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Lst>
  <p:sldSz cy="5143500" cx="9144000"/>
  <p:notesSz cx="6858000" cy="9144000"/>
  <p:embeddedFontLst>
    <p:embeddedFont>
      <p:font typeface="Roboto"/>
      <p:regular r:id="rId54"/>
      <p:bold r:id="rId55"/>
      <p:italic r:id="rId56"/>
      <p:boldItalic r:id="rId57"/>
    </p:embeddedFont>
    <p:embeddedFont>
      <p:font typeface="Libre Franklin"/>
      <p:regular r:id="rId58"/>
      <p:bold r:id="rId59"/>
      <p:italic r:id="rId60"/>
      <p:boldItalic r:id="rId61"/>
    </p:embeddedFont>
    <p:embeddedFont>
      <p:font typeface="Bitter Black"/>
      <p:bold r:id="rId62"/>
      <p:boldItalic r:id="rId63"/>
    </p:embeddedFont>
    <p:embeddedFont>
      <p:font typeface="Poppins"/>
      <p:regular r:id="rId64"/>
      <p:bold r:id="rId65"/>
      <p:italic r:id="rId66"/>
      <p:boldItalic r:id="rId67"/>
    </p:embeddedFont>
    <p:embeddedFont>
      <p:font typeface="Bitter"/>
      <p:regular r:id="rId68"/>
      <p:bold r:id="rId69"/>
      <p:italic r:id="rId70"/>
      <p:boldItalic r:id="rId71"/>
    </p:embeddedFont>
    <p:embeddedFont>
      <p:font typeface="Bitter Medium"/>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76" roundtripDataSignature="AMtx7mjOrC29kSFOPVVaHi9XSb4j9dAY3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BitterMedium-bold.fntdata"/><Relationship Id="rId72" Type="http://schemas.openxmlformats.org/officeDocument/2006/relationships/font" Target="fonts/BitterMedium-regular.fntdata"/><Relationship Id="rId31" Type="http://schemas.openxmlformats.org/officeDocument/2006/relationships/slide" Target="slides/slide26.xml"/><Relationship Id="rId75" Type="http://schemas.openxmlformats.org/officeDocument/2006/relationships/font" Target="fonts/BitterMedium-boldItalic.fntdata"/><Relationship Id="rId30" Type="http://schemas.openxmlformats.org/officeDocument/2006/relationships/slide" Target="slides/slide25.xml"/><Relationship Id="rId74" Type="http://schemas.openxmlformats.org/officeDocument/2006/relationships/font" Target="fonts/BitterMedium-italic.fntdata"/><Relationship Id="rId33" Type="http://schemas.openxmlformats.org/officeDocument/2006/relationships/slide" Target="slides/slide28.xml"/><Relationship Id="rId32" Type="http://schemas.openxmlformats.org/officeDocument/2006/relationships/slide" Target="slides/slide27.xml"/><Relationship Id="rId76" Type="http://customschemas.google.com/relationships/presentationmetadata" Target="metadata"/><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Bitter-boldItalic.fntdata"/><Relationship Id="rId70" Type="http://schemas.openxmlformats.org/officeDocument/2006/relationships/font" Target="fonts/Bitter-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BitterBlack-bold.fntdata"/><Relationship Id="rId61" Type="http://schemas.openxmlformats.org/officeDocument/2006/relationships/font" Target="fonts/LibreFranklin-boldItalic.fntdata"/><Relationship Id="rId20" Type="http://schemas.openxmlformats.org/officeDocument/2006/relationships/slide" Target="slides/slide15.xml"/><Relationship Id="rId64" Type="http://schemas.openxmlformats.org/officeDocument/2006/relationships/font" Target="fonts/Poppins-regular.fntdata"/><Relationship Id="rId63" Type="http://schemas.openxmlformats.org/officeDocument/2006/relationships/font" Target="fonts/BitterBlack-boldItalic.fntdata"/><Relationship Id="rId22" Type="http://schemas.openxmlformats.org/officeDocument/2006/relationships/slide" Target="slides/slide17.xml"/><Relationship Id="rId66" Type="http://schemas.openxmlformats.org/officeDocument/2006/relationships/font" Target="fonts/Poppins-italic.fntdata"/><Relationship Id="rId21" Type="http://schemas.openxmlformats.org/officeDocument/2006/relationships/slide" Target="slides/slide16.xml"/><Relationship Id="rId65" Type="http://schemas.openxmlformats.org/officeDocument/2006/relationships/font" Target="fonts/Poppins-bold.fntdata"/><Relationship Id="rId24" Type="http://schemas.openxmlformats.org/officeDocument/2006/relationships/slide" Target="slides/slide19.xml"/><Relationship Id="rId68" Type="http://schemas.openxmlformats.org/officeDocument/2006/relationships/font" Target="fonts/Bitter-regular.fntdata"/><Relationship Id="rId23" Type="http://schemas.openxmlformats.org/officeDocument/2006/relationships/slide" Target="slides/slide18.xml"/><Relationship Id="rId67" Type="http://schemas.openxmlformats.org/officeDocument/2006/relationships/font" Target="fonts/Poppins-boldItalic.fntdata"/><Relationship Id="rId60" Type="http://schemas.openxmlformats.org/officeDocument/2006/relationships/font" Target="fonts/LibreFranklin-italic.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Bitter-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Roboto-bold.fntdata"/><Relationship Id="rId10" Type="http://schemas.openxmlformats.org/officeDocument/2006/relationships/slide" Target="slides/slide5.xml"/><Relationship Id="rId54" Type="http://schemas.openxmlformats.org/officeDocument/2006/relationships/font" Target="fonts/Roboto-regular.fntdata"/><Relationship Id="rId13" Type="http://schemas.openxmlformats.org/officeDocument/2006/relationships/slide" Target="slides/slide8.xml"/><Relationship Id="rId57" Type="http://schemas.openxmlformats.org/officeDocument/2006/relationships/font" Target="fonts/Roboto-boldItalic.fntdata"/><Relationship Id="rId12" Type="http://schemas.openxmlformats.org/officeDocument/2006/relationships/slide" Target="slides/slide7.xml"/><Relationship Id="rId56" Type="http://schemas.openxmlformats.org/officeDocument/2006/relationships/font" Target="fonts/Roboto-italic.fntdata"/><Relationship Id="rId15" Type="http://schemas.openxmlformats.org/officeDocument/2006/relationships/slide" Target="slides/slide10.xml"/><Relationship Id="rId59" Type="http://schemas.openxmlformats.org/officeDocument/2006/relationships/font" Target="fonts/LibreFranklin-bold.fntdata"/><Relationship Id="rId14" Type="http://schemas.openxmlformats.org/officeDocument/2006/relationships/slide" Target="slides/slide9.xml"/><Relationship Id="rId58" Type="http://schemas.openxmlformats.org/officeDocument/2006/relationships/font" Target="fonts/LibreFranklin-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 name="Google Shape;39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0" name="Google Shape;510;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3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4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4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4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4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4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4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6" name="Google Shape;636;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 name="Google Shape;12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5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5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5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5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50" name="Shape 50"/>
        <p:cNvGrpSpPr/>
        <p:nvPr/>
      </p:nvGrpSpPr>
      <p:grpSpPr>
        <a:xfrm>
          <a:off x="0" y="0"/>
          <a:ext cx="0" cy="0"/>
          <a:chOff x="0" y="0"/>
          <a:chExt cx="0" cy="0"/>
        </a:xfrm>
      </p:grpSpPr>
      <p:sp>
        <p:nvSpPr>
          <p:cNvPr id="51" name="Google Shape;51;p6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2" name="Google Shape;52;p6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 name="Google Shape;53;p6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4" name="Google Shape;54;p6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5" name="Google Shape;55;p6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5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5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5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5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5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5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5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5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5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5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5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4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png"/><Relationship Id="rId4" Type="http://schemas.openxmlformats.org/officeDocument/2006/relationships/image" Target="../media/image5.jpg"/><Relationship Id="rId5" Type="http://schemas.openxmlformats.org/officeDocument/2006/relationships/image" Target="../media/image2.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5.jpg"/><Relationship Id="rId5" Type="http://schemas.openxmlformats.org/officeDocument/2006/relationships/image" Target="../media/image2.png"/><Relationship Id="rId6"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5.jp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10.png"/><Relationship Id="rId8" Type="http://schemas.openxmlformats.org/officeDocument/2006/relationships/image" Target="../media/image7.png"/></Relationships>
</file>

<file path=ppt/slides/_rels/slide15.xml.rels><?xml version="1.0" encoding="UTF-8" standalone="yes"?><Relationships xmlns="http://schemas.openxmlformats.org/package/2006/relationships"><Relationship Id="rId10"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jpg"/><Relationship Id="rId4" Type="http://schemas.openxmlformats.org/officeDocument/2006/relationships/image" Target="../media/image2.png"/><Relationship Id="rId9" Type="http://schemas.openxmlformats.org/officeDocument/2006/relationships/image" Target="../media/image12.png"/><Relationship Id="rId5" Type="http://schemas.openxmlformats.org/officeDocument/2006/relationships/image" Target="../media/image1.png"/><Relationship Id="rId6" Type="http://schemas.openxmlformats.org/officeDocument/2006/relationships/image" Target="../media/image11.png"/><Relationship Id="rId7" Type="http://schemas.openxmlformats.org/officeDocument/2006/relationships/image" Target="../media/image13.png"/><Relationship Id="rId8"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18.png"/><Relationship Id="rId7"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8.gif"/><Relationship Id="rId4" Type="http://schemas.openxmlformats.org/officeDocument/2006/relationships/image" Target="../media/image47.gif"/><Relationship Id="rId5" Type="http://schemas.openxmlformats.org/officeDocument/2006/relationships/image" Target="../media/image5.jpg"/><Relationship Id="rId6" Type="http://schemas.openxmlformats.org/officeDocument/2006/relationships/image" Target="../media/image2.png"/><Relationship Id="rId7"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27.png"/><Relationship Id="rId6" Type="http://schemas.openxmlformats.org/officeDocument/2006/relationships/image" Target="../media/image5.jpg"/><Relationship Id="rId7" Type="http://schemas.openxmlformats.org/officeDocument/2006/relationships/image" Target="../media/image2.png"/><Relationship Id="rId8"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4.png"/><Relationship Id="rId4" Type="http://schemas.openxmlformats.org/officeDocument/2006/relationships/image" Target="../media/image5.jpg"/><Relationship Id="rId5" Type="http://schemas.openxmlformats.org/officeDocument/2006/relationships/image" Target="../media/image2.png"/><Relationship Id="rId6"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3.png"/><Relationship Id="rId4" Type="http://schemas.openxmlformats.org/officeDocument/2006/relationships/image" Target="../media/image5.jpg"/><Relationship Id="rId5" Type="http://schemas.openxmlformats.org/officeDocument/2006/relationships/image" Target="../media/image2.png"/><Relationship Id="rId6"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hyperlink" Target="http://issn.org" TargetMode="External"/><Relationship Id="rId7" Type="http://schemas.openxmlformats.org/officeDocument/2006/relationships/hyperlink" Target="https://wordsrated.com/number-of-academic-papers-published-per-year/"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2.png"/><Relationship Id="rId4" Type="http://schemas.openxmlformats.org/officeDocument/2006/relationships/image" Target="../media/image5.jpg"/><Relationship Id="rId5" Type="http://schemas.openxmlformats.org/officeDocument/2006/relationships/image" Target="../media/image2.png"/><Relationship Id="rId6"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5.png"/><Relationship Id="rId4" Type="http://schemas.openxmlformats.org/officeDocument/2006/relationships/image" Target="../media/image20.png"/><Relationship Id="rId5" Type="http://schemas.openxmlformats.org/officeDocument/2006/relationships/image" Target="../media/image5.jpg"/><Relationship Id="rId6" Type="http://schemas.openxmlformats.org/officeDocument/2006/relationships/image" Target="../media/image2.png"/><Relationship Id="rId7"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1.png"/><Relationship Id="rId4" Type="http://schemas.openxmlformats.org/officeDocument/2006/relationships/image" Target="../media/image5.jpg"/><Relationship Id="rId5" Type="http://schemas.openxmlformats.org/officeDocument/2006/relationships/image" Target="../media/image2.png"/><Relationship Id="rId6"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1.png"/><Relationship Id="rId4" Type="http://schemas.openxmlformats.org/officeDocument/2006/relationships/image" Target="../media/image5.jpg"/><Relationship Id="rId5" Type="http://schemas.openxmlformats.org/officeDocument/2006/relationships/image" Target="../media/image2.png"/><Relationship Id="rId6"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3.png"/><Relationship Id="rId4" Type="http://schemas.openxmlformats.org/officeDocument/2006/relationships/image" Target="../media/image5.jpg"/><Relationship Id="rId5" Type="http://schemas.openxmlformats.org/officeDocument/2006/relationships/image" Target="../media/image2.png"/><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2.png"/><Relationship Id="rId6"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9.png"/><Relationship Id="rId4" Type="http://schemas.openxmlformats.org/officeDocument/2006/relationships/image" Target="../media/image5.jpg"/><Relationship Id="rId5" Type="http://schemas.openxmlformats.org/officeDocument/2006/relationships/image" Target="../media/image2.png"/><Relationship Id="rId6"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2.png"/><Relationship Id="rId4" Type="http://schemas.openxmlformats.org/officeDocument/2006/relationships/image" Target="../media/image5.jpg"/><Relationship Id="rId5" Type="http://schemas.openxmlformats.org/officeDocument/2006/relationships/image" Target="../media/image2.png"/><Relationship Id="rId6" Type="http://schemas.openxmlformats.org/officeDocument/2006/relationships/image" Target="../media/image1.png"/></Relationships>
</file>

<file path=ppt/slides/_rels/slide46.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5.jpg"/><Relationship Id="rId12" Type="http://schemas.openxmlformats.org/officeDocument/2006/relationships/image" Target="../media/image1.png"/><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6.png"/><Relationship Id="rId4" Type="http://schemas.openxmlformats.org/officeDocument/2006/relationships/image" Target="../media/image38.jpg"/><Relationship Id="rId9" Type="http://schemas.openxmlformats.org/officeDocument/2006/relationships/image" Target="../media/image43.png"/><Relationship Id="rId5" Type="http://schemas.openxmlformats.org/officeDocument/2006/relationships/image" Target="../media/image35.png"/><Relationship Id="rId6" Type="http://schemas.openxmlformats.org/officeDocument/2006/relationships/image" Target="../media/image41.png"/><Relationship Id="rId7" Type="http://schemas.openxmlformats.org/officeDocument/2006/relationships/image" Target="../media/image39.png"/><Relationship Id="rId8"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s>
</file>

<file path=ppt/slides/_rels/slide48.xml.rels><?xml version="1.0" encoding="UTF-8" standalone="yes"?><Relationships xmlns="http://schemas.openxmlformats.org/package/2006/relationships"><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8.png"/><Relationship Id="rId4" Type="http://schemas.openxmlformats.org/officeDocument/2006/relationships/image" Target="../media/image44.png"/><Relationship Id="rId9" Type="http://schemas.openxmlformats.org/officeDocument/2006/relationships/image" Target="../media/image2.png"/><Relationship Id="rId5" Type="http://schemas.openxmlformats.org/officeDocument/2006/relationships/image" Target="../media/image45.png"/><Relationship Id="rId6" Type="http://schemas.openxmlformats.org/officeDocument/2006/relationships/hyperlink" Target="http://www.cyt.uba.ar" TargetMode="External"/><Relationship Id="rId7" Type="http://schemas.openxmlformats.org/officeDocument/2006/relationships/hyperlink" Target="http://www.sisbi.uba.ar/" TargetMode="External"/><Relationship Id="rId8"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5.jpg"/><Relationship Id="rId7" Type="http://schemas.openxmlformats.org/officeDocument/2006/relationships/image" Target="../media/image2.png"/><Relationship Id="rId8"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www.sisbi.uba.ar/" TargetMode="External"/><Relationship Id="rId4" Type="http://schemas.openxmlformats.org/officeDocument/2006/relationships/image" Target="../media/image5.jpg"/><Relationship Id="rId5" Type="http://schemas.openxmlformats.org/officeDocument/2006/relationships/image" Target="../media/image2.png"/><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5.jpg"/><Relationship Id="rId5" Type="http://schemas.openxmlformats.org/officeDocument/2006/relationships/image" Target="../media/image2.png"/><Relationship Id="rId6"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
          <p:cNvPicPr preferRelativeResize="0"/>
          <p:nvPr/>
        </p:nvPicPr>
        <p:blipFill rotWithShape="1">
          <a:blip r:embed="rId3">
            <a:alphaModFix/>
          </a:blip>
          <a:srcRect b="8356" l="18815" r="51604" t="0"/>
          <a:stretch/>
        </p:blipFill>
        <p:spPr>
          <a:xfrm rot="10800000">
            <a:off x="6441725" y="0"/>
            <a:ext cx="2702275" cy="4713525"/>
          </a:xfrm>
          <a:prstGeom prst="rect">
            <a:avLst/>
          </a:prstGeom>
          <a:noFill/>
          <a:ln>
            <a:noFill/>
          </a:ln>
        </p:spPr>
      </p:pic>
      <p:pic>
        <p:nvPicPr>
          <p:cNvPr id="61" name="Google Shape;61;p1"/>
          <p:cNvPicPr preferRelativeResize="0"/>
          <p:nvPr/>
        </p:nvPicPr>
        <p:blipFill rotWithShape="1">
          <a:blip r:embed="rId3">
            <a:alphaModFix/>
          </a:blip>
          <a:srcRect b="0" l="18815" r="51604" t="0"/>
          <a:stretch/>
        </p:blipFill>
        <p:spPr>
          <a:xfrm>
            <a:off x="0" y="-1"/>
            <a:ext cx="2702275" cy="5143501"/>
          </a:xfrm>
          <a:prstGeom prst="rect">
            <a:avLst/>
          </a:prstGeom>
          <a:noFill/>
          <a:ln>
            <a:noFill/>
          </a:ln>
        </p:spPr>
      </p:pic>
      <p:sp>
        <p:nvSpPr>
          <p:cNvPr id="62" name="Google Shape;62;p1"/>
          <p:cNvSpPr txBox="1"/>
          <p:nvPr>
            <p:ph idx="1" type="subTitle"/>
          </p:nvPr>
        </p:nvSpPr>
        <p:spPr>
          <a:xfrm>
            <a:off x="1215900" y="1398300"/>
            <a:ext cx="6712200" cy="2346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400"/>
              <a:buNone/>
            </a:pPr>
            <a:r>
              <a:rPr lang="en-US" sz="3400">
                <a:solidFill>
                  <a:srgbClr val="1D2554"/>
                </a:solidFill>
                <a:latin typeface="Bitter Black"/>
                <a:ea typeface="Bitter Black"/>
                <a:cs typeface="Bitter Black"/>
                <a:sym typeface="Bitter Black"/>
              </a:rPr>
              <a:t>Comunicación de los resultados de investigación</a:t>
            </a:r>
            <a:endParaRPr/>
          </a:p>
          <a:p>
            <a:pPr indent="0" lvl="0" marL="0" rtl="0" algn="ctr">
              <a:lnSpc>
                <a:spcPct val="100000"/>
              </a:lnSpc>
              <a:spcBef>
                <a:spcPts val="0"/>
              </a:spcBef>
              <a:spcAft>
                <a:spcPts val="0"/>
              </a:spcAft>
              <a:buSzPts val="4400"/>
              <a:buNone/>
            </a:pPr>
            <a:r>
              <a:t/>
            </a:r>
            <a:endParaRPr sz="3400">
              <a:solidFill>
                <a:srgbClr val="1D2554"/>
              </a:solidFill>
              <a:latin typeface="Bitter Black"/>
              <a:ea typeface="Bitter Black"/>
              <a:cs typeface="Bitter Black"/>
              <a:sym typeface="Bitter Black"/>
            </a:endParaRPr>
          </a:p>
          <a:p>
            <a:pPr indent="0" lvl="0" marL="0" rtl="0" algn="ctr">
              <a:lnSpc>
                <a:spcPct val="100000"/>
              </a:lnSpc>
              <a:spcBef>
                <a:spcPts val="0"/>
              </a:spcBef>
              <a:spcAft>
                <a:spcPts val="0"/>
              </a:spcAft>
              <a:buSzPts val="4400"/>
              <a:buNone/>
            </a:pPr>
            <a:r>
              <a:rPr b="1" lang="en-US" sz="1910">
                <a:solidFill>
                  <a:srgbClr val="002060"/>
                </a:solidFill>
                <a:latin typeface="Bitter"/>
                <a:ea typeface="Bitter"/>
                <a:cs typeface="Bitter"/>
                <a:sym typeface="Bitter"/>
              </a:rPr>
              <a:t>Jornada de becarios de posgrado UBACyT</a:t>
            </a:r>
            <a:endParaRPr sz="2300"/>
          </a:p>
          <a:p>
            <a:pPr indent="0" lvl="0" marL="0" rtl="0" algn="ctr">
              <a:lnSpc>
                <a:spcPct val="100000"/>
              </a:lnSpc>
              <a:spcBef>
                <a:spcPts val="0"/>
              </a:spcBef>
              <a:spcAft>
                <a:spcPts val="0"/>
              </a:spcAft>
              <a:buSzPts val="4400"/>
              <a:buNone/>
            </a:pPr>
            <a:r>
              <a:rPr b="1" lang="en-US" sz="1910">
                <a:solidFill>
                  <a:srgbClr val="002060"/>
                </a:solidFill>
                <a:latin typeface="Bitter"/>
                <a:ea typeface="Bitter"/>
                <a:cs typeface="Bitter"/>
                <a:sym typeface="Bitter"/>
              </a:rPr>
              <a:t>C. C. Ricardo Rojas - 31 de octubre 2023</a:t>
            </a:r>
            <a:endParaRPr b="1" sz="1540">
              <a:solidFill>
                <a:srgbClr val="002060"/>
              </a:solidFill>
            </a:endParaRPr>
          </a:p>
        </p:txBody>
      </p:sp>
      <p:pic>
        <p:nvPicPr>
          <p:cNvPr id="63" name="Google Shape;63;p1"/>
          <p:cNvPicPr preferRelativeResize="0"/>
          <p:nvPr/>
        </p:nvPicPr>
        <p:blipFill>
          <a:blip r:embed="rId4">
            <a:alphaModFix/>
          </a:blip>
          <a:stretch>
            <a:fillRect/>
          </a:stretch>
        </p:blipFill>
        <p:spPr>
          <a:xfrm>
            <a:off x="-6100" y="4718956"/>
            <a:ext cx="1429086" cy="432700"/>
          </a:xfrm>
          <a:prstGeom prst="rect">
            <a:avLst/>
          </a:prstGeom>
          <a:noFill/>
          <a:ln>
            <a:noFill/>
          </a:ln>
        </p:spPr>
      </p:pic>
      <p:sp>
        <p:nvSpPr>
          <p:cNvPr id="64" name="Google Shape;64;p1"/>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65" name="Google Shape;65;p1"/>
          <p:cNvPicPr preferRelativeResize="0"/>
          <p:nvPr/>
        </p:nvPicPr>
        <p:blipFill rotWithShape="1">
          <a:blip r:embed="rId5">
            <a:alphaModFix/>
          </a:blip>
          <a:srcRect b="0" l="0" r="0" t="0"/>
          <a:stretch/>
        </p:blipFill>
        <p:spPr>
          <a:xfrm>
            <a:off x="7481477" y="4719155"/>
            <a:ext cx="1585897" cy="432504"/>
          </a:xfrm>
          <a:prstGeom prst="rect">
            <a:avLst/>
          </a:prstGeom>
          <a:noFill/>
          <a:ln>
            <a:noFill/>
          </a:ln>
        </p:spPr>
      </p:pic>
      <p:pic>
        <p:nvPicPr>
          <p:cNvPr id="66" name="Google Shape;66;p1"/>
          <p:cNvPicPr preferRelativeResize="0"/>
          <p:nvPr/>
        </p:nvPicPr>
        <p:blipFill>
          <a:blip r:embed="rId6">
            <a:alphaModFix/>
          </a:blip>
          <a:stretch>
            <a:fillRect/>
          </a:stretch>
        </p:blipFill>
        <p:spPr>
          <a:xfrm>
            <a:off x="5048350" y="4835494"/>
            <a:ext cx="2152275" cy="244750"/>
          </a:xfrm>
          <a:prstGeom prst="rect">
            <a:avLst/>
          </a:prstGeom>
          <a:noFill/>
          <a:ln>
            <a:noFill/>
          </a:ln>
        </p:spPr>
      </p:pic>
      <p:cxnSp>
        <p:nvCxnSpPr>
          <p:cNvPr id="67" name="Google Shape;67;p1"/>
          <p:cNvCxnSpPr/>
          <p:nvPr/>
        </p:nvCxnSpPr>
        <p:spPr>
          <a:xfrm>
            <a:off x="1146850" y="2751750"/>
            <a:ext cx="6883200" cy="0"/>
          </a:xfrm>
          <a:prstGeom prst="straightConnector1">
            <a:avLst/>
          </a:prstGeom>
          <a:noFill/>
          <a:ln cap="flat" cmpd="sng" w="9525">
            <a:solidFill>
              <a:srgbClr val="1C4587"/>
            </a:solidFill>
            <a:prstDash val="solid"/>
            <a:round/>
            <a:headEnd len="med" w="med" type="none"/>
            <a:tailEnd len="med" w="med"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10"/>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179" name="Google Shape;179;p10"/>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180" name="Google Shape;180;p10"/>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181" name="Google Shape;181;p10"/>
          <p:cNvPicPr preferRelativeResize="0"/>
          <p:nvPr/>
        </p:nvPicPr>
        <p:blipFill>
          <a:blip r:embed="rId5">
            <a:alphaModFix/>
          </a:blip>
          <a:stretch>
            <a:fillRect/>
          </a:stretch>
        </p:blipFill>
        <p:spPr>
          <a:xfrm>
            <a:off x="5048350" y="4835494"/>
            <a:ext cx="2152275" cy="244750"/>
          </a:xfrm>
          <a:prstGeom prst="rect">
            <a:avLst/>
          </a:prstGeom>
          <a:noFill/>
          <a:ln>
            <a:noFill/>
          </a:ln>
        </p:spPr>
      </p:pic>
      <p:sp>
        <p:nvSpPr>
          <p:cNvPr id="182" name="Google Shape;182;p10"/>
          <p:cNvSpPr/>
          <p:nvPr/>
        </p:nvSpPr>
        <p:spPr>
          <a:xfrm>
            <a:off x="3510334" y="1832399"/>
            <a:ext cx="1757765" cy="1481863"/>
          </a:xfrm>
          <a:prstGeom prst="flowChartPreparation">
            <a:avLst/>
          </a:prstGeom>
          <a:gradFill>
            <a:gsLst>
              <a:gs pos="0">
                <a:srgbClr val="00ABC0"/>
              </a:gs>
              <a:gs pos="100000">
                <a:srgbClr val="94ECFD"/>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83" name="Google Shape;183;p10"/>
          <p:cNvPicPr preferRelativeResize="0"/>
          <p:nvPr/>
        </p:nvPicPr>
        <p:blipFill rotWithShape="1">
          <a:blip r:embed="rId6">
            <a:alphaModFix/>
          </a:blip>
          <a:srcRect b="0" l="0" r="0" t="0"/>
          <a:stretch/>
        </p:blipFill>
        <p:spPr>
          <a:xfrm>
            <a:off x="3822815" y="2062308"/>
            <a:ext cx="1125671" cy="1023052"/>
          </a:xfrm>
          <a:prstGeom prst="rect">
            <a:avLst/>
          </a:prstGeom>
          <a:noFill/>
          <a:ln>
            <a:noFill/>
          </a:ln>
        </p:spPr>
      </p:pic>
      <p:sp>
        <p:nvSpPr>
          <p:cNvPr id="184" name="Google Shape;184;p10"/>
          <p:cNvSpPr txBox="1"/>
          <p:nvPr/>
        </p:nvSpPr>
        <p:spPr>
          <a:xfrm>
            <a:off x="3864276" y="999000"/>
            <a:ext cx="1585800" cy="83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SzPts val="4400"/>
              <a:buFont typeface="Arial"/>
              <a:buNone/>
            </a:pPr>
            <a:r>
              <a:rPr b="0" i="0" lang="en-US" u="none" cap="none" strike="noStrike">
                <a:solidFill>
                  <a:srgbClr val="1D2554"/>
                </a:solidFill>
                <a:latin typeface="Bitter Black"/>
                <a:ea typeface="Bitter Black"/>
                <a:cs typeface="Bitter Black"/>
                <a:sym typeface="Bitter Black"/>
              </a:rPr>
              <a:t>Crear</a:t>
            </a:r>
            <a:endParaRPr/>
          </a:p>
          <a:p>
            <a:pPr indent="0" lvl="0" marL="0" marR="0" rtl="0" algn="l">
              <a:lnSpc>
                <a:spcPct val="100000"/>
              </a:lnSpc>
              <a:spcBef>
                <a:spcPts val="0"/>
              </a:spcBef>
              <a:spcAft>
                <a:spcPts val="0"/>
              </a:spcAft>
              <a:buClr>
                <a:schemeClr val="dk2"/>
              </a:buClr>
              <a:buSzPts val="4400"/>
              <a:buFont typeface="Arial"/>
              <a:buNone/>
            </a:pPr>
            <a:r>
              <a:rPr b="1" i="0" lang="en-US" u="none" cap="none" strike="noStrike">
                <a:solidFill>
                  <a:srgbClr val="002060"/>
                </a:solidFill>
                <a:latin typeface="Bitter"/>
                <a:ea typeface="Bitter"/>
                <a:cs typeface="Bitter"/>
                <a:sym typeface="Bitter"/>
              </a:rPr>
              <a:t>Diferentes tipos de documentos</a:t>
            </a:r>
            <a:endParaRPr b="1" i="0" u="none" cap="none" strike="noStrike">
              <a:solidFill>
                <a:srgbClr val="00206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1"/>
          <p:cNvSpPr txBox="1"/>
          <p:nvPr/>
        </p:nvSpPr>
        <p:spPr>
          <a:xfrm>
            <a:off x="398386" y="1342091"/>
            <a:ext cx="8214600" cy="2725411"/>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400"/>
              <a:buFont typeface="Arial"/>
              <a:buNone/>
            </a:pPr>
            <a:r>
              <a:rPr b="0" i="0" lang="en-US" sz="3400" u="none" cap="none" strike="noStrike">
                <a:solidFill>
                  <a:srgbClr val="1D2554"/>
                </a:solidFill>
                <a:latin typeface="Bitter Black"/>
                <a:ea typeface="Bitter Black"/>
                <a:cs typeface="Bitter Black"/>
                <a:sym typeface="Bitter Black"/>
              </a:rPr>
              <a:t>Filiación Institucional</a:t>
            </a:r>
            <a:endParaRPr/>
          </a:p>
          <a:p>
            <a:pPr indent="0" lvl="0" marL="0" marR="0" rtl="0" algn="ctr">
              <a:lnSpc>
                <a:spcPct val="100000"/>
              </a:lnSpc>
              <a:spcBef>
                <a:spcPts val="0"/>
              </a:spcBef>
              <a:spcAft>
                <a:spcPts val="0"/>
              </a:spcAft>
              <a:buNone/>
            </a:pPr>
            <a:r>
              <a:rPr b="1" i="0" lang="en-US" sz="2400" u="none" cap="none" strike="noStrike">
                <a:solidFill>
                  <a:srgbClr val="002060"/>
                </a:solidFill>
                <a:latin typeface="Bitter"/>
                <a:ea typeface="Bitter"/>
                <a:cs typeface="Bitter"/>
                <a:sym typeface="Bitter"/>
              </a:rPr>
              <a:t>Resolución (CS) Nº 6157/16</a:t>
            </a:r>
            <a:endParaRPr/>
          </a:p>
          <a:p>
            <a:pPr indent="0" lvl="0" marL="0" marR="0" rtl="0" algn="ctr">
              <a:lnSpc>
                <a:spcPct val="100000"/>
              </a:lnSpc>
              <a:spcBef>
                <a:spcPts val="0"/>
              </a:spcBef>
              <a:spcAft>
                <a:spcPts val="0"/>
              </a:spcAft>
              <a:buNone/>
            </a:pPr>
            <a:r>
              <a:t/>
            </a:r>
            <a:endParaRPr b="1" i="0" sz="2400" u="none" cap="none" strike="noStrike">
              <a:solidFill>
                <a:srgbClr val="002060"/>
              </a:solidFill>
              <a:latin typeface="Bitter"/>
              <a:ea typeface="Bitter"/>
              <a:cs typeface="Bitter"/>
              <a:sym typeface="Bitter"/>
            </a:endParaRPr>
          </a:p>
          <a:p>
            <a:pPr indent="0" lvl="0" marL="0" marR="0" rtl="0" algn="ctr">
              <a:lnSpc>
                <a:spcPct val="100000"/>
              </a:lnSpc>
              <a:spcBef>
                <a:spcPts val="0"/>
              </a:spcBef>
              <a:spcAft>
                <a:spcPts val="0"/>
              </a:spcAft>
              <a:buNone/>
            </a:pPr>
            <a:r>
              <a:t/>
            </a:r>
            <a:endParaRPr b="1" i="0" sz="2400" u="none" cap="none" strike="noStrike">
              <a:solidFill>
                <a:srgbClr val="002060"/>
              </a:solidFill>
              <a:latin typeface="Bitter"/>
              <a:ea typeface="Bitter"/>
              <a:cs typeface="Bitter"/>
              <a:sym typeface="Bitter"/>
            </a:endParaRPr>
          </a:p>
          <a:p>
            <a:pPr indent="0" lvl="0" marL="0" marR="0" rtl="0" algn="ctr">
              <a:lnSpc>
                <a:spcPct val="100000"/>
              </a:lnSpc>
              <a:spcBef>
                <a:spcPts val="0"/>
              </a:spcBef>
              <a:spcAft>
                <a:spcPts val="0"/>
              </a:spcAft>
              <a:buNone/>
            </a:pPr>
            <a:r>
              <a:rPr b="1" i="0" lang="en-US" sz="2000" u="none" cap="none" strike="noStrike">
                <a:solidFill>
                  <a:srgbClr val="002060"/>
                </a:solidFill>
                <a:latin typeface="Bitter"/>
                <a:ea typeface="Bitter"/>
                <a:cs typeface="Bitter"/>
                <a:sym typeface="Bitter"/>
              </a:rPr>
              <a:t>Consultas: filiacioninstitucional@sisbi.uba.ar</a:t>
            </a:r>
            <a:endParaRPr b="0" i="0" sz="2000" u="none" cap="none" strike="noStrike">
              <a:solidFill>
                <a:srgbClr val="002060"/>
              </a:solidFill>
              <a:latin typeface="Bitter Black"/>
              <a:ea typeface="Bitter Black"/>
              <a:cs typeface="Bitter Black"/>
              <a:sym typeface="Bitter Black"/>
            </a:endParaRPr>
          </a:p>
        </p:txBody>
      </p:sp>
      <p:pic>
        <p:nvPicPr>
          <p:cNvPr id="190" name="Google Shape;190;p11"/>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191" name="Google Shape;191;p11"/>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192" name="Google Shape;192;p11"/>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193" name="Google Shape;193;p11"/>
          <p:cNvPicPr preferRelativeResize="0"/>
          <p:nvPr/>
        </p:nvPicPr>
        <p:blipFill>
          <a:blip r:embed="rId5">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12"/>
          <p:cNvPicPr preferRelativeResize="0"/>
          <p:nvPr/>
        </p:nvPicPr>
        <p:blipFill rotWithShape="1">
          <a:blip r:embed="rId3">
            <a:alphaModFix/>
          </a:blip>
          <a:srcRect b="10949" l="0" r="1283" t="6665"/>
          <a:stretch/>
        </p:blipFill>
        <p:spPr>
          <a:xfrm>
            <a:off x="1311025" y="219875"/>
            <a:ext cx="6588550" cy="4398950"/>
          </a:xfrm>
          <a:prstGeom prst="rect">
            <a:avLst/>
          </a:prstGeom>
          <a:noFill/>
          <a:ln>
            <a:noFill/>
          </a:ln>
        </p:spPr>
      </p:pic>
      <p:sp>
        <p:nvSpPr>
          <p:cNvPr id="199" name="Google Shape;199;p12"/>
          <p:cNvSpPr/>
          <p:nvPr/>
        </p:nvSpPr>
        <p:spPr>
          <a:xfrm rot="10800000">
            <a:off x="5084818" y="930852"/>
            <a:ext cx="652800" cy="362700"/>
          </a:xfrm>
          <a:prstGeom prst="leftArrow">
            <a:avLst>
              <a:gd fmla="val 50000" name="adj1"/>
              <a:gd fmla="val 50000" name="adj2"/>
            </a:avLst>
          </a:prstGeom>
          <a:solidFill>
            <a:srgbClr val="E0666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12"/>
          <p:cNvSpPr/>
          <p:nvPr/>
        </p:nvSpPr>
        <p:spPr>
          <a:xfrm rot="5400000">
            <a:off x="6995056" y="3570011"/>
            <a:ext cx="525600" cy="362700"/>
          </a:xfrm>
          <a:prstGeom prst="leftArrow">
            <a:avLst>
              <a:gd fmla="val 50000" name="adj1"/>
              <a:gd fmla="val 50000" name="adj2"/>
            </a:avLst>
          </a:prstGeom>
          <a:solidFill>
            <a:srgbClr val="E0666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1" name="Google Shape;201;p12"/>
          <p:cNvPicPr preferRelativeResize="0"/>
          <p:nvPr/>
        </p:nvPicPr>
        <p:blipFill>
          <a:blip r:embed="rId4">
            <a:alphaModFix/>
          </a:blip>
          <a:stretch>
            <a:fillRect/>
          </a:stretch>
        </p:blipFill>
        <p:spPr>
          <a:xfrm>
            <a:off x="-6100" y="4718956"/>
            <a:ext cx="1429086" cy="432700"/>
          </a:xfrm>
          <a:prstGeom prst="rect">
            <a:avLst/>
          </a:prstGeom>
          <a:noFill/>
          <a:ln>
            <a:noFill/>
          </a:ln>
        </p:spPr>
      </p:pic>
      <p:sp>
        <p:nvSpPr>
          <p:cNvPr id="202" name="Google Shape;202;p12"/>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203" name="Google Shape;203;p12"/>
          <p:cNvPicPr preferRelativeResize="0"/>
          <p:nvPr/>
        </p:nvPicPr>
        <p:blipFill rotWithShape="1">
          <a:blip r:embed="rId5">
            <a:alphaModFix/>
          </a:blip>
          <a:srcRect b="0" l="0" r="0" t="0"/>
          <a:stretch/>
        </p:blipFill>
        <p:spPr>
          <a:xfrm>
            <a:off x="7481477" y="4719155"/>
            <a:ext cx="1585897" cy="432504"/>
          </a:xfrm>
          <a:prstGeom prst="rect">
            <a:avLst/>
          </a:prstGeom>
          <a:noFill/>
          <a:ln>
            <a:noFill/>
          </a:ln>
        </p:spPr>
      </p:pic>
      <p:pic>
        <p:nvPicPr>
          <p:cNvPr id="204" name="Google Shape;204;p12"/>
          <p:cNvPicPr preferRelativeResize="0"/>
          <p:nvPr/>
        </p:nvPicPr>
        <p:blipFill>
          <a:blip r:embed="rId6">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3"/>
          <p:cNvSpPr/>
          <p:nvPr/>
        </p:nvSpPr>
        <p:spPr>
          <a:xfrm>
            <a:off x="0" y="277325"/>
            <a:ext cx="2692800" cy="451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0" name="Google Shape;210;p13"/>
          <p:cNvSpPr txBox="1"/>
          <p:nvPr/>
        </p:nvSpPr>
        <p:spPr>
          <a:xfrm>
            <a:off x="343950" y="1305400"/>
            <a:ext cx="2004900" cy="2616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2000">
                <a:solidFill>
                  <a:srgbClr val="002060"/>
                </a:solidFill>
                <a:latin typeface="Bitter"/>
                <a:ea typeface="Bitter"/>
                <a:cs typeface="Bitter"/>
                <a:sym typeface="Bitter"/>
              </a:rPr>
              <a:t>La autoría de un trabajo científico y/o académico se</a:t>
            </a:r>
            <a:endParaRPr b="1" sz="2000">
              <a:solidFill>
                <a:srgbClr val="002060"/>
              </a:solidFill>
              <a:latin typeface="Bitter"/>
              <a:ea typeface="Bitter"/>
              <a:cs typeface="Bitter"/>
              <a:sym typeface="Bitter"/>
            </a:endParaRPr>
          </a:p>
          <a:p>
            <a:pPr indent="0" lvl="0" marL="0" rtl="0" algn="l">
              <a:lnSpc>
                <a:spcPct val="115000"/>
              </a:lnSpc>
              <a:spcBef>
                <a:spcPts val="0"/>
              </a:spcBef>
              <a:spcAft>
                <a:spcPts val="0"/>
              </a:spcAft>
              <a:buNone/>
            </a:pPr>
            <a:r>
              <a:rPr b="1" lang="en-US" sz="2000">
                <a:solidFill>
                  <a:srgbClr val="002060"/>
                </a:solidFill>
                <a:latin typeface="Bitter"/>
                <a:ea typeface="Bitter"/>
                <a:cs typeface="Bitter"/>
                <a:sym typeface="Bitter"/>
              </a:rPr>
              <a:t>identifica por la </a:t>
            </a:r>
            <a:r>
              <a:rPr lang="en-US" sz="2000">
                <a:solidFill>
                  <a:srgbClr val="002060"/>
                </a:solidFill>
                <a:latin typeface="Bitter Black"/>
                <a:ea typeface="Bitter Black"/>
                <a:cs typeface="Bitter Black"/>
                <a:sym typeface="Bitter Black"/>
              </a:rPr>
              <a:t>firma del autor</a:t>
            </a:r>
            <a:endParaRPr sz="2000">
              <a:solidFill>
                <a:srgbClr val="002060"/>
              </a:solidFill>
              <a:latin typeface="Bitter Black"/>
              <a:ea typeface="Bitter Black"/>
              <a:cs typeface="Bitter Black"/>
              <a:sym typeface="Bitter Black"/>
            </a:endParaRPr>
          </a:p>
        </p:txBody>
      </p:sp>
      <p:sp>
        <p:nvSpPr>
          <p:cNvPr id="211" name="Google Shape;211;p13"/>
          <p:cNvSpPr/>
          <p:nvPr/>
        </p:nvSpPr>
        <p:spPr>
          <a:xfrm>
            <a:off x="0" y="-3350"/>
            <a:ext cx="9144000" cy="620700"/>
          </a:xfrm>
          <a:prstGeom prst="rect">
            <a:avLst/>
          </a:prstGeom>
          <a:solidFill>
            <a:srgbClr val="F3F3F3"/>
          </a:solidFill>
          <a:ln>
            <a:noFill/>
          </a:ln>
          <a:effectLst>
            <a:outerShdw blurRad="71438" rotWithShape="0" algn="bl" dir="5400000" dist="19050">
              <a:srgbClr val="000000">
                <a:alpha val="30000"/>
              </a:srgbClr>
            </a:outerShdw>
          </a:effectLst>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rPr b="1" lang="en-US" sz="1500">
                <a:solidFill>
                  <a:srgbClr val="002060"/>
                </a:solidFill>
                <a:latin typeface="Bitter"/>
                <a:ea typeface="Bitter"/>
                <a:cs typeface="Bitter"/>
                <a:sym typeface="Bitter"/>
              </a:rPr>
              <a:t>Filiación  UBA</a:t>
            </a:r>
            <a:endParaRPr b="1" sz="1500">
              <a:solidFill>
                <a:srgbClr val="002060"/>
              </a:solidFill>
              <a:latin typeface="Bitter"/>
              <a:ea typeface="Bitter"/>
              <a:cs typeface="Bitter"/>
              <a:sym typeface="Bitter"/>
            </a:endParaRPr>
          </a:p>
        </p:txBody>
      </p:sp>
      <p:sp>
        <p:nvSpPr>
          <p:cNvPr id="212" name="Google Shape;212;p13"/>
          <p:cNvSpPr txBox="1"/>
          <p:nvPr/>
        </p:nvSpPr>
        <p:spPr>
          <a:xfrm>
            <a:off x="3918413" y="2145550"/>
            <a:ext cx="1429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500">
                <a:solidFill>
                  <a:srgbClr val="1C4587"/>
                </a:solidFill>
                <a:latin typeface="Bitter"/>
                <a:ea typeface="Bitter"/>
                <a:cs typeface="Bitter"/>
                <a:sym typeface="Bitter"/>
              </a:rPr>
              <a:t>Nombre propio</a:t>
            </a:r>
            <a:endParaRPr b="1" sz="1500">
              <a:solidFill>
                <a:srgbClr val="1C4587"/>
              </a:solidFill>
              <a:latin typeface="Bitter"/>
              <a:ea typeface="Bitter"/>
              <a:cs typeface="Bitter"/>
              <a:sym typeface="Bitter"/>
            </a:endParaRPr>
          </a:p>
        </p:txBody>
      </p:sp>
      <p:sp>
        <p:nvSpPr>
          <p:cNvPr id="213" name="Google Shape;213;p13"/>
          <p:cNvSpPr txBox="1"/>
          <p:nvPr/>
        </p:nvSpPr>
        <p:spPr>
          <a:xfrm>
            <a:off x="6344650" y="2145550"/>
            <a:ext cx="1429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500">
                <a:solidFill>
                  <a:srgbClr val="1C4587"/>
                </a:solidFill>
                <a:latin typeface="Bitter"/>
                <a:ea typeface="Bitter"/>
                <a:cs typeface="Bitter"/>
                <a:sym typeface="Bitter"/>
              </a:rPr>
              <a:t>Filiación institucional</a:t>
            </a:r>
            <a:endParaRPr b="1" sz="1500">
              <a:solidFill>
                <a:srgbClr val="1C4587"/>
              </a:solidFill>
              <a:latin typeface="Bitter"/>
              <a:ea typeface="Bitter"/>
              <a:cs typeface="Bitter"/>
              <a:sym typeface="Bitter"/>
            </a:endParaRPr>
          </a:p>
        </p:txBody>
      </p:sp>
      <p:sp>
        <p:nvSpPr>
          <p:cNvPr id="214" name="Google Shape;214;p13"/>
          <p:cNvSpPr txBox="1"/>
          <p:nvPr/>
        </p:nvSpPr>
        <p:spPr>
          <a:xfrm>
            <a:off x="3918413" y="2868250"/>
            <a:ext cx="16425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rgbClr val="1C4587"/>
                </a:solidFill>
                <a:latin typeface="Bitter Medium"/>
                <a:ea typeface="Bitter Medium"/>
                <a:cs typeface="Bitter Medium"/>
                <a:sym typeface="Bitter Medium"/>
              </a:rPr>
              <a:t>Adoptar una forma única de expresar el nombre personal</a:t>
            </a:r>
            <a:endParaRPr sz="1500">
              <a:solidFill>
                <a:srgbClr val="1C4587"/>
              </a:solidFill>
              <a:latin typeface="Bitter Medium"/>
              <a:ea typeface="Bitter Medium"/>
              <a:cs typeface="Bitter Medium"/>
              <a:sym typeface="Bitter Medium"/>
            </a:endParaRPr>
          </a:p>
        </p:txBody>
      </p:sp>
      <p:sp>
        <p:nvSpPr>
          <p:cNvPr id="215" name="Google Shape;215;p13"/>
          <p:cNvSpPr txBox="1"/>
          <p:nvPr/>
        </p:nvSpPr>
        <p:spPr>
          <a:xfrm>
            <a:off x="6344650" y="2868250"/>
            <a:ext cx="16425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rgbClr val="1C4587"/>
                </a:solidFill>
                <a:latin typeface="Bitter Medium"/>
                <a:ea typeface="Bitter Medium"/>
                <a:cs typeface="Bitter Medium"/>
                <a:sym typeface="Bitter Medium"/>
              </a:rPr>
              <a:t>Respetar la reglamentación UBA</a:t>
            </a:r>
            <a:endParaRPr sz="1500">
              <a:solidFill>
                <a:srgbClr val="1C4587"/>
              </a:solidFill>
              <a:latin typeface="Bitter Medium"/>
              <a:ea typeface="Bitter Medium"/>
              <a:cs typeface="Bitter Medium"/>
              <a:sym typeface="Bitter Medium"/>
            </a:endParaRPr>
          </a:p>
        </p:txBody>
      </p:sp>
      <p:sp>
        <p:nvSpPr>
          <p:cNvPr id="216" name="Google Shape;216;p13"/>
          <p:cNvSpPr txBox="1"/>
          <p:nvPr/>
        </p:nvSpPr>
        <p:spPr>
          <a:xfrm>
            <a:off x="5046800" y="1295650"/>
            <a:ext cx="1585800" cy="400200"/>
          </a:xfrm>
          <a:prstGeom prst="rect">
            <a:avLst/>
          </a:prstGeom>
          <a:no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1C4587"/>
                </a:solidFill>
                <a:latin typeface="Bitter Medium"/>
                <a:ea typeface="Bitter Medium"/>
                <a:cs typeface="Bitter Medium"/>
                <a:sym typeface="Bitter Medium"/>
              </a:rPr>
              <a:t>Compuesta por</a:t>
            </a:r>
            <a:endParaRPr>
              <a:solidFill>
                <a:srgbClr val="1C4587"/>
              </a:solidFill>
              <a:latin typeface="Bitter Medium"/>
              <a:ea typeface="Bitter Medium"/>
              <a:cs typeface="Bitter Medium"/>
              <a:sym typeface="Bitter Medium"/>
            </a:endParaRPr>
          </a:p>
        </p:txBody>
      </p:sp>
      <p:cxnSp>
        <p:nvCxnSpPr>
          <p:cNvPr id="217" name="Google Shape;217;p13"/>
          <p:cNvCxnSpPr>
            <a:stCxn id="216" idx="2"/>
            <a:endCxn id="212" idx="0"/>
          </p:cNvCxnSpPr>
          <p:nvPr/>
        </p:nvCxnSpPr>
        <p:spPr>
          <a:xfrm rot="5400000">
            <a:off x="5011550" y="1317400"/>
            <a:ext cx="449700" cy="1206600"/>
          </a:xfrm>
          <a:prstGeom prst="bentConnector3">
            <a:avLst>
              <a:gd fmla="val 50000" name="adj1"/>
            </a:avLst>
          </a:prstGeom>
          <a:noFill/>
          <a:ln cap="flat" cmpd="sng" w="9525">
            <a:solidFill>
              <a:srgbClr val="1C4587"/>
            </a:solidFill>
            <a:prstDash val="solid"/>
            <a:round/>
            <a:headEnd len="med" w="med" type="none"/>
            <a:tailEnd len="med" w="med" type="triangle"/>
          </a:ln>
        </p:spPr>
      </p:cxnSp>
      <p:cxnSp>
        <p:nvCxnSpPr>
          <p:cNvPr id="218" name="Google Shape;218;p13"/>
          <p:cNvCxnSpPr>
            <a:stCxn id="216" idx="2"/>
            <a:endCxn id="213" idx="0"/>
          </p:cNvCxnSpPr>
          <p:nvPr/>
        </p:nvCxnSpPr>
        <p:spPr>
          <a:xfrm flipH="1" rot="-5400000">
            <a:off x="6224600" y="1310950"/>
            <a:ext cx="449700" cy="1219500"/>
          </a:xfrm>
          <a:prstGeom prst="bentConnector3">
            <a:avLst>
              <a:gd fmla="val 50000" name="adj1"/>
            </a:avLst>
          </a:prstGeom>
          <a:noFill/>
          <a:ln cap="flat" cmpd="sng" w="9525">
            <a:solidFill>
              <a:srgbClr val="1C4587"/>
            </a:solidFill>
            <a:prstDash val="solid"/>
            <a:round/>
            <a:headEnd len="med" w="med" type="none"/>
            <a:tailEnd len="med" w="med" type="triangle"/>
          </a:ln>
        </p:spPr>
      </p:cxnSp>
      <p:cxnSp>
        <p:nvCxnSpPr>
          <p:cNvPr id="219" name="Google Shape;219;p13"/>
          <p:cNvCxnSpPr>
            <a:stCxn id="212" idx="1"/>
            <a:endCxn id="214" idx="1"/>
          </p:cNvCxnSpPr>
          <p:nvPr/>
        </p:nvCxnSpPr>
        <p:spPr>
          <a:xfrm>
            <a:off x="3918413" y="2468800"/>
            <a:ext cx="600" cy="1069200"/>
          </a:xfrm>
          <a:prstGeom prst="bentConnector3">
            <a:avLst>
              <a:gd fmla="val -39687500" name="adj1"/>
            </a:avLst>
          </a:prstGeom>
          <a:noFill/>
          <a:ln cap="flat" cmpd="sng" w="9525">
            <a:solidFill>
              <a:srgbClr val="1C4587"/>
            </a:solidFill>
            <a:prstDash val="dot"/>
            <a:round/>
            <a:headEnd len="med" w="med" type="none"/>
            <a:tailEnd len="med" w="med" type="triangle"/>
          </a:ln>
        </p:spPr>
      </p:cxnSp>
      <p:cxnSp>
        <p:nvCxnSpPr>
          <p:cNvPr id="220" name="Google Shape;220;p13"/>
          <p:cNvCxnSpPr>
            <a:stCxn id="213" idx="3"/>
            <a:endCxn id="215" idx="3"/>
          </p:cNvCxnSpPr>
          <p:nvPr/>
        </p:nvCxnSpPr>
        <p:spPr>
          <a:xfrm>
            <a:off x="7773850" y="2468800"/>
            <a:ext cx="213300" cy="838200"/>
          </a:xfrm>
          <a:prstGeom prst="bentConnector3">
            <a:avLst>
              <a:gd fmla="val 211639" name="adj1"/>
            </a:avLst>
          </a:prstGeom>
          <a:noFill/>
          <a:ln cap="flat" cmpd="sng" w="9525">
            <a:solidFill>
              <a:srgbClr val="1C4587"/>
            </a:solidFill>
            <a:prstDash val="dot"/>
            <a:round/>
            <a:headEnd len="med" w="med" type="none"/>
            <a:tailEnd len="med" w="med" type="triangle"/>
          </a:ln>
        </p:spPr>
      </p:cxnSp>
      <p:pic>
        <p:nvPicPr>
          <p:cNvPr id="221" name="Google Shape;221;p13"/>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222" name="Google Shape;222;p13"/>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223" name="Google Shape;223;p13"/>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224" name="Google Shape;224;p13"/>
          <p:cNvPicPr preferRelativeResize="0"/>
          <p:nvPr/>
        </p:nvPicPr>
        <p:blipFill>
          <a:blip r:embed="rId5">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4"/>
          <p:cNvSpPr/>
          <p:nvPr/>
        </p:nvSpPr>
        <p:spPr>
          <a:xfrm>
            <a:off x="100" y="0"/>
            <a:ext cx="9144000" cy="652800"/>
          </a:xfrm>
          <a:prstGeom prst="rect">
            <a:avLst/>
          </a:prstGeom>
          <a:solidFill>
            <a:srgbClr val="F3F3F3"/>
          </a:solidFill>
          <a:ln>
            <a:noFill/>
          </a:ln>
          <a:effectLst>
            <a:outerShdw blurRad="71438" rotWithShape="0" algn="bl" dir="5400000" dist="19050">
              <a:srgbClr val="000000">
                <a:alpha val="29803"/>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1500" u="none" cap="none" strike="noStrike">
                <a:solidFill>
                  <a:srgbClr val="002060"/>
                </a:solidFill>
                <a:latin typeface="Bitter"/>
                <a:ea typeface="Bitter"/>
                <a:cs typeface="Bitter"/>
                <a:sym typeface="Bitter"/>
              </a:rPr>
              <a:t>Filiación institucional - Beneficios</a:t>
            </a:r>
            <a:endParaRPr b="1" i="0" sz="1500" u="none" cap="none" strike="noStrike">
              <a:solidFill>
                <a:srgbClr val="002060"/>
              </a:solidFill>
              <a:latin typeface="Bitter"/>
              <a:ea typeface="Bitter"/>
              <a:cs typeface="Bitter"/>
              <a:sym typeface="Bitter"/>
            </a:endParaRPr>
          </a:p>
        </p:txBody>
      </p:sp>
      <p:sp>
        <p:nvSpPr>
          <p:cNvPr id="230" name="Google Shape;230;p14"/>
          <p:cNvSpPr txBox="1"/>
          <p:nvPr/>
        </p:nvSpPr>
        <p:spPr>
          <a:xfrm>
            <a:off x="3396925" y="3270400"/>
            <a:ext cx="2152200" cy="266700"/>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rgbClr val="FFFFFF"/>
              </a:buClr>
              <a:buSzPts val="4000"/>
              <a:buFont typeface="Arial"/>
              <a:buNone/>
            </a:pPr>
            <a:r>
              <a:rPr b="1" i="0" lang="en-US" u="none" cap="none" strike="noStrike">
                <a:solidFill>
                  <a:srgbClr val="002060"/>
                </a:solidFill>
                <a:latin typeface="Bitter"/>
                <a:ea typeface="Bitter"/>
                <a:cs typeface="Bitter"/>
                <a:sym typeface="Bitter"/>
              </a:rPr>
              <a:t>VISIBILIDAD</a:t>
            </a:r>
            <a:endParaRPr b="1" i="0" u="none" cap="none" strike="noStrike">
              <a:solidFill>
                <a:srgbClr val="002060"/>
              </a:solidFill>
              <a:latin typeface="Bitter"/>
              <a:ea typeface="Bitter"/>
              <a:cs typeface="Bitter"/>
              <a:sym typeface="Bitter"/>
            </a:endParaRPr>
          </a:p>
        </p:txBody>
      </p:sp>
      <p:sp>
        <p:nvSpPr>
          <p:cNvPr id="231" name="Google Shape;231;p14"/>
          <p:cNvSpPr txBox="1"/>
          <p:nvPr/>
        </p:nvSpPr>
        <p:spPr>
          <a:xfrm>
            <a:off x="764475" y="3270400"/>
            <a:ext cx="1916700" cy="266700"/>
          </a:xfrm>
          <a:prstGeom prst="rect">
            <a:avLst/>
          </a:prstGeom>
          <a:noFill/>
          <a:ln>
            <a:noFill/>
          </a:ln>
        </p:spPr>
        <p:txBody>
          <a:bodyPr anchorCtr="0" anchor="t" bIns="45700" lIns="91425" spcFirstLastPara="1" rIns="91425" wrap="square" tIns="45700">
            <a:normAutofit lnSpcReduction="20000"/>
          </a:bodyPr>
          <a:lstStyle/>
          <a:p>
            <a:pPr indent="-342900" lvl="0" marL="342900" marR="0" rtl="0" algn="ctr">
              <a:lnSpc>
                <a:spcPct val="100000"/>
              </a:lnSpc>
              <a:spcBef>
                <a:spcPts val="0"/>
              </a:spcBef>
              <a:spcAft>
                <a:spcPts val="0"/>
              </a:spcAft>
              <a:buClr>
                <a:srgbClr val="FFFFFF"/>
              </a:buClr>
              <a:buSzPts val="4706"/>
              <a:buFont typeface="Arial"/>
              <a:buNone/>
            </a:pPr>
            <a:r>
              <a:rPr b="1" i="0" lang="en-US" u="none" cap="none" strike="noStrike">
                <a:solidFill>
                  <a:srgbClr val="002060"/>
                </a:solidFill>
                <a:latin typeface="Bitter"/>
                <a:ea typeface="Bitter"/>
                <a:cs typeface="Bitter"/>
                <a:sym typeface="Bitter"/>
              </a:rPr>
              <a:t>IDENTIFICACIÓN</a:t>
            </a:r>
            <a:endParaRPr b="1" i="0" u="none" cap="none" strike="noStrike">
              <a:solidFill>
                <a:srgbClr val="002060"/>
              </a:solidFill>
              <a:latin typeface="Bitter"/>
              <a:ea typeface="Bitter"/>
              <a:cs typeface="Bitter"/>
              <a:sym typeface="Bitter"/>
            </a:endParaRPr>
          </a:p>
        </p:txBody>
      </p:sp>
      <p:sp>
        <p:nvSpPr>
          <p:cNvPr id="232" name="Google Shape;232;p14"/>
          <p:cNvSpPr txBox="1"/>
          <p:nvPr/>
        </p:nvSpPr>
        <p:spPr>
          <a:xfrm>
            <a:off x="6217550" y="3281350"/>
            <a:ext cx="1999200" cy="244800"/>
          </a:xfrm>
          <a:prstGeom prst="rect">
            <a:avLst/>
          </a:prstGeom>
          <a:noFill/>
          <a:ln>
            <a:noFill/>
          </a:ln>
        </p:spPr>
        <p:txBody>
          <a:bodyPr anchorCtr="0" anchor="t" bIns="45700" lIns="91425" spcFirstLastPara="1" rIns="91425" wrap="square" tIns="45700">
            <a:noAutofit/>
          </a:bodyPr>
          <a:lstStyle/>
          <a:p>
            <a:pPr indent="-342900" lvl="0" marL="342900" marR="0" rtl="0" algn="r">
              <a:lnSpc>
                <a:spcPct val="100000"/>
              </a:lnSpc>
              <a:spcBef>
                <a:spcPts val="0"/>
              </a:spcBef>
              <a:spcAft>
                <a:spcPts val="0"/>
              </a:spcAft>
              <a:buClr>
                <a:srgbClr val="FFFFFF"/>
              </a:buClr>
              <a:buSzPts val="4000"/>
              <a:buFont typeface="Arial"/>
              <a:buNone/>
            </a:pPr>
            <a:r>
              <a:rPr b="1" i="0" lang="en-US" u="none" cap="none" strike="noStrike">
                <a:solidFill>
                  <a:srgbClr val="002060"/>
                </a:solidFill>
                <a:latin typeface="Bitter"/>
                <a:ea typeface="Bitter"/>
                <a:cs typeface="Bitter"/>
                <a:sym typeface="Bitter"/>
              </a:rPr>
              <a:t>RECONOCIMIENTO</a:t>
            </a:r>
            <a:endParaRPr b="1" i="0" u="none" cap="none" strike="noStrike">
              <a:solidFill>
                <a:srgbClr val="002060"/>
              </a:solidFill>
              <a:latin typeface="Bitter"/>
              <a:ea typeface="Bitter"/>
              <a:cs typeface="Bitter"/>
              <a:sym typeface="Bitter"/>
            </a:endParaRPr>
          </a:p>
        </p:txBody>
      </p:sp>
      <p:pic>
        <p:nvPicPr>
          <p:cNvPr id="233" name="Google Shape;233;p14"/>
          <p:cNvPicPr preferRelativeResize="0"/>
          <p:nvPr/>
        </p:nvPicPr>
        <p:blipFill rotWithShape="1">
          <a:blip r:embed="rId3">
            <a:alphaModFix/>
          </a:blip>
          <a:srcRect b="0" l="0" r="0" t="0"/>
          <a:stretch/>
        </p:blipFill>
        <p:spPr>
          <a:xfrm>
            <a:off x="6834225" y="1687824"/>
            <a:ext cx="765850" cy="1233400"/>
          </a:xfrm>
          <a:prstGeom prst="rect">
            <a:avLst/>
          </a:prstGeom>
          <a:noFill/>
          <a:ln>
            <a:noFill/>
          </a:ln>
        </p:spPr>
      </p:pic>
      <p:pic>
        <p:nvPicPr>
          <p:cNvPr id="234" name="Google Shape;234;p14"/>
          <p:cNvPicPr preferRelativeResize="0"/>
          <p:nvPr/>
        </p:nvPicPr>
        <p:blipFill>
          <a:blip r:embed="rId4">
            <a:alphaModFix/>
          </a:blip>
          <a:stretch>
            <a:fillRect/>
          </a:stretch>
        </p:blipFill>
        <p:spPr>
          <a:xfrm>
            <a:off x="-6100" y="4718956"/>
            <a:ext cx="1429086" cy="432700"/>
          </a:xfrm>
          <a:prstGeom prst="rect">
            <a:avLst/>
          </a:prstGeom>
          <a:noFill/>
          <a:ln>
            <a:noFill/>
          </a:ln>
        </p:spPr>
      </p:pic>
      <p:sp>
        <p:nvSpPr>
          <p:cNvPr id="235" name="Google Shape;235;p14"/>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236" name="Google Shape;236;p14"/>
          <p:cNvPicPr preferRelativeResize="0"/>
          <p:nvPr/>
        </p:nvPicPr>
        <p:blipFill rotWithShape="1">
          <a:blip r:embed="rId5">
            <a:alphaModFix/>
          </a:blip>
          <a:srcRect b="0" l="0" r="0" t="0"/>
          <a:stretch/>
        </p:blipFill>
        <p:spPr>
          <a:xfrm>
            <a:off x="7481477" y="4719155"/>
            <a:ext cx="1585897" cy="432504"/>
          </a:xfrm>
          <a:prstGeom prst="rect">
            <a:avLst/>
          </a:prstGeom>
          <a:noFill/>
          <a:ln>
            <a:noFill/>
          </a:ln>
        </p:spPr>
      </p:pic>
      <p:pic>
        <p:nvPicPr>
          <p:cNvPr id="237" name="Google Shape;237;p14"/>
          <p:cNvPicPr preferRelativeResize="0"/>
          <p:nvPr/>
        </p:nvPicPr>
        <p:blipFill>
          <a:blip r:embed="rId6">
            <a:alphaModFix/>
          </a:blip>
          <a:stretch>
            <a:fillRect/>
          </a:stretch>
        </p:blipFill>
        <p:spPr>
          <a:xfrm>
            <a:off x="5048350" y="4835494"/>
            <a:ext cx="2152275" cy="244750"/>
          </a:xfrm>
          <a:prstGeom prst="rect">
            <a:avLst/>
          </a:prstGeom>
          <a:noFill/>
          <a:ln>
            <a:noFill/>
          </a:ln>
        </p:spPr>
      </p:pic>
      <p:pic>
        <p:nvPicPr>
          <p:cNvPr id="238" name="Google Shape;238;p14"/>
          <p:cNvPicPr preferRelativeResize="0"/>
          <p:nvPr/>
        </p:nvPicPr>
        <p:blipFill rotWithShape="1">
          <a:blip r:embed="rId7">
            <a:alphaModFix/>
          </a:blip>
          <a:srcRect b="32363" l="0" r="0" t="16613"/>
          <a:stretch/>
        </p:blipFill>
        <p:spPr>
          <a:xfrm>
            <a:off x="3555013" y="1836124"/>
            <a:ext cx="1836025" cy="936799"/>
          </a:xfrm>
          <a:prstGeom prst="rect">
            <a:avLst/>
          </a:prstGeom>
          <a:noFill/>
          <a:ln>
            <a:noFill/>
          </a:ln>
        </p:spPr>
      </p:pic>
      <p:pic>
        <p:nvPicPr>
          <p:cNvPr id="239" name="Google Shape;239;p14"/>
          <p:cNvPicPr preferRelativeResize="0"/>
          <p:nvPr/>
        </p:nvPicPr>
        <p:blipFill rotWithShape="1">
          <a:blip r:embed="rId8">
            <a:alphaModFix/>
          </a:blip>
          <a:srcRect b="29358" l="0" r="0" t="0"/>
          <a:stretch/>
        </p:blipFill>
        <p:spPr>
          <a:xfrm>
            <a:off x="764475" y="1724824"/>
            <a:ext cx="1641225" cy="1159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15"/>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245" name="Google Shape;245;p15"/>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246" name="Google Shape;246;p15"/>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247" name="Google Shape;247;p15"/>
          <p:cNvPicPr preferRelativeResize="0"/>
          <p:nvPr/>
        </p:nvPicPr>
        <p:blipFill>
          <a:blip r:embed="rId5">
            <a:alphaModFix/>
          </a:blip>
          <a:stretch>
            <a:fillRect/>
          </a:stretch>
        </p:blipFill>
        <p:spPr>
          <a:xfrm>
            <a:off x="5048350" y="4835494"/>
            <a:ext cx="2152275" cy="244750"/>
          </a:xfrm>
          <a:prstGeom prst="rect">
            <a:avLst/>
          </a:prstGeom>
          <a:noFill/>
          <a:ln>
            <a:noFill/>
          </a:ln>
        </p:spPr>
      </p:pic>
      <p:sp>
        <p:nvSpPr>
          <p:cNvPr id="248" name="Google Shape;248;p15"/>
          <p:cNvSpPr/>
          <p:nvPr/>
        </p:nvSpPr>
        <p:spPr>
          <a:xfrm>
            <a:off x="0" y="277325"/>
            <a:ext cx="2692800" cy="451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9" name="Google Shape;249;p15"/>
          <p:cNvSpPr txBox="1"/>
          <p:nvPr/>
        </p:nvSpPr>
        <p:spPr>
          <a:xfrm>
            <a:off x="430950" y="1933775"/>
            <a:ext cx="1795500" cy="120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000">
                <a:solidFill>
                  <a:srgbClr val="002060"/>
                </a:solidFill>
                <a:latin typeface="Bitter Black"/>
                <a:ea typeface="Bitter Black"/>
                <a:cs typeface="Bitter Black"/>
                <a:sym typeface="Bitter Black"/>
              </a:rPr>
              <a:t>Producción científica UBA</a:t>
            </a:r>
            <a:endParaRPr sz="2000">
              <a:solidFill>
                <a:srgbClr val="002060"/>
              </a:solidFill>
              <a:latin typeface="Bitter Black"/>
              <a:ea typeface="Bitter Black"/>
              <a:cs typeface="Bitter Black"/>
              <a:sym typeface="Bitter Black"/>
            </a:endParaRPr>
          </a:p>
        </p:txBody>
      </p:sp>
      <p:sp>
        <p:nvSpPr>
          <p:cNvPr id="250" name="Google Shape;250;p15"/>
          <p:cNvSpPr/>
          <p:nvPr/>
        </p:nvSpPr>
        <p:spPr>
          <a:xfrm>
            <a:off x="0" y="-3350"/>
            <a:ext cx="9144000" cy="620700"/>
          </a:xfrm>
          <a:prstGeom prst="rect">
            <a:avLst/>
          </a:prstGeom>
          <a:solidFill>
            <a:srgbClr val="F3F3F3"/>
          </a:solidFill>
          <a:ln>
            <a:noFill/>
          </a:ln>
          <a:effectLst>
            <a:outerShdw blurRad="71438" rotWithShape="0" algn="bl" dir="5400000" dist="19050">
              <a:srgbClr val="000000">
                <a:alpha val="30000"/>
              </a:srgbClr>
            </a:outerShdw>
          </a:effectLst>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rPr b="1" lang="en-US" sz="1500">
                <a:solidFill>
                  <a:srgbClr val="002060"/>
                </a:solidFill>
                <a:latin typeface="Bitter"/>
                <a:ea typeface="Bitter"/>
                <a:cs typeface="Bitter"/>
                <a:sym typeface="Bitter"/>
              </a:rPr>
              <a:t>Filiación  UBA</a:t>
            </a:r>
            <a:endParaRPr b="1" sz="1500">
              <a:solidFill>
                <a:srgbClr val="002060"/>
              </a:solidFill>
              <a:latin typeface="Bitter"/>
              <a:ea typeface="Bitter"/>
              <a:cs typeface="Bitter"/>
              <a:sym typeface="Bitter"/>
            </a:endParaRPr>
          </a:p>
        </p:txBody>
      </p:sp>
      <p:pic>
        <p:nvPicPr>
          <p:cNvPr id="251" name="Google Shape;251;p15"/>
          <p:cNvPicPr preferRelativeResize="0"/>
          <p:nvPr/>
        </p:nvPicPr>
        <p:blipFill rotWithShape="1">
          <a:blip r:embed="rId6">
            <a:alphaModFix/>
          </a:blip>
          <a:srcRect b="54281" l="47718" r="38792" t="19252"/>
          <a:stretch/>
        </p:blipFill>
        <p:spPr>
          <a:xfrm>
            <a:off x="5672129" y="958101"/>
            <a:ext cx="625242" cy="785773"/>
          </a:xfrm>
          <a:prstGeom prst="rect">
            <a:avLst/>
          </a:prstGeom>
          <a:noFill/>
          <a:ln>
            <a:noFill/>
          </a:ln>
        </p:spPr>
      </p:pic>
      <p:sp>
        <p:nvSpPr>
          <p:cNvPr id="252" name="Google Shape;252;p15"/>
          <p:cNvSpPr txBox="1"/>
          <p:nvPr/>
        </p:nvSpPr>
        <p:spPr>
          <a:xfrm>
            <a:off x="3078225" y="1963527"/>
            <a:ext cx="1664100" cy="400200"/>
          </a:xfrm>
          <a:prstGeom prst="rect">
            <a:avLst/>
          </a:prstGeom>
          <a:no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1C4587"/>
                </a:solidFill>
                <a:latin typeface="Bitter"/>
                <a:ea typeface="Bitter"/>
                <a:cs typeface="Bitter"/>
                <a:sym typeface="Bitter"/>
              </a:rPr>
              <a:t>Investigadores/as</a:t>
            </a:r>
            <a:endParaRPr>
              <a:solidFill>
                <a:srgbClr val="1C4587"/>
              </a:solidFill>
              <a:latin typeface="Bitter"/>
              <a:ea typeface="Bitter"/>
              <a:cs typeface="Bitter"/>
              <a:sym typeface="Bitter"/>
            </a:endParaRPr>
          </a:p>
        </p:txBody>
      </p:sp>
      <p:sp>
        <p:nvSpPr>
          <p:cNvPr id="253" name="Google Shape;253;p15"/>
          <p:cNvSpPr txBox="1"/>
          <p:nvPr/>
        </p:nvSpPr>
        <p:spPr>
          <a:xfrm>
            <a:off x="5152700" y="1854350"/>
            <a:ext cx="1664100" cy="615600"/>
          </a:xfrm>
          <a:prstGeom prst="rect">
            <a:avLst/>
          </a:prstGeom>
          <a:no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1C4587"/>
                </a:solidFill>
                <a:latin typeface="Bitter"/>
                <a:ea typeface="Bitter"/>
                <a:cs typeface="Bitter"/>
                <a:sym typeface="Bitter"/>
              </a:rPr>
              <a:t>Producción científica</a:t>
            </a:r>
            <a:endParaRPr>
              <a:solidFill>
                <a:srgbClr val="1C4587"/>
              </a:solidFill>
              <a:latin typeface="Bitter"/>
              <a:ea typeface="Bitter"/>
              <a:cs typeface="Bitter"/>
              <a:sym typeface="Bitter"/>
            </a:endParaRPr>
          </a:p>
        </p:txBody>
      </p:sp>
      <p:sp>
        <p:nvSpPr>
          <p:cNvPr id="254" name="Google Shape;254;p15"/>
          <p:cNvSpPr txBox="1"/>
          <p:nvPr/>
        </p:nvSpPr>
        <p:spPr>
          <a:xfrm>
            <a:off x="7160875" y="1854350"/>
            <a:ext cx="1664100" cy="615600"/>
          </a:xfrm>
          <a:prstGeom prst="rect">
            <a:avLst/>
          </a:prstGeom>
          <a:no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1C4587"/>
                </a:solidFill>
                <a:latin typeface="Bitter"/>
                <a:ea typeface="Bitter"/>
                <a:cs typeface="Bitter"/>
                <a:sym typeface="Bitter"/>
              </a:rPr>
              <a:t>Repositorios y bases de datos</a:t>
            </a:r>
            <a:endParaRPr>
              <a:solidFill>
                <a:srgbClr val="1C4587"/>
              </a:solidFill>
              <a:latin typeface="Bitter"/>
              <a:ea typeface="Bitter"/>
              <a:cs typeface="Bitter"/>
              <a:sym typeface="Bitter"/>
            </a:endParaRPr>
          </a:p>
        </p:txBody>
      </p:sp>
      <p:pic>
        <p:nvPicPr>
          <p:cNvPr id="255" name="Google Shape;255;p15"/>
          <p:cNvPicPr preferRelativeResize="0"/>
          <p:nvPr/>
        </p:nvPicPr>
        <p:blipFill rotWithShape="1">
          <a:blip r:embed="rId7">
            <a:alphaModFix/>
          </a:blip>
          <a:srcRect b="25428" l="0" r="0" t="0"/>
          <a:stretch/>
        </p:blipFill>
        <p:spPr>
          <a:xfrm>
            <a:off x="4146666" y="2977014"/>
            <a:ext cx="952518" cy="710299"/>
          </a:xfrm>
          <a:prstGeom prst="rect">
            <a:avLst/>
          </a:prstGeom>
          <a:noFill/>
          <a:ln>
            <a:noFill/>
          </a:ln>
        </p:spPr>
      </p:pic>
      <p:sp>
        <p:nvSpPr>
          <p:cNvPr id="256" name="Google Shape;256;p15"/>
          <p:cNvSpPr txBox="1"/>
          <p:nvPr/>
        </p:nvSpPr>
        <p:spPr>
          <a:xfrm>
            <a:off x="3774525" y="3765750"/>
            <a:ext cx="1696800" cy="648000"/>
          </a:xfrm>
          <a:prstGeom prst="rect">
            <a:avLst/>
          </a:prstGeom>
          <a:no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US">
                <a:solidFill>
                  <a:srgbClr val="1C4587"/>
                </a:solidFill>
                <a:latin typeface="Bitter"/>
                <a:ea typeface="Bitter"/>
                <a:cs typeface="Bitter"/>
                <a:sym typeface="Bitter"/>
              </a:rPr>
              <a:t>Indicadores</a:t>
            </a:r>
            <a:endParaRPr>
              <a:solidFill>
                <a:srgbClr val="1C4587"/>
              </a:solidFill>
              <a:latin typeface="Bitter"/>
              <a:ea typeface="Bitter"/>
              <a:cs typeface="Bitter"/>
              <a:sym typeface="Bitter"/>
            </a:endParaRPr>
          </a:p>
          <a:p>
            <a:pPr indent="0" lvl="0" marL="0" rtl="0" algn="ctr">
              <a:lnSpc>
                <a:spcPct val="115000"/>
              </a:lnSpc>
              <a:spcBef>
                <a:spcPts val="0"/>
              </a:spcBef>
              <a:spcAft>
                <a:spcPts val="0"/>
              </a:spcAft>
              <a:buNone/>
            </a:pPr>
            <a:r>
              <a:rPr lang="en-US">
                <a:solidFill>
                  <a:srgbClr val="1C4587"/>
                </a:solidFill>
                <a:latin typeface="Bitter"/>
                <a:ea typeface="Bitter"/>
                <a:cs typeface="Bitter"/>
                <a:sym typeface="Bitter"/>
              </a:rPr>
              <a:t>de productividad</a:t>
            </a:r>
            <a:endParaRPr>
              <a:solidFill>
                <a:srgbClr val="1C4587"/>
              </a:solidFill>
              <a:latin typeface="Bitter"/>
              <a:ea typeface="Bitter"/>
              <a:cs typeface="Bitter"/>
              <a:sym typeface="Bitter"/>
            </a:endParaRPr>
          </a:p>
        </p:txBody>
      </p:sp>
      <p:sp>
        <p:nvSpPr>
          <p:cNvPr id="257" name="Google Shape;257;p15"/>
          <p:cNvSpPr txBox="1"/>
          <p:nvPr/>
        </p:nvSpPr>
        <p:spPr>
          <a:xfrm>
            <a:off x="6169450" y="3765750"/>
            <a:ext cx="1913100" cy="648000"/>
          </a:xfrm>
          <a:prstGeom prst="rect">
            <a:avLst/>
          </a:prstGeom>
          <a:no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US">
                <a:solidFill>
                  <a:srgbClr val="1C4587"/>
                </a:solidFill>
                <a:latin typeface="Bitter"/>
                <a:ea typeface="Bitter"/>
                <a:cs typeface="Bitter"/>
                <a:sym typeface="Bitter"/>
              </a:rPr>
              <a:t>Rankings y estudios de impacto</a:t>
            </a:r>
            <a:endParaRPr>
              <a:solidFill>
                <a:srgbClr val="1C4587"/>
              </a:solidFill>
              <a:latin typeface="Bitter"/>
              <a:ea typeface="Bitter"/>
              <a:cs typeface="Bitter"/>
              <a:sym typeface="Bitter"/>
            </a:endParaRPr>
          </a:p>
        </p:txBody>
      </p:sp>
      <p:pic>
        <p:nvPicPr>
          <p:cNvPr id="258" name="Google Shape;258;p15"/>
          <p:cNvPicPr preferRelativeResize="0"/>
          <p:nvPr/>
        </p:nvPicPr>
        <p:blipFill rotWithShape="1">
          <a:blip r:embed="rId8">
            <a:alphaModFix/>
          </a:blip>
          <a:srcRect b="15268" l="0" r="0" t="0"/>
          <a:stretch/>
        </p:blipFill>
        <p:spPr>
          <a:xfrm>
            <a:off x="6706866" y="2977014"/>
            <a:ext cx="838268" cy="710299"/>
          </a:xfrm>
          <a:prstGeom prst="rect">
            <a:avLst/>
          </a:prstGeom>
          <a:noFill/>
          <a:ln>
            <a:noFill/>
          </a:ln>
        </p:spPr>
      </p:pic>
      <p:pic>
        <p:nvPicPr>
          <p:cNvPr id="259" name="Google Shape;259;p15"/>
          <p:cNvPicPr preferRelativeResize="0"/>
          <p:nvPr/>
        </p:nvPicPr>
        <p:blipFill rotWithShape="1">
          <a:blip r:embed="rId9">
            <a:alphaModFix/>
          </a:blip>
          <a:srcRect b="14987" l="0" r="0" t="0"/>
          <a:stretch/>
        </p:blipFill>
        <p:spPr>
          <a:xfrm>
            <a:off x="7516666" y="946119"/>
            <a:ext cx="952518" cy="809737"/>
          </a:xfrm>
          <a:prstGeom prst="rect">
            <a:avLst/>
          </a:prstGeom>
          <a:noFill/>
          <a:ln>
            <a:noFill/>
          </a:ln>
        </p:spPr>
      </p:pic>
      <p:grpSp>
        <p:nvGrpSpPr>
          <p:cNvPr id="260" name="Google Shape;260;p15"/>
          <p:cNvGrpSpPr/>
          <p:nvPr/>
        </p:nvGrpSpPr>
        <p:grpSpPr>
          <a:xfrm>
            <a:off x="3272596" y="821997"/>
            <a:ext cx="1275357" cy="1022392"/>
            <a:chOff x="3431928" y="1288469"/>
            <a:chExt cx="1631100" cy="1307574"/>
          </a:xfrm>
        </p:grpSpPr>
        <p:sp>
          <p:nvSpPr>
            <p:cNvPr id="261" name="Google Shape;261;p15"/>
            <p:cNvSpPr txBox="1"/>
            <p:nvPr/>
          </p:nvSpPr>
          <p:spPr>
            <a:xfrm>
              <a:off x="3431928" y="2202443"/>
              <a:ext cx="1631100" cy="393600"/>
            </a:xfrm>
            <a:prstGeom prst="rect">
              <a:avLst/>
            </a:prstGeom>
            <a:solidFill>
              <a:srgbClr val="FFFFFF"/>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002060"/>
                  </a:solidFill>
                  <a:latin typeface="Bitter"/>
                  <a:ea typeface="Bitter"/>
                  <a:cs typeface="Bitter"/>
                  <a:sym typeface="Bitter"/>
                </a:rPr>
                <a:t>Juan Pérez. Instituto…</a:t>
              </a:r>
              <a:endParaRPr sz="800">
                <a:solidFill>
                  <a:srgbClr val="002060"/>
                </a:solidFill>
                <a:latin typeface="Bitter"/>
                <a:ea typeface="Bitter"/>
                <a:cs typeface="Bitter"/>
                <a:sym typeface="Bitter"/>
              </a:endParaRPr>
            </a:p>
          </p:txBody>
        </p:sp>
        <p:pic>
          <p:nvPicPr>
            <p:cNvPr id="262" name="Google Shape;262;p15"/>
            <p:cNvPicPr preferRelativeResize="0"/>
            <p:nvPr/>
          </p:nvPicPr>
          <p:blipFill rotWithShape="1">
            <a:blip r:embed="rId10">
              <a:alphaModFix/>
            </a:blip>
            <a:srcRect b="23867" l="0" r="0" t="0"/>
            <a:stretch/>
          </p:blipFill>
          <p:spPr>
            <a:xfrm>
              <a:off x="3638391" y="1288469"/>
              <a:ext cx="1218175" cy="927420"/>
            </a:xfrm>
            <a:prstGeom prst="rect">
              <a:avLst/>
            </a:prstGeom>
            <a:noFill/>
            <a:ln>
              <a:noFill/>
            </a:ln>
          </p:spPr>
        </p:pic>
      </p:grpSp>
      <p:cxnSp>
        <p:nvCxnSpPr>
          <p:cNvPr id="263" name="Google Shape;263;p15"/>
          <p:cNvCxnSpPr>
            <a:stCxn id="252" idx="3"/>
            <a:endCxn id="253" idx="1"/>
          </p:cNvCxnSpPr>
          <p:nvPr/>
        </p:nvCxnSpPr>
        <p:spPr>
          <a:xfrm flipH="1" rot="10800000">
            <a:off x="4742325" y="2162127"/>
            <a:ext cx="410400" cy="1500"/>
          </a:xfrm>
          <a:prstGeom prst="straightConnector1">
            <a:avLst/>
          </a:prstGeom>
          <a:noFill/>
          <a:ln cap="flat" cmpd="sng" w="19050">
            <a:solidFill>
              <a:srgbClr val="1C4587"/>
            </a:solidFill>
            <a:prstDash val="solid"/>
            <a:round/>
            <a:headEnd len="med" w="med" type="none"/>
            <a:tailEnd len="med" w="med" type="triangle"/>
          </a:ln>
        </p:spPr>
      </p:cxnSp>
      <p:cxnSp>
        <p:nvCxnSpPr>
          <p:cNvPr id="264" name="Google Shape;264;p15"/>
          <p:cNvCxnSpPr>
            <a:stCxn id="253" idx="3"/>
            <a:endCxn id="254" idx="1"/>
          </p:cNvCxnSpPr>
          <p:nvPr/>
        </p:nvCxnSpPr>
        <p:spPr>
          <a:xfrm>
            <a:off x="6816800" y="2162150"/>
            <a:ext cx="344100" cy="0"/>
          </a:xfrm>
          <a:prstGeom prst="straightConnector1">
            <a:avLst/>
          </a:prstGeom>
          <a:noFill/>
          <a:ln cap="flat" cmpd="sng" w="19050">
            <a:solidFill>
              <a:srgbClr val="1C4587"/>
            </a:solidFill>
            <a:prstDash val="solid"/>
            <a:round/>
            <a:headEnd len="med" w="med" type="none"/>
            <a:tailEnd len="med" w="med" type="triangle"/>
          </a:ln>
        </p:spPr>
      </p:cxnSp>
      <p:cxnSp>
        <p:nvCxnSpPr>
          <p:cNvPr id="265" name="Google Shape;265;p15"/>
          <p:cNvCxnSpPr>
            <a:stCxn id="254" idx="2"/>
            <a:endCxn id="256" idx="1"/>
          </p:cNvCxnSpPr>
          <p:nvPr/>
        </p:nvCxnSpPr>
        <p:spPr>
          <a:xfrm rot="5400000">
            <a:off x="5073925" y="1170650"/>
            <a:ext cx="1619700" cy="4218300"/>
          </a:xfrm>
          <a:prstGeom prst="bentConnector4">
            <a:avLst>
              <a:gd fmla="val 21228" name="adj1"/>
              <a:gd fmla="val 105647" name="adj2"/>
            </a:avLst>
          </a:prstGeom>
          <a:noFill/>
          <a:ln cap="flat" cmpd="sng" w="19050">
            <a:solidFill>
              <a:srgbClr val="1C4587"/>
            </a:solidFill>
            <a:prstDash val="solid"/>
            <a:round/>
            <a:headEnd len="med" w="med" type="none"/>
            <a:tailEnd len="med" w="med" type="triangle"/>
          </a:ln>
        </p:spPr>
      </p:cxnSp>
      <p:cxnSp>
        <p:nvCxnSpPr>
          <p:cNvPr id="266" name="Google Shape;266;p15"/>
          <p:cNvCxnSpPr>
            <a:stCxn id="256" idx="3"/>
            <a:endCxn id="257" idx="1"/>
          </p:cNvCxnSpPr>
          <p:nvPr/>
        </p:nvCxnSpPr>
        <p:spPr>
          <a:xfrm>
            <a:off x="5471325" y="4089750"/>
            <a:ext cx="698100" cy="0"/>
          </a:xfrm>
          <a:prstGeom prst="straightConnector1">
            <a:avLst/>
          </a:prstGeom>
          <a:noFill/>
          <a:ln cap="flat" cmpd="sng" w="19050">
            <a:solidFill>
              <a:srgbClr val="1C4587"/>
            </a:solidFill>
            <a:prstDash val="solid"/>
            <a:round/>
            <a:headEnd len="med" w="med"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16"/>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272" name="Google Shape;272;p16"/>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273" name="Google Shape;273;p16"/>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274" name="Google Shape;274;p16"/>
          <p:cNvPicPr preferRelativeResize="0"/>
          <p:nvPr/>
        </p:nvPicPr>
        <p:blipFill>
          <a:blip r:embed="rId5">
            <a:alphaModFix/>
          </a:blip>
          <a:stretch>
            <a:fillRect/>
          </a:stretch>
        </p:blipFill>
        <p:spPr>
          <a:xfrm>
            <a:off x="5048350" y="4835494"/>
            <a:ext cx="2152275" cy="244750"/>
          </a:xfrm>
          <a:prstGeom prst="rect">
            <a:avLst/>
          </a:prstGeom>
          <a:noFill/>
          <a:ln>
            <a:noFill/>
          </a:ln>
        </p:spPr>
      </p:pic>
      <p:sp>
        <p:nvSpPr>
          <p:cNvPr id="275" name="Google Shape;275;p16"/>
          <p:cNvSpPr/>
          <p:nvPr/>
        </p:nvSpPr>
        <p:spPr>
          <a:xfrm>
            <a:off x="0" y="277325"/>
            <a:ext cx="2692800" cy="451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6" name="Google Shape;276;p16"/>
          <p:cNvSpPr txBox="1"/>
          <p:nvPr/>
        </p:nvSpPr>
        <p:spPr>
          <a:xfrm>
            <a:off x="222600" y="910325"/>
            <a:ext cx="2247600" cy="347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000">
                <a:solidFill>
                  <a:srgbClr val="002060"/>
                </a:solidFill>
                <a:latin typeface="Bitter Black"/>
                <a:ea typeface="Bitter Black"/>
                <a:cs typeface="Bitter Black"/>
                <a:sym typeface="Bitter Black"/>
              </a:rPr>
              <a:t>Resolución (CS) Nº 6157/16 sobre Filiación Institucional </a:t>
            </a:r>
            <a:r>
              <a:rPr lang="en-US" sz="1800">
                <a:solidFill>
                  <a:srgbClr val="002060"/>
                </a:solidFill>
                <a:latin typeface="Bitter Medium"/>
                <a:ea typeface="Bitter Medium"/>
                <a:cs typeface="Bitter Medium"/>
                <a:sym typeface="Bitter Medium"/>
              </a:rPr>
              <a:t>establece específicamente la forma y el orden jerárquico en que se debe mencionar la pertenencia</a:t>
            </a:r>
            <a:endParaRPr sz="1800">
              <a:solidFill>
                <a:srgbClr val="002060"/>
              </a:solidFill>
              <a:latin typeface="Bitter Medium"/>
              <a:ea typeface="Bitter Medium"/>
              <a:cs typeface="Bitter Medium"/>
              <a:sym typeface="Bitter Medium"/>
            </a:endParaRPr>
          </a:p>
        </p:txBody>
      </p:sp>
      <p:sp>
        <p:nvSpPr>
          <p:cNvPr id="277" name="Google Shape;277;p16"/>
          <p:cNvSpPr/>
          <p:nvPr/>
        </p:nvSpPr>
        <p:spPr>
          <a:xfrm>
            <a:off x="0" y="-3350"/>
            <a:ext cx="9144000" cy="620700"/>
          </a:xfrm>
          <a:prstGeom prst="rect">
            <a:avLst/>
          </a:prstGeom>
          <a:solidFill>
            <a:srgbClr val="F3F3F3"/>
          </a:solidFill>
          <a:ln>
            <a:noFill/>
          </a:ln>
          <a:effectLst>
            <a:outerShdw blurRad="71438" rotWithShape="0" algn="bl" dir="5400000" dist="19050">
              <a:srgbClr val="000000">
                <a:alpha val="30000"/>
              </a:srgbClr>
            </a:outerShdw>
          </a:effectLst>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rPr b="1" lang="en-US" sz="1500">
                <a:solidFill>
                  <a:srgbClr val="002060"/>
                </a:solidFill>
                <a:latin typeface="Bitter"/>
                <a:ea typeface="Bitter"/>
                <a:cs typeface="Bitter"/>
                <a:sym typeface="Bitter"/>
              </a:rPr>
              <a:t>Filiación  UBA</a:t>
            </a:r>
            <a:endParaRPr b="1" sz="1500">
              <a:solidFill>
                <a:srgbClr val="002060"/>
              </a:solidFill>
              <a:latin typeface="Bitter"/>
              <a:ea typeface="Bitter"/>
              <a:cs typeface="Bitter"/>
              <a:sym typeface="Bitter"/>
            </a:endParaRPr>
          </a:p>
        </p:txBody>
      </p:sp>
      <p:sp>
        <p:nvSpPr>
          <p:cNvPr id="278" name="Google Shape;278;p16"/>
          <p:cNvSpPr txBox="1"/>
          <p:nvPr/>
        </p:nvSpPr>
        <p:spPr>
          <a:xfrm>
            <a:off x="3671700" y="1549650"/>
            <a:ext cx="4560000" cy="2163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700">
                <a:solidFill>
                  <a:srgbClr val="002060"/>
                </a:solidFill>
                <a:latin typeface="Roboto"/>
                <a:ea typeface="Roboto"/>
                <a:cs typeface="Roboto"/>
                <a:sym typeface="Roboto"/>
              </a:rPr>
              <a:t>La filiación institucional correcta permite que las </a:t>
            </a:r>
            <a:r>
              <a:rPr b="1" lang="en-US" sz="2100">
                <a:solidFill>
                  <a:srgbClr val="002060"/>
                </a:solidFill>
                <a:latin typeface="Roboto"/>
                <a:ea typeface="Roboto"/>
                <a:cs typeface="Roboto"/>
                <a:sym typeface="Roboto"/>
              </a:rPr>
              <a:t>bases de datos</a:t>
            </a:r>
            <a:r>
              <a:rPr lang="en-US" sz="2100">
                <a:solidFill>
                  <a:srgbClr val="002060"/>
                </a:solidFill>
                <a:latin typeface="Roboto"/>
                <a:ea typeface="Roboto"/>
                <a:cs typeface="Roboto"/>
                <a:sym typeface="Roboto"/>
              </a:rPr>
              <a:t> </a:t>
            </a:r>
            <a:r>
              <a:rPr lang="en-US" sz="1700">
                <a:solidFill>
                  <a:srgbClr val="002060"/>
                </a:solidFill>
                <a:latin typeface="Roboto"/>
                <a:ea typeface="Roboto"/>
                <a:cs typeface="Roboto"/>
                <a:sym typeface="Roboto"/>
              </a:rPr>
              <a:t>bibliográficas agrupen apropiadamente las publicaciones, facilitando la </a:t>
            </a:r>
            <a:r>
              <a:rPr b="1" lang="en-US" sz="2100">
                <a:solidFill>
                  <a:srgbClr val="002060"/>
                </a:solidFill>
                <a:latin typeface="Roboto"/>
                <a:ea typeface="Roboto"/>
                <a:cs typeface="Roboto"/>
                <a:sym typeface="Roboto"/>
              </a:rPr>
              <a:t>recuperación y visualización</a:t>
            </a:r>
            <a:r>
              <a:rPr b="1" lang="en-US" sz="1700">
                <a:solidFill>
                  <a:srgbClr val="002060"/>
                </a:solidFill>
                <a:latin typeface="Roboto"/>
                <a:ea typeface="Roboto"/>
                <a:cs typeface="Roboto"/>
                <a:sym typeface="Roboto"/>
              </a:rPr>
              <a:t> </a:t>
            </a:r>
            <a:r>
              <a:rPr lang="en-US" sz="1700">
                <a:solidFill>
                  <a:srgbClr val="002060"/>
                </a:solidFill>
                <a:latin typeface="Roboto"/>
                <a:ea typeface="Roboto"/>
                <a:cs typeface="Roboto"/>
                <a:sym typeface="Roboto"/>
              </a:rPr>
              <a:t>de la producción científica de la Universidad</a:t>
            </a:r>
            <a:endParaRPr sz="1700">
              <a:solidFill>
                <a:srgbClr val="002060"/>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17"/>
          <p:cNvSpPr/>
          <p:nvPr/>
        </p:nvSpPr>
        <p:spPr>
          <a:xfrm>
            <a:off x="0" y="277325"/>
            <a:ext cx="2692800" cy="451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4" name="Google Shape;284;p17"/>
          <p:cNvSpPr txBox="1"/>
          <p:nvPr/>
        </p:nvSpPr>
        <p:spPr>
          <a:xfrm>
            <a:off x="222600" y="1756775"/>
            <a:ext cx="2247600" cy="1554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000">
                <a:solidFill>
                  <a:srgbClr val="002060"/>
                </a:solidFill>
                <a:latin typeface="Bitter Black"/>
                <a:ea typeface="Bitter Black"/>
                <a:cs typeface="Bitter Black"/>
                <a:sym typeface="Bitter Black"/>
              </a:rPr>
              <a:t>Beneficios de una correcta firma y filiación institucional</a:t>
            </a:r>
            <a:endParaRPr sz="1800">
              <a:solidFill>
                <a:srgbClr val="002060"/>
              </a:solidFill>
              <a:latin typeface="Bitter Medium"/>
              <a:ea typeface="Bitter Medium"/>
              <a:cs typeface="Bitter Medium"/>
              <a:sym typeface="Bitter Medium"/>
            </a:endParaRPr>
          </a:p>
        </p:txBody>
      </p:sp>
      <p:sp>
        <p:nvSpPr>
          <p:cNvPr id="285" name="Google Shape;285;p17"/>
          <p:cNvSpPr txBox="1"/>
          <p:nvPr/>
        </p:nvSpPr>
        <p:spPr>
          <a:xfrm>
            <a:off x="3161600" y="1387700"/>
            <a:ext cx="5638200" cy="2339700"/>
          </a:xfrm>
          <a:prstGeom prst="rect">
            <a:avLst/>
          </a:prstGeom>
          <a:noFill/>
          <a:ln>
            <a:noFill/>
          </a:ln>
        </p:spPr>
        <p:txBody>
          <a:bodyPr anchorCtr="0" anchor="t" bIns="91425" lIns="91425" spcFirstLastPara="1" rIns="91425" wrap="square" tIns="91425">
            <a:spAutoFit/>
          </a:bodyPr>
          <a:lstStyle/>
          <a:p>
            <a:pPr indent="0" lvl="0" marL="12700" rtl="0" algn="l">
              <a:lnSpc>
                <a:spcPct val="150000"/>
              </a:lnSpc>
              <a:spcBef>
                <a:spcPts val="0"/>
              </a:spcBef>
              <a:spcAft>
                <a:spcPts val="0"/>
              </a:spcAft>
              <a:buNone/>
            </a:pPr>
            <a:r>
              <a:rPr lang="en-US">
                <a:solidFill>
                  <a:srgbClr val="1C4587"/>
                </a:solidFill>
                <a:latin typeface="Bitter"/>
                <a:ea typeface="Bitter"/>
                <a:cs typeface="Bitter"/>
                <a:sym typeface="Bitter"/>
              </a:rPr>
              <a:t>•Asociación con la universidad (respaldo institucional)</a:t>
            </a:r>
            <a:endParaRPr>
              <a:solidFill>
                <a:srgbClr val="1C4587"/>
              </a:solidFill>
              <a:latin typeface="Bitter"/>
              <a:ea typeface="Bitter"/>
              <a:cs typeface="Bitter"/>
              <a:sym typeface="Bitter"/>
            </a:endParaRPr>
          </a:p>
          <a:p>
            <a:pPr indent="0" lvl="0" marL="12700" rtl="0" algn="l">
              <a:lnSpc>
                <a:spcPct val="150000"/>
              </a:lnSpc>
              <a:spcBef>
                <a:spcPts val="0"/>
              </a:spcBef>
              <a:spcAft>
                <a:spcPts val="0"/>
              </a:spcAft>
              <a:buNone/>
            </a:pPr>
            <a:r>
              <a:rPr lang="en-US">
                <a:solidFill>
                  <a:srgbClr val="1C4587"/>
                </a:solidFill>
                <a:latin typeface="Bitter"/>
                <a:ea typeface="Bitter"/>
                <a:cs typeface="Bitter"/>
                <a:sym typeface="Bitter"/>
              </a:rPr>
              <a:t>•Visibilidad</a:t>
            </a:r>
            <a:endParaRPr>
              <a:solidFill>
                <a:srgbClr val="1C4587"/>
              </a:solidFill>
              <a:latin typeface="Bitter"/>
              <a:ea typeface="Bitter"/>
              <a:cs typeface="Bitter"/>
              <a:sym typeface="Bitter"/>
            </a:endParaRPr>
          </a:p>
          <a:p>
            <a:pPr indent="0" lvl="0" marL="12700" rtl="0" algn="l">
              <a:lnSpc>
                <a:spcPct val="150000"/>
              </a:lnSpc>
              <a:spcBef>
                <a:spcPts val="0"/>
              </a:spcBef>
              <a:spcAft>
                <a:spcPts val="0"/>
              </a:spcAft>
              <a:buNone/>
            </a:pPr>
            <a:r>
              <a:rPr lang="en-US">
                <a:solidFill>
                  <a:srgbClr val="1C4587"/>
                </a:solidFill>
                <a:latin typeface="Bitter"/>
                <a:ea typeface="Bitter"/>
                <a:cs typeface="Bitter"/>
                <a:sym typeface="Bitter"/>
              </a:rPr>
              <a:t>•Recuperación de las publicaciones</a:t>
            </a:r>
            <a:endParaRPr>
              <a:solidFill>
                <a:srgbClr val="1C4587"/>
              </a:solidFill>
              <a:latin typeface="Bitter"/>
              <a:ea typeface="Bitter"/>
              <a:cs typeface="Bitter"/>
              <a:sym typeface="Bitter"/>
            </a:endParaRPr>
          </a:p>
          <a:p>
            <a:pPr indent="0" lvl="0" marL="12700" rtl="0" algn="l">
              <a:lnSpc>
                <a:spcPct val="150000"/>
              </a:lnSpc>
              <a:spcBef>
                <a:spcPts val="0"/>
              </a:spcBef>
              <a:spcAft>
                <a:spcPts val="0"/>
              </a:spcAft>
              <a:buNone/>
            </a:pPr>
            <a:r>
              <a:rPr lang="en-US">
                <a:solidFill>
                  <a:srgbClr val="1C4587"/>
                </a:solidFill>
                <a:latin typeface="Bitter"/>
                <a:ea typeface="Bitter"/>
                <a:cs typeface="Bitter"/>
                <a:sym typeface="Bitter"/>
              </a:rPr>
              <a:t>•Citación</a:t>
            </a:r>
            <a:endParaRPr>
              <a:solidFill>
                <a:srgbClr val="1C4587"/>
              </a:solidFill>
              <a:latin typeface="Bitter"/>
              <a:ea typeface="Bitter"/>
              <a:cs typeface="Bitter"/>
              <a:sym typeface="Bitter"/>
            </a:endParaRPr>
          </a:p>
          <a:p>
            <a:pPr indent="0" lvl="0" marL="12700" rtl="0" algn="l">
              <a:lnSpc>
                <a:spcPct val="150000"/>
              </a:lnSpc>
              <a:spcBef>
                <a:spcPts val="0"/>
              </a:spcBef>
              <a:spcAft>
                <a:spcPts val="0"/>
              </a:spcAft>
              <a:buNone/>
            </a:pPr>
            <a:r>
              <a:rPr lang="en-US">
                <a:solidFill>
                  <a:srgbClr val="1C4587"/>
                </a:solidFill>
                <a:latin typeface="Bitter"/>
                <a:ea typeface="Bitter"/>
                <a:cs typeface="Bitter"/>
                <a:sym typeface="Bitter"/>
              </a:rPr>
              <a:t>•Indicadores de producción científica</a:t>
            </a:r>
            <a:endParaRPr>
              <a:solidFill>
                <a:srgbClr val="1C4587"/>
              </a:solidFill>
              <a:latin typeface="Bitter"/>
              <a:ea typeface="Bitter"/>
              <a:cs typeface="Bitter"/>
              <a:sym typeface="Bitter"/>
            </a:endParaRPr>
          </a:p>
          <a:p>
            <a:pPr indent="0" lvl="0" marL="12700" rtl="0" algn="l">
              <a:lnSpc>
                <a:spcPct val="150000"/>
              </a:lnSpc>
              <a:spcBef>
                <a:spcPts val="0"/>
              </a:spcBef>
              <a:spcAft>
                <a:spcPts val="0"/>
              </a:spcAft>
              <a:buNone/>
            </a:pPr>
            <a:r>
              <a:rPr lang="en-US">
                <a:solidFill>
                  <a:srgbClr val="1C4587"/>
                </a:solidFill>
                <a:latin typeface="Bitter"/>
                <a:ea typeface="Bitter"/>
                <a:cs typeface="Bitter"/>
                <a:sym typeface="Bitter"/>
              </a:rPr>
              <a:t>•Toma de decisiones en política científica</a:t>
            </a:r>
            <a:endParaRPr>
              <a:solidFill>
                <a:srgbClr val="1C4587"/>
              </a:solidFill>
              <a:latin typeface="Bitter"/>
              <a:ea typeface="Bitter"/>
              <a:cs typeface="Bitter"/>
              <a:sym typeface="Bitter"/>
            </a:endParaRPr>
          </a:p>
          <a:p>
            <a:pPr indent="0" lvl="0" marL="12700" rtl="0" algn="l">
              <a:lnSpc>
                <a:spcPct val="150000"/>
              </a:lnSpc>
              <a:spcBef>
                <a:spcPts val="0"/>
              </a:spcBef>
              <a:spcAft>
                <a:spcPts val="0"/>
              </a:spcAft>
              <a:buNone/>
            </a:pPr>
            <a:r>
              <a:rPr lang="en-US">
                <a:solidFill>
                  <a:srgbClr val="1C4587"/>
                </a:solidFill>
                <a:latin typeface="Bitter"/>
                <a:ea typeface="Bitter"/>
                <a:cs typeface="Bitter"/>
                <a:sym typeface="Bitter"/>
              </a:rPr>
              <a:t>•Rankings</a:t>
            </a:r>
            <a:endParaRPr>
              <a:solidFill>
                <a:srgbClr val="1C4587"/>
              </a:solidFill>
              <a:latin typeface="Bitter"/>
              <a:ea typeface="Bitter"/>
              <a:cs typeface="Bitter"/>
              <a:sym typeface="Bitter"/>
            </a:endParaRPr>
          </a:p>
        </p:txBody>
      </p:sp>
      <p:sp>
        <p:nvSpPr>
          <p:cNvPr id="286" name="Google Shape;286;p17"/>
          <p:cNvSpPr/>
          <p:nvPr/>
        </p:nvSpPr>
        <p:spPr>
          <a:xfrm>
            <a:off x="100" y="0"/>
            <a:ext cx="9144000" cy="652800"/>
          </a:xfrm>
          <a:prstGeom prst="rect">
            <a:avLst/>
          </a:prstGeom>
          <a:solidFill>
            <a:srgbClr val="F3F3F3"/>
          </a:solidFill>
          <a:ln>
            <a:noFill/>
          </a:ln>
          <a:effectLst>
            <a:outerShdw blurRad="71438" rotWithShape="0" algn="bl" dir="5400000" dist="19050">
              <a:srgbClr val="000000">
                <a:alpha val="29803"/>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1500">
                <a:solidFill>
                  <a:srgbClr val="002060"/>
                </a:solidFill>
                <a:latin typeface="Bitter"/>
                <a:ea typeface="Bitter"/>
                <a:cs typeface="Bitter"/>
                <a:sym typeface="Bitter"/>
              </a:rPr>
              <a:t>F</a:t>
            </a:r>
            <a:r>
              <a:rPr b="1" i="0" lang="en-US" sz="1500" u="none" cap="none" strike="noStrike">
                <a:solidFill>
                  <a:srgbClr val="002060"/>
                </a:solidFill>
                <a:latin typeface="Bitter"/>
                <a:ea typeface="Bitter"/>
                <a:cs typeface="Bitter"/>
                <a:sym typeface="Bitter"/>
              </a:rPr>
              <a:t>iliación institucional</a:t>
            </a:r>
            <a:endParaRPr b="1" i="0" sz="1500" u="none" cap="none" strike="noStrike">
              <a:solidFill>
                <a:srgbClr val="002060"/>
              </a:solidFill>
              <a:latin typeface="Bitter"/>
              <a:ea typeface="Bitter"/>
              <a:cs typeface="Bitter"/>
              <a:sym typeface="Bitter"/>
            </a:endParaRPr>
          </a:p>
        </p:txBody>
      </p:sp>
      <p:pic>
        <p:nvPicPr>
          <p:cNvPr id="287" name="Google Shape;287;p17"/>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288" name="Google Shape;288;p17"/>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289" name="Google Shape;289;p17"/>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290" name="Google Shape;290;p17"/>
          <p:cNvPicPr preferRelativeResize="0"/>
          <p:nvPr/>
        </p:nvPicPr>
        <p:blipFill>
          <a:blip r:embed="rId5">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18"/>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296" name="Google Shape;296;p18"/>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297" name="Google Shape;297;p18"/>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298" name="Google Shape;298;p18"/>
          <p:cNvPicPr preferRelativeResize="0"/>
          <p:nvPr/>
        </p:nvPicPr>
        <p:blipFill>
          <a:blip r:embed="rId5">
            <a:alphaModFix/>
          </a:blip>
          <a:stretch>
            <a:fillRect/>
          </a:stretch>
        </p:blipFill>
        <p:spPr>
          <a:xfrm>
            <a:off x="5048350" y="4835494"/>
            <a:ext cx="2152275" cy="244750"/>
          </a:xfrm>
          <a:prstGeom prst="rect">
            <a:avLst/>
          </a:prstGeom>
          <a:noFill/>
          <a:ln>
            <a:noFill/>
          </a:ln>
        </p:spPr>
      </p:pic>
      <p:sp>
        <p:nvSpPr>
          <p:cNvPr id="299" name="Google Shape;299;p18"/>
          <p:cNvSpPr/>
          <p:nvPr/>
        </p:nvSpPr>
        <p:spPr>
          <a:xfrm>
            <a:off x="2955350" y="1017875"/>
            <a:ext cx="2554500" cy="2716800"/>
          </a:xfrm>
          <a:prstGeom prst="rect">
            <a:avLst/>
          </a:prstGeom>
          <a:no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0" name="Google Shape;300;p18"/>
          <p:cNvSpPr/>
          <p:nvPr/>
        </p:nvSpPr>
        <p:spPr>
          <a:xfrm>
            <a:off x="0" y="277325"/>
            <a:ext cx="2692800" cy="451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1" name="Google Shape;301;p18"/>
          <p:cNvSpPr txBox="1"/>
          <p:nvPr/>
        </p:nvSpPr>
        <p:spPr>
          <a:xfrm>
            <a:off x="427350" y="1617450"/>
            <a:ext cx="1838100" cy="1908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000">
                <a:solidFill>
                  <a:srgbClr val="002060"/>
                </a:solidFill>
                <a:latin typeface="Bitter Black"/>
                <a:ea typeface="Bitter Black"/>
                <a:cs typeface="Bitter Black"/>
                <a:sym typeface="Bitter Black"/>
              </a:rPr>
              <a:t>La filiación institucional debe estar SIEMPRE presente</a:t>
            </a:r>
            <a:endParaRPr sz="1800">
              <a:solidFill>
                <a:srgbClr val="002060"/>
              </a:solidFill>
              <a:latin typeface="Bitter Medium"/>
              <a:ea typeface="Bitter Medium"/>
              <a:cs typeface="Bitter Medium"/>
              <a:sym typeface="Bitter Medium"/>
            </a:endParaRPr>
          </a:p>
        </p:txBody>
      </p:sp>
      <p:pic>
        <p:nvPicPr>
          <p:cNvPr id="302" name="Google Shape;302;p18"/>
          <p:cNvPicPr preferRelativeResize="0"/>
          <p:nvPr/>
        </p:nvPicPr>
        <p:blipFill>
          <a:blip r:embed="rId6">
            <a:alphaModFix/>
          </a:blip>
          <a:stretch>
            <a:fillRect/>
          </a:stretch>
        </p:blipFill>
        <p:spPr>
          <a:xfrm>
            <a:off x="5772405" y="859100"/>
            <a:ext cx="3005219" cy="3618113"/>
          </a:xfrm>
          <a:prstGeom prst="rect">
            <a:avLst/>
          </a:prstGeom>
          <a:noFill/>
          <a:ln>
            <a:noFill/>
          </a:ln>
        </p:spPr>
      </p:pic>
      <p:pic>
        <p:nvPicPr>
          <p:cNvPr id="303" name="Google Shape;303;p18"/>
          <p:cNvPicPr preferRelativeResize="0"/>
          <p:nvPr/>
        </p:nvPicPr>
        <p:blipFill rotWithShape="1">
          <a:blip r:embed="rId7">
            <a:alphaModFix/>
          </a:blip>
          <a:srcRect b="24445" l="6547" r="8193" t="19563"/>
          <a:stretch/>
        </p:blipFill>
        <p:spPr>
          <a:xfrm>
            <a:off x="3426188" y="3226850"/>
            <a:ext cx="1502725" cy="1188025"/>
          </a:xfrm>
          <a:prstGeom prst="rect">
            <a:avLst/>
          </a:prstGeom>
          <a:noFill/>
          <a:ln>
            <a:noFill/>
          </a:ln>
        </p:spPr>
      </p:pic>
      <p:sp>
        <p:nvSpPr>
          <p:cNvPr id="304" name="Google Shape;304;p18"/>
          <p:cNvSpPr txBox="1"/>
          <p:nvPr/>
        </p:nvSpPr>
        <p:spPr>
          <a:xfrm>
            <a:off x="3106475" y="1221350"/>
            <a:ext cx="2424600" cy="185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US">
                <a:solidFill>
                  <a:srgbClr val="1C4587"/>
                </a:solidFill>
                <a:latin typeface="Bitter"/>
                <a:ea typeface="Bitter"/>
                <a:cs typeface="Bitter"/>
                <a:sym typeface="Bitter"/>
              </a:rPr>
              <a:t>Buenos Aires University</a:t>
            </a:r>
            <a:endParaRPr b="1">
              <a:solidFill>
                <a:srgbClr val="1C4587"/>
              </a:solidFill>
              <a:latin typeface="Bitter"/>
              <a:ea typeface="Bitter"/>
              <a:cs typeface="Bitter"/>
              <a:sym typeface="Bitter"/>
            </a:endParaRPr>
          </a:p>
          <a:p>
            <a:pPr indent="0" lvl="0" marL="0" rtl="0" algn="l">
              <a:lnSpc>
                <a:spcPct val="115000"/>
              </a:lnSpc>
              <a:spcBef>
                <a:spcPts val="1200"/>
              </a:spcBef>
              <a:spcAft>
                <a:spcPts val="0"/>
              </a:spcAft>
              <a:buNone/>
            </a:pPr>
            <a:r>
              <a:rPr b="1" lang="en-US">
                <a:solidFill>
                  <a:srgbClr val="1C4587"/>
                </a:solidFill>
                <a:latin typeface="Bitter"/>
                <a:ea typeface="Bitter"/>
                <a:cs typeface="Bitter"/>
                <a:sym typeface="Bitter"/>
              </a:rPr>
              <a:t>Universidad de Bs.As</a:t>
            </a:r>
            <a:endParaRPr b="1">
              <a:solidFill>
                <a:srgbClr val="1C4587"/>
              </a:solidFill>
              <a:latin typeface="Bitter"/>
              <a:ea typeface="Bitter"/>
              <a:cs typeface="Bitter"/>
              <a:sym typeface="Bitter"/>
            </a:endParaRPr>
          </a:p>
          <a:p>
            <a:pPr indent="0" lvl="0" marL="0" rtl="0" algn="l">
              <a:lnSpc>
                <a:spcPct val="115000"/>
              </a:lnSpc>
              <a:spcBef>
                <a:spcPts val="1200"/>
              </a:spcBef>
              <a:spcAft>
                <a:spcPts val="0"/>
              </a:spcAft>
              <a:buNone/>
            </a:pPr>
            <a:r>
              <a:rPr b="1" lang="en-US">
                <a:solidFill>
                  <a:srgbClr val="1C4587"/>
                </a:solidFill>
                <a:latin typeface="Bitter"/>
                <a:ea typeface="Bitter"/>
                <a:cs typeface="Bitter"/>
                <a:sym typeface="Bitter"/>
              </a:rPr>
              <a:t>Universidad Nacional de Buenos Aires</a:t>
            </a:r>
            <a:endParaRPr b="1">
              <a:solidFill>
                <a:srgbClr val="1C4587"/>
              </a:solidFill>
              <a:latin typeface="Bitter"/>
              <a:ea typeface="Bitter"/>
              <a:cs typeface="Bitter"/>
              <a:sym typeface="Bitter"/>
            </a:endParaRPr>
          </a:p>
          <a:p>
            <a:pPr indent="0" lvl="0" marL="0" rtl="0" algn="l">
              <a:lnSpc>
                <a:spcPct val="115000"/>
              </a:lnSpc>
              <a:spcBef>
                <a:spcPts val="1200"/>
              </a:spcBef>
              <a:spcAft>
                <a:spcPts val="1200"/>
              </a:spcAft>
              <a:buNone/>
            </a:pPr>
            <a:r>
              <a:rPr b="1" lang="en-US">
                <a:solidFill>
                  <a:srgbClr val="1C4587"/>
                </a:solidFill>
                <a:latin typeface="Bitter"/>
                <a:ea typeface="Bitter"/>
                <a:cs typeface="Bitter"/>
                <a:sym typeface="Bitter"/>
              </a:rPr>
              <a:t>Univ. de Buenos Aires</a:t>
            </a:r>
            <a:endParaRPr b="1">
              <a:solidFill>
                <a:srgbClr val="1C4587"/>
              </a:solidFill>
              <a:latin typeface="Bitter"/>
              <a:ea typeface="Bitter"/>
              <a:cs typeface="Bitter"/>
              <a:sym typeface="Bitter"/>
            </a:endParaRPr>
          </a:p>
        </p:txBody>
      </p:sp>
      <p:sp>
        <p:nvSpPr>
          <p:cNvPr id="305" name="Google Shape;305;p18"/>
          <p:cNvSpPr/>
          <p:nvPr/>
        </p:nvSpPr>
        <p:spPr>
          <a:xfrm>
            <a:off x="100" y="0"/>
            <a:ext cx="9144000" cy="652800"/>
          </a:xfrm>
          <a:prstGeom prst="rect">
            <a:avLst/>
          </a:prstGeom>
          <a:solidFill>
            <a:srgbClr val="F3F3F3"/>
          </a:solidFill>
          <a:ln>
            <a:noFill/>
          </a:ln>
          <a:effectLst>
            <a:outerShdw blurRad="71438" rotWithShape="0" algn="bl" dir="5400000" dist="19050">
              <a:srgbClr val="000000">
                <a:alpha val="298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lang="en-US" sz="1500">
                <a:solidFill>
                  <a:srgbClr val="002060"/>
                </a:solidFill>
                <a:latin typeface="Bitter"/>
                <a:ea typeface="Bitter"/>
                <a:cs typeface="Bitter"/>
                <a:sym typeface="Bitter"/>
              </a:rPr>
              <a:t>F</a:t>
            </a:r>
            <a:r>
              <a:rPr b="1" i="0" lang="en-US" sz="1500" u="none" cap="none" strike="noStrike">
                <a:solidFill>
                  <a:srgbClr val="002060"/>
                </a:solidFill>
                <a:latin typeface="Bitter"/>
                <a:ea typeface="Bitter"/>
                <a:cs typeface="Bitter"/>
                <a:sym typeface="Bitter"/>
              </a:rPr>
              <a:t>iliación institucional</a:t>
            </a:r>
            <a:endParaRPr b="1" i="0" sz="1500" u="none" cap="none" strike="noStrike">
              <a:solidFill>
                <a:srgbClr val="002060"/>
              </a:solidFill>
              <a:latin typeface="Bitter"/>
              <a:ea typeface="Bitter"/>
              <a:cs typeface="Bitter"/>
              <a:sym typeface="Bitte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19"/>
          <p:cNvSpPr/>
          <p:nvPr/>
        </p:nvSpPr>
        <p:spPr>
          <a:xfrm>
            <a:off x="4601870" y="1193606"/>
            <a:ext cx="3090300" cy="2308200"/>
          </a:xfrm>
          <a:prstGeom prst="rect">
            <a:avLst/>
          </a:prstGeom>
          <a:noFill/>
          <a:ln>
            <a:noFill/>
          </a:ln>
        </p:spPr>
        <p:txBody>
          <a:bodyPr anchorCtr="0" anchor="t" bIns="45700" lIns="91425" spcFirstLastPara="1" rIns="91425" wrap="square" tIns="45700">
            <a:spAutoFit/>
          </a:bodyPr>
          <a:lstStyle/>
          <a:p>
            <a:pPr indent="-98425" lvl="1" marL="247650" marR="0" rtl="0" algn="l">
              <a:lnSpc>
                <a:spcPct val="150000"/>
              </a:lnSpc>
              <a:spcBef>
                <a:spcPts val="0"/>
              </a:spcBef>
              <a:spcAft>
                <a:spcPts val="0"/>
              </a:spcAft>
              <a:buClr>
                <a:srgbClr val="000000"/>
              </a:buClr>
              <a:buSzPts val="1400"/>
              <a:buFont typeface="Noto Sans Symbols"/>
              <a:buChar char="✔"/>
            </a:pPr>
            <a:r>
              <a:rPr b="0" i="0" lang="en-US" u="none" cap="none" strike="noStrike">
                <a:solidFill>
                  <a:srgbClr val="002060"/>
                </a:solidFill>
                <a:latin typeface="Bitter"/>
                <a:ea typeface="Bitter"/>
                <a:cs typeface="Bitter"/>
                <a:sym typeface="Bitter"/>
              </a:rPr>
              <a:t>Lengua oficial de la universidad</a:t>
            </a:r>
            <a:endParaRPr b="0" i="0" u="none" cap="none" strike="noStrike">
              <a:solidFill>
                <a:srgbClr val="002060"/>
              </a:solidFill>
              <a:latin typeface="Bitter"/>
              <a:ea typeface="Bitter"/>
              <a:cs typeface="Bitter"/>
              <a:sym typeface="Bitter"/>
            </a:endParaRPr>
          </a:p>
          <a:p>
            <a:pPr indent="-98425" lvl="1" marL="247650" marR="0" rtl="0" algn="l">
              <a:lnSpc>
                <a:spcPct val="150000"/>
              </a:lnSpc>
              <a:spcBef>
                <a:spcPts val="0"/>
              </a:spcBef>
              <a:spcAft>
                <a:spcPts val="0"/>
              </a:spcAft>
              <a:buClr>
                <a:srgbClr val="000000"/>
              </a:buClr>
              <a:buSzPts val="1400"/>
              <a:buFont typeface="Noto Sans Symbols"/>
              <a:buChar char="✔"/>
            </a:pPr>
            <a:r>
              <a:rPr b="0" i="0" lang="en-US" u="none" cap="none" strike="noStrike">
                <a:solidFill>
                  <a:srgbClr val="002060"/>
                </a:solidFill>
                <a:latin typeface="Bitter"/>
                <a:ea typeface="Bitter"/>
                <a:cs typeface="Bitter"/>
                <a:sym typeface="Bitter"/>
              </a:rPr>
              <a:t>Orden jerárquico de mayor a menor</a:t>
            </a:r>
            <a:endParaRPr b="0" i="0" u="none" cap="none" strike="noStrike">
              <a:solidFill>
                <a:srgbClr val="002060"/>
              </a:solidFill>
              <a:latin typeface="Bitter"/>
              <a:ea typeface="Bitter"/>
              <a:cs typeface="Bitter"/>
              <a:sym typeface="Bitter"/>
            </a:endParaRPr>
          </a:p>
          <a:p>
            <a:pPr indent="-98425" lvl="1" marL="247650" marR="0" rtl="0" algn="l">
              <a:lnSpc>
                <a:spcPct val="200000"/>
              </a:lnSpc>
              <a:spcBef>
                <a:spcPts val="0"/>
              </a:spcBef>
              <a:spcAft>
                <a:spcPts val="0"/>
              </a:spcAft>
              <a:buClr>
                <a:srgbClr val="000000"/>
              </a:buClr>
              <a:buSzPts val="1400"/>
              <a:buFont typeface="Noto Sans Symbols"/>
              <a:buChar char="✔"/>
            </a:pPr>
            <a:r>
              <a:rPr b="0" i="0" lang="en-US" u="none" cap="none" strike="noStrike">
                <a:solidFill>
                  <a:srgbClr val="002060"/>
                </a:solidFill>
                <a:latin typeface="Bitter"/>
                <a:ea typeface="Bitter"/>
                <a:cs typeface="Bitter"/>
                <a:sym typeface="Bitter"/>
              </a:rPr>
              <a:t>Nombres completos de las instituciones</a:t>
            </a:r>
            <a:endParaRPr b="0" i="0" u="none" cap="none" strike="noStrike">
              <a:solidFill>
                <a:srgbClr val="002060"/>
              </a:solidFill>
              <a:latin typeface="Bitter"/>
              <a:ea typeface="Bitter"/>
              <a:cs typeface="Bitter"/>
              <a:sym typeface="Bitter"/>
            </a:endParaRPr>
          </a:p>
          <a:p>
            <a:pPr indent="-98425" lvl="1" marL="247650" marR="0" rtl="0" algn="l">
              <a:lnSpc>
                <a:spcPct val="150000"/>
              </a:lnSpc>
              <a:spcBef>
                <a:spcPts val="0"/>
              </a:spcBef>
              <a:spcAft>
                <a:spcPts val="0"/>
              </a:spcAft>
              <a:buClr>
                <a:srgbClr val="000000"/>
              </a:buClr>
              <a:buSzPts val="1400"/>
              <a:buFont typeface="Noto Sans Symbols"/>
              <a:buChar char="✔"/>
            </a:pPr>
            <a:r>
              <a:rPr b="0" i="0" lang="en-US" u="none" cap="none" strike="noStrike">
                <a:solidFill>
                  <a:srgbClr val="002060"/>
                </a:solidFill>
                <a:latin typeface="Bitter"/>
                <a:ea typeface="Bitter"/>
                <a:cs typeface="Bitter"/>
                <a:sym typeface="Bitter"/>
              </a:rPr>
              <a:t>Siglas en los casos indicados</a:t>
            </a:r>
            <a:endParaRPr b="0" i="0" u="none" cap="none" strike="noStrike">
              <a:solidFill>
                <a:srgbClr val="002060"/>
              </a:solidFill>
              <a:latin typeface="Bitter"/>
              <a:ea typeface="Bitter"/>
              <a:cs typeface="Bitter"/>
              <a:sym typeface="Bitter"/>
            </a:endParaRPr>
          </a:p>
          <a:p>
            <a:pPr indent="-98425" lvl="1" marL="247650" marR="0" rtl="0" algn="l">
              <a:lnSpc>
                <a:spcPct val="150000"/>
              </a:lnSpc>
              <a:spcBef>
                <a:spcPts val="0"/>
              </a:spcBef>
              <a:spcAft>
                <a:spcPts val="0"/>
              </a:spcAft>
              <a:buClr>
                <a:srgbClr val="000000"/>
              </a:buClr>
              <a:buSzPts val="1400"/>
              <a:buFont typeface="Noto Sans Symbols"/>
              <a:buChar char="✔"/>
            </a:pPr>
            <a:r>
              <a:rPr b="0" i="0" lang="en-US" u="none" cap="none" strike="noStrike">
                <a:solidFill>
                  <a:srgbClr val="002060"/>
                </a:solidFill>
                <a:latin typeface="Bitter"/>
                <a:ea typeface="Bitter"/>
                <a:cs typeface="Bitter"/>
                <a:sym typeface="Bitter"/>
              </a:rPr>
              <a:t>Puntuación prescripta</a:t>
            </a:r>
            <a:endParaRPr b="0" i="0" u="none" cap="none" strike="noStrike">
              <a:solidFill>
                <a:srgbClr val="002060"/>
              </a:solidFill>
              <a:latin typeface="Bitter"/>
              <a:ea typeface="Bitter"/>
              <a:cs typeface="Bitter"/>
              <a:sym typeface="Bitter"/>
            </a:endParaRPr>
          </a:p>
        </p:txBody>
      </p:sp>
      <p:pic>
        <p:nvPicPr>
          <p:cNvPr id="311" name="Google Shape;311;p19"/>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312" name="Google Shape;312;p19"/>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313" name="Google Shape;313;p19"/>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314" name="Google Shape;314;p19"/>
          <p:cNvPicPr preferRelativeResize="0"/>
          <p:nvPr/>
        </p:nvPicPr>
        <p:blipFill>
          <a:blip r:embed="rId5">
            <a:alphaModFix/>
          </a:blip>
          <a:stretch>
            <a:fillRect/>
          </a:stretch>
        </p:blipFill>
        <p:spPr>
          <a:xfrm>
            <a:off x="5048350" y="4835494"/>
            <a:ext cx="2152275" cy="244750"/>
          </a:xfrm>
          <a:prstGeom prst="rect">
            <a:avLst/>
          </a:prstGeom>
          <a:noFill/>
          <a:ln>
            <a:noFill/>
          </a:ln>
        </p:spPr>
      </p:pic>
      <p:pic>
        <p:nvPicPr>
          <p:cNvPr id="315" name="Google Shape;315;p19"/>
          <p:cNvPicPr preferRelativeResize="0"/>
          <p:nvPr/>
        </p:nvPicPr>
        <p:blipFill>
          <a:blip r:embed="rId6">
            <a:alphaModFix/>
          </a:blip>
          <a:stretch>
            <a:fillRect/>
          </a:stretch>
        </p:blipFill>
        <p:spPr>
          <a:xfrm>
            <a:off x="1451830" y="538650"/>
            <a:ext cx="3005219" cy="36181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2"/>
          <p:cNvSpPr txBox="1"/>
          <p:nvPr>
            <p:ph idx="1" type="subTitle"/>
          </p:nvPr>
        </p:nvSpPr>
        <p:spPr>
          <a:xfrm>
            <a:off x="3124500" y="1397550"/>
            <a:ext cx="2895000" cy="1614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400"/>
              <a:buNone/>
            </a:pPr>
            <a:r>
              <a:rPr b="1" lang="en-US" sz="2410">
                <a:solidFill>
                  <a:srgbClr val="002060"/>
                </a:solidFill>
                <a:latin typeface="Bitter"/>
                <a:ea typeface="Bitter"/>
                <a:cs typeface="Bitter"/>
                <a:sym typeface="Bitter"/>
              </a:rPr>
              <a:t>“Las publicaciones académicas en el contexto de la comunicación científica”</a:t>
            </a:r>
            <a:endParaRPr b="1" sz="2040">
              <a:solidFill>
                <a:srgbClr val="002060"/>
              </a:solidFill>
            </a:endParaRPr>
          </a:p>
        </p:txBody>
      </p:sp>
      <p:pic>
        <p:nvPicPr>
          <p:cNvPr id="73" name="Google Shape;73;p2"/>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74" name="Google Shape;74;p2"/>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75" name="Google Shape;75;p2"/>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76" name="Google Shape;76;p2"/>
          <p:cNvPicPr preferRelativeResize="0"/>
          <p:nvPr/>
        </p:nvPicPr>
        <p:blipFill>
          <a:blip r:embed="rId5">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0"/>
          <p:cNvSpPr txBox="1"/>
          <p:nvPr/>
        </p:nvSpPr>
        <p:spPr>
          <a:xfrm>
            <a:off x="5626780" y="1883430"/>
            <a:ext cx="32796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t/>
            </a:r>
            <a:endParaRPr i="0" u="none" cap="none" strike="noStrike">
              <a:solidFill>
                <a:srgbClr val="002060"/>
              </a:solidFill>
              <a:latin typeface="Bitter"/>
              <a:ea typeface="Bitter"/>
              <a:cs typeface="Bitter"/>
              <a:sym typeface="Bitter"/>
            </a:endParaRPr>
          </a:p>
        </p:txBody>
      </p:sp>
      <p:sp>
        <p:nvSpPr>
          <p:cNvPr id="321" name="Google Shape;321;p20"/>
          <p:cNvSpPr/>
          <p:nvPr/>
        </p:nvSpPr>
        <p:spPr>
          <a:xfrm>
            <a:off x="1480800" y="1495625"/>
            <a:ext cx="6182400" cy="2704200"/>
          </a:xfrm>
          <a:prstGeom prst="rect">
            <a:avLst/>
          </a:prstGeom>
          <a:noFill/>
          <a:ln>
            <a:noFill/>
          </a:ln>
        </p:spPr>
        <p:txBody>
          <a:bodyPr anchorCtr="0" anchor="t" bIns="45700" lIns="91425" spcFirstLastPara="1" rIns="91425" wrap="square" tIns="45700">
            <a:spAutoFit/>
          </a:bodyPr>
          <a:lstStyle/>
          <a:p>
            <a:pPr indent="-247650" lvl="0" marL="285750" marR="0" rtl="0" algn="l">
              <a:lnSpc>
                <a:spcPct val="100000"/>
              </a:lnSpc>
              <a:spcBef>
                <a:spcPts val="0"/>
              </a:spcBef>
              <a:spcAft>
                <a:spcPts val="0"/>
              </a:spcAft>
              <a:buClr>
                <a:schemeClr val="dk1"/>
              </a:buClr>
              <a:buSzPts val="1400"/>
              <a:buFont typeface="Bitter"/>
              <a:buChar char="❑"/>
            </a:pPr>
            <a:r>
              <a:rPr i="0" lang="en-US" u="none" cap="none" strike="noStrike">
                <a:solidFill>
                  <a:srgbClr val="002060"/>
                </a:solidFill>
                <a:latin typeface="Bitter"/>
                <a:ea typeface="Bitter"/>
                <a:cs typeface="Bitter"/>
                <a:sym typeface="Bitter"/>
              </a:rPr>
              <a:t>Personas vinculadas a la Universidad: docentes, investigadores, personal técnico-administrativo y estudiantes de grado y posgrado. (Anexo I)</a:t>
            </a:r>
            <a:endParaRPr i="0" u="none" cap="none" strike="noStrike">
              <a:solidFill>
                <a:srgbClr val="002060"/>
              </a:solidFill>
              <a:latin typeface="Bitter"/>
              <a:ea typeface="Bitter"/>
              <a:cs typeface="Bitter"/>
              <a:sym typeface="Bitter"/>
            </a:endParaRPr>
          </a:p>
          <a:p>
            <a:pPr indent="-171450" lvl="0" marL="285750" marR="0" rtl="0" algn="l">
              <a:lnSpc>
                <a:spcPct val="100000"/>
              </a:lnSpc>
              <a:spcBef>
                <a:spcPts val="0"/>
              </a:spcBef>
              <a:spcAft>
                <a:spcPts val="0"/>
              </a:spcAft>
              <a:buClr>
                <a:schemeClr val="dk1"/>
              </a:buClr>
              <a:buSzPts val="1800"/>
              <a:buFont typeface="Noto Sans Symbols"/>
              <a:buNone/>
            </a:pPr>
            <a:r>
              <a:t/>
            </a:r>
            <a:endParaRPr i="0" u="none" cap="none" strike="noStrike">
              <a:solidFill>
                <a:schemeClr val="dk1"/>
              </a:solidFill>
              <a:latin typeface="Bitter"/>
              <a:ea typeface="Bitter"/>
              <a:cs typeface="Bitter"/>
              <a:sym typeface="Bitter"/>
            </a:endParaRPr>
          </a:p>
          <a:p>
            <a:pPr indent="-247650" lvl="0" marL="285750" marR="0" rtl="0" algn="l">
              <a:lnSpc>
                <a:spcPct val="100000"/>
              </a:lnSpc>
              <a:spcBef>
                <a:spcPts val="0"/>
              </a:spcBef>
              <a:spcAft>
                <a:spcPts val="0"/>
              </a:spcAft>
              <a:buClr>
                <a:schemeClr val="dk1"/>
              </a:buClr>
              <a:buSzPts val="1400"/>
              <a:buFont typeface="Bitter"/>
              <a:buChar char="❑"/>
            </a:pPr>
            <a:r>
              <a:rPr i="0" lang="en-US" u="none" cap="none" strike="noStrike">
                <a:solidFill>
                  <a:srgbClr val="002060"/>
                </a:solidFill>
                <a:latin typeface="Bitter"/>
                <a:ea typeface="Bitter"/>
                <a:cs typeface="Bitter"/>
                <a:sym typeface="Bitter"/>
              </a:rPr>
              <a:t>Personas vinculadas con otras instituciones que desarrollan actividades en el ámbito de la Universidad.(Anexo II. CONICET y otras instituciones)</a:t>
            </a:r>
            <a:endParaRPr i="0" u="none" cap="none" strike="noStrike">
              <a:solidFill>
                <a:srgbClr val="002060"/>
              </a:solidFill>
              <a:latin typeface="Bitter"/>
              <a:ea typeface="Bitter"/>
              <a:cs typeface="Bitter"/>
              <a:sym typeface="Bitter"/>
            </a:endParaRPr>
          </a:p>
          <a:p>
            <a:pPr indent="0" lvl="0" marL="457200" marR="0" rtl="0" algn="l">
              <a:lnSpc>
                <a:spcPct val="100000"/>
              </a:lnSpc>
              <a:spcBef>
                <a:spcPts val="0"/>
              </a:spcBef>
              <a:spcAft>
                <a:spcPts val="0"/>
              </a:spcAft>
              <a:buNone/>
            </a:pPr>
            <a:r>
              <a:t/>
            </a:r>
            <a:endParaRPr>
              <a:solidFill>
                <a:srgbClr val="002060"/>
              </a:solidFill>
              <a:latin typeface="Bitter"/>
              <a:ea typeface="Bitter"/>
              <a:cs typeface="Bitter"/>
              <a:sym typeface="Bitter"/>
            </a:endParaRPr>
          </a:p>
          <a:p>
            <a:pPr indent="-247650" lvl="0" marL="285750" marR="0" rtl="0" algn="l">
              <a:lnSpc>
                <a:spcPct val="100000"/>
              </a:lnSpc>
              <a:spcBef>
                <a:spcPts val="0"/>
              </a:spcBef>
              <a:spcAft>
                <a:spcPts val="0"/>
              </a:spcAft>
              <a:buClr>
                <a:srgbClr val="002060"/>
              </a:buClr>
              <a:buSzPts val="1400"/>
              <a:buFont typeface="Bitter"/>
              <a:buChar char="❑"/>
            </a:pPr>
            <a:r>
              <a:rPr lang="en-US">
                <a:solidFill>
                  <a:srgbClr val="002060"/>
                </a:solidFill>
                <a:latin typeface="Bitter"/>
                <a:ea typeface="Bitter"/>
                <a:cs typeface="Bitter"/>
                <a:sym typeface="Bitter"/>
              </a:rPr>
              <a:t>Además, cuando el personal de la Universidad realice estancias fuera de la misma debe mantener la filiación con su institución de origen.</a:t>
            </a:r>
            <a:endParaRPr>
              <a:solidFill>
                <a:srgbClr val="002060"/>
              </a:solidFill>
              <a:latin typeface="Bitter"/>
              <a:ea typeface="Bitter"/>
              <a:cs typeface="Bitter"/>
              <a:sym typeface="Bitter"/>
            </a:endParaRPr>
          </a:p>
        </p:txBody>
      </p:sp>
      <p:sp>
        <p:nvSpPr>
          <p:cNvPr id="322" name="Google Shape;322;p20"/>
          <p:cNvSpPr/>
          <p:nvPr/>
        </p:nvSpPr>
        <p:spPr>
          <a:xfrm>
            <a:off x="100" y="0"/>
            <a:ext cx="9144000" cy="652800"/>
          </a:xfrm>
          <a:prstGeom prst="rect">
            <a:avLst/>
          </a:prstGeom>
          <a:solidFill>
            <a:srgbClr val="F3F3F3"/>
          </a:solidFill>
          <a:ln>
            <a:noFill/>
          </a:ln>
          <a:effectLst>
            <a:outerShdw blurRad="71438" rotWithShape="0" algn="bl" dir="5400000" dist="19050">
              <a:srgbClr val="000000">
                <a:alpha val="29803"/>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1500" u="none" cap="none" strike="noStrike">
                <a:solidFill>
                  <a:srgbClr val="002060"/>
                </a:solidFill>
                <a:latin typeface="Bitter"/>
                <a:ea typeface="Bitter"/>
                <a:cs typeface="Bitter"/>
                <a:sym typeface="Bitter"/>
              </a:rPr>
              <a:t>Destinatarios</a:t>
            </a:r>
            <a:endParaRPr b="1" i="0" sz="1500" u="none" cap="none" strike="noStrike">
              <a:solidFill>
                <a:srgbClr val="002060"/>
              </a:solidFill>
              <a:latin typeface="Bitter"/>
              <a:ea typeface="Bitter"/>
              <a:cs typeface="Bitter"/>
              <a:sym typeface="Bitter"/>
            </a:endParaRPr>
          </a:p>
        </p:txBody>
      </p:sp>
      <p:pic>
        <p:nvPicPr>
          <p:cNvPr id="323" name="Google Shape;323;p20"/>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324" name="Google Shape;324;p20"/>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325" name="Google Shape;325;p20"/>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326" name="Google Shape;326;p20"/>
          <p:cNvPicPr preferRelativeResize="0"/>
          <p:nvPr/>
        </p:nvPicPr>
        <p:blipFill>
          <a:blip r:embed="rId5">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21"/>
          <p:cNvSpPr/>
          <p:nvPr/>
        </p:nvSpPr>
        <p:spPr>
          <a:xfrm>
            <a:off x="100" y="0"/>
            <a:ext cx="9144000" cy="567559"/>
          </a:xfrm>
          <a:prstGeom prst="rect">
            <a:avLst/>
          </a:prstGeom>
          <a:solidFill>
            <a:srgbClr val="F3F3F3"/>
          </a:solidFill>
          <a:ln>
            <a:noFill/>
          </a:ln>
          <a:effectLst>
            <a:outerShdw blurRad="71438" rotWithShape="0" algn="bl" dir="5400000" dist="19050">
              <a:srgbClr val="000000">
                <a:alpha val="29803"/>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1500" u="none" cap="none" strike="noStrike">
                <a:solidFill>
                  <a:srgbClr val="002060"/>
                </a:solidFill>
                <a:latin typeface="Bitter"/>
                <a:ea typeface="Bitter"/>
                <a:cs typeface="Bitter"/>
                <a:sym typeface="Bitter"/>
              </a:rPr>
              <a:t>Ejemplos Institutos UBA / de Facultad / UBA-CONICET</a:t>
            </a:r>
            <a:endParaRPr b="0" i="0" sz="1500" u="none" cap="none" strike="noStrike">
              <a:solidFill>
                <a:srgbClr val="002060"/>
              </a:solidFill>
              <a:latin typeface="Bitter"/>
              <a:ea typeface="Bitter"/>
              <a:cs typeface="Bitter"/>
              <a:sym typeface="Bitter"/>
            </a:endParaRPr>
          </a:p>
        </p:txBody>
      </p:sp>
      <p:sp>
        <p:nvSpPr>
          <p:cNvPr id="332" name="Google Shape;332;p21"/>
          <p:cNvSpPr/>
          <p:nvPr/>
        </p:nvSpPr>
        <p:spPr>
          <a:xfrm>
            <a:off x="367862" y="672662"/>
            <a:ext cx="8429100" cy="1477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200"/>
              <a:buFont typeface="Arial"/>
              <a:buNone/>
            </a:pPr>
            <a:r>
              <a:rPr b="1" i="0" lang="en-US" sz="1200" u="none" cap="none" strike="noStrike">
                <a:solidFill>
                  <a:srgbClr val="002060"/>
                </a:solidFill>
                <a:latin typeface="Bitter"/>
                <a:ea typeface="Bitter"/>
                <a:cs typeface="Bitter"/>
                <a:sym typeface="Bitter"/>
              </a:rPr>
              <a:t>Martínez, B.</a:t>
            </a:r>
            <a:r>
              <a:rPr b="1" i="0" lang="en-US" sz="1400" u="none" cap="none" strike="noStrike">
                <a:solidFill>
                  <a:srgbClr val="002060"/>
                </a:solidFill>
                <a:latin typeface="Bitter"/>
                <a:ea typeface="Bitter"/>
                <a:cs typeface="Bitter"/>
                <a:sym typeface="Bitter"/>
              </a:rPr>
              <a:t> </a:t>
            </a:r>
            <a:endParaRPr b="0" i="0" sz="1400" u="none" cap="none" strike="noStrike">
              <a:solidFill>
                <a:srgbClr val="002060"/>
              </a:solidFill>
              <a:latin typeface="Bitter"/>
              <a:ea typeface="Bitter"/>
              <a:cs typeface="Bitter"/>
              <a:sym typeface="Bitter"/>
            </a:endParaRPr>
          </a:p>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rgbClr val="002060"/>
                </a:solidFill>
                <a:latin typeface="Bitter"/>
                <a:ea typeface="Bitter"/>
                <a:cs typeface="Bitter"/>
                <a:sym typeface="Bitter"/>
              </a:rPr>
              <a:t>¹ </a:t>
            </a:r>
            <a:r>
              <a:rPr b="0" i="0" lang="en-US" sz="1200" u="none" cap="none" strike="noStrike">
                <a:solidFill>
                  <a:srgbClr val="002060"/>
                </a:solidFill>
                <a:latin typeface="Bitter"/>
                <a:ea typeface="Bitter"/>
                <a:cs typeface="Bitter"/>
                <a:sym typeface="Bitter"/>
              </a:rPr>
              <a:t>Universidad de Buenos Aires. Facultad de Ciencias Veterinarias. Cátedra de Química Biológica. Buenos Aires, Argentina.</a:t>
            </a:r>
            <a:endParaRPr b="0" i="0" sz="1600" u="none" cap="none" strike="noStrike">
              <a:solidFill>
                <a:srgbClr val="002060"/>
              </a:solidFill>
              <a:latin typeface="Bitter"/>
              <a:ea typeface="Bitter"/>
              <a:cs typeface="Bitter"/>
              <a:sym typeface="Bitter"/>
            </a:endParaRPr>
          </a:p>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rgbClr val="002060"/>
                </a:solidFill>
                <a:latin typeface="Bitter"/>
                <a:ea typeface="Bitter"/>
                <a:cs typeface="Bitter"/>
                <a:sym typeface="Bitter"/>
              </a:rPr>
              <a:t>² </a:t>
            </a:r>
            <a:r>
              <a:rPr b="0" i="0" lang="en-US" sz="1200" u="none" cap="none" strike="noStrike">
                <a:solidFill>
                  <a:srgbClr val="002060"/>
                </a:solidFill>
                <a:latin typeface="Bitter"/>
                <a:ea typeface="Bitter"/>
                <a:cs typeface="Bitter"/>
                <a:sym typeface="Bitter"/>
              </a:rPr>
              <a:t>Universidad de Buenos Aires. Facultad de Ciencias Veterinarias. Instituto de Investigación y Tecnología en Reproducción Animal (INITRA). Buenos Aires, Argentina.</a:t>
            </a:r>
            <a:endParaRPr b="0" i="0" sz="1600" u="none" cap="none" strike="noStrike">
              <a:solidFill>
                <a:srgbClr val="002060"/>
              </a:solidFill>
              <a:latin typeface="Bitter"/>
              <a:ea typeface="Bitter"/>
              <a:cs typeface="Bitter"/>
              <a:sym typeface="Bitter"/>
            </a:endParaRPr>
          </a:p>
        </p:txBody>
      </p:sp>
      <p:sp>
        <p:nvSpPr>
          <p:cNvPr id="333" name="Google Shape;333;p21"/>
          <p:cNvSpPr/>
          <p:nvPr/>
        </p:nvSpPr>
        <p:spPr>
          <a:xfrm>
            <a:off x="367862" y="2219991"/>
            <a:ext cx="8423400" cy="115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2060"/>
                </a:solidFill>
                <a:latin typeface="Bitter"/>
                <a:ea typeface="Bitter"/>
                <a:cs typeface="Bitter"/>
                <a:sym typeface="Bitter"/>
              </a:rPr>
              <a:t>Rodríguez, J.</a:t>
            </a:r>
            <a:r>
              <a:rPr b="1" i="0" lang="en-US" sz="1600" u="none" cap="none" strike="noStrike">
                <a:solidFill>
                  <a:srgbClr val="000000"/>
                </a:solidFill>
                <a:latin typeface="Poppins"/>
                <a:ea typeface="Poppins"/>
                <a:cs typeface="Poppins"/>
                <a:sym typeface="Poppins"/>
              </a:rPr>
              <a:t> </a:t>
            </a:r>
            <a:endParaRPr b="1" i="0" sz="1600" u="none" cap="none" strike="noStrike">
              <a:solidFill>
                <a:srgbClr val="000000"/>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rgbClr val="002060"/>
                </a:solidFill>
                <a:latin typeface="Bitter"/>
                <a:ea typeface="Bitter"/>
                <a:cs typeface="Bitter"/>
                <a:sym typeface="Bitter"/>
              </a:rPr>
              <a:t>¹ </a:t>
            </a:r>
            <a:r>
              <a:rPr b="0" i="0" lang="en-US" sz="1200" u="none" cap="none" strike="noStrike">
                <a:solidFill>
                  <a:srgbClr val="002060"/>
                </a:solidFill>
                <a:latin typeface="Bitter"/>
                <a:ea typeface="Bitter"/>
                <a:cs typeface="Bitter"/>
                <a:sym typeface="Bitter"/>
              </a:rPr>
              <a:t>Universidad de Buenos Aires. Facultad de Filosofía y Letras. Departamento de Edición. Buenos Aires, Argentina.</a:t>
            </a:r>
            <a:endParaRPr b="0" i="0" sz="1800" u="none" cap="none" strike="noStrike">
              <a:solidFill>
                <a:srgbClr val="002060"/>
              </a:solidFill>
              <a:latin typeface="Bitter"/>
              <a:ea typeface="Bitter"/>
              <a:cs typeface="Bitter"/>
              <a:sym typeface="Bitter"/>
            </a:endParaRPr>
          </a:p>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rgbClr val="002060"/>
                </a:solidFill>
                <a:latin typeface="Bitter"/>
                <a:ea typeface="Bitter"/>
                <a:cs typeface="Bitter"/>
                <a:sym typeface="Bitter"/>
              </a:rPr>
              <a:t>² </a:t>
            </a:r>
            <a:r>
              <a:rPr b="0" i="0" lang="en-US" sz="1200" u="none" cap="none" strike="noStrike">
                <a:solidFill>
                  <a:srgbClr val="002060"/>
                </a:solidFill>
                <a:latin typeface="Bitter"/>
                <a:ea typeface="Bitter"/>
                <a:cs typeface="Bitter"/>
                <a:sym typeface="Bitter"/>
              </a:rPr>
              <a:t>Universidad de Buenos Aires. Facultad de Filosofía y Letras. Instituto de Investigaciones Bibliotecológicas (INIBI). Buenos Aires, Argentina.</a:t>
            </a:r>
            <a:endParaRPr b="0" i="0" sz="1100" u="none" cap="none" strike="noStrike">
              <a:solidFill>
                <a:srgbClr val="002060"/>
              </a:solidFill>
              <a:latin typeface="Bitter"/>
              <a:ea typeface="Bitter"/>
              <a:cs typeface="Bitter"/>
              <a:sym typeface="Bitter"/>
            </a:endParaRPr>
          </a:p>
        </p:txBody>
      </p:sp>
      <p:sp>
        <p:nvSpPr>
          <p:cNvPr id="334" name="Google Shape;334;p21"/>
          <p:cNvSpPr txBox="1"/>
          <p:nvPr/>
        </p:nvSpPr>
        <p:spPr>
          <a:xfrm>
            <a:off x="1388952" y="750289"/>
            <a:ext cx="3588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2060"/>
                </a:solidFill>
                <a:latin typeface="Libre Franklin"/>
                <a:ea typeface="Libre Franklin"/>
                <a:cs typeface="Libre Franklin"/>
                <a:sym typeface="Libre Franklin"/>
              </a:rPr>
              <a:t>1,2</a:t>
            </a:r>
            <a:endParaRPr b="0" i="0" sz="900" u="none" cap="none" strike="noStrike">
              <a:solidFill>
                <a:srgbClr val="002060"/>
              </a:solidFill>
              <a:latin typeface="Libre Franklin"/>
              <a:ea typeface="Libre Franklin"/>
              <a:cs typeface="Libre Franklin"/>
              <a:sym typeface="Libre Franklin"/>
            </a:endParaRPr>
          </a:p>
        </p:txBody>
      </p:sp>
      <p:sp>
        <p:nvSpPr>
          <p:cNvPr id="335" name="Google Shape;335;p21"/>
          <p:cNvSpPr txBox="1"/>
          <p:nvPr/>
        </p:nvSpPr>
        <p:spPr>
          <a:xfrm>
            <a:off x="1404061" y="2273580"/>
            <a:ext cx="358800" cy="23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2060"/>
                </a:solidFill>
                <a:latin typeface="Libre Franklin"/>
                <a:ea typeface="Libre Franklin"/>
                <a:cs typeface="Libre Franklin"/>
                <a:sym typeface="Libre Franklin"/>
              </a:rPr>
              <a:t>1,2</a:t>
            </a:r>
            <a:endParaRPr b="0" i="0" sz="900" u="none" cap="none" strike="noStrike">
              <a:solidFill>
                <a:srgbClr val="002060"/>
              </a:solidFill>
              <a:latin typeface="Libre Franklin"/>
              <a:ea typeface="Libre Franklin"/>
              <a:cs typeface="Libre Franklin"/>
              <a:sym typeface="Libre Franklin"/>
            </a:endParaRPr>
          </a:p>
        </p:txBody>
      </p:sp>
      <p:sp>
        <p:nvSpPr>
          <p:cNvPr id="336" name="Google Shape;336;p21"/>
          <p:cNvSpPr/>
          <p:nvPr/>
        </p:nvSpPr>
        <p:spPr>
          <a:xfrm>
            <a:off x="367862" y="3444875"/>
            <a:ext cx="8408400" cy="1046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2060"/>
                </a:solidFill>
                <a:latin typeface="Bitter"/>
                <a:ea typeface="Bitter"/>
                <a:cs typeface="Bitter"/>
                <a:sym typeface="Bitter"/>
              </a:rPr>
              <a:t>Fernández, A. </a:t>
            </a:r>
            <a:endParaRPr b="0" i="0" sz="1200" u="none" cap="none" strike="noStrike">
              <a:solidFill>
                <a:srgbClr val="002060"/>
              </a:solidFill>
              <a:latin typeface="Bitter"/>
              <a:ea typeface="Bitter"/>
              <a:cs typeface="Bitter"/>
              <a:sym typeface="Bitter"/>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2060"/>
                </a:solidFill>
                <a:latin typeface="Bitter"/>
                <a:ea typeface="Bitter"/>
                <a:cs typeface="Bitter"/>
                <a:sym typeface="Bitter"/>
              </a:rPr>
              <a:t>¹ </a:t>
            </a:r>
            <a:r>
              <a:rPr b="0" i="0" lang="en-US" sz="1200" u="none" cap="none" strike="noStrike">
                <a:solidFill>
                  <a:srgbClr val="002060"/>
                </a:solidFill>
                <a:latin typeface="Bitter"/>
                <a:ea typeface="Bitter"/>
                <a:cs typeface="Bitter"/>
                <a:sym typeface="Bitter"/>
              </a:rPr>
              <a:t>Universidad de Buenos Aires. Facultad de Filosofía y Letras. Departamento de Historia. Buenos Aires, Argentina.</a:t>
            </a:r>
            <a:endParaRPr b="0" i="0" sz="1800" u="none" cap="none" strike="noStrike">
              <a:solidFill>
                <a:srgbClr val="002060"/>
              </a:solidFill>
              <a:latin typeface="Bitter"/>
              <a:ea typeface="Bitter"/>
              <a:cs typeface="Bitter"/>
              <a:sym typeface="Bitter"/>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2060"/>
                </a:solidFill>
                <a:latin typeface="Bitter"/>
                <a:ea typeface="Bitter"/>
                <a:cs typeface="Bitter"/>
                <a:sym typeface="Bitter"/>
              </a:rPr>
              <a:t>² </a:t>
            </a:r>
            <a:r>
              <a:rPr b="0" i="0" lang="en-US" sz="1200" u="none" cap="none" strike="noStrike">
                <a:solidFill>
                  <a:srgbClr val="002060"/>
                </a:solidFill>
                <a:latin typeface="Bitter"/>
                <a:ea typeface="Bitter"/>
                <a:cs typeface="Bitter"/>
                <a:sym typeface="Bitter"/>
              </a:rPr>
              <a:t>CONICET – Universidad de Buenos Aires. Instituto de Historia Argentina y Americana “Dr. Emilio Ravignani”. Buenos Aires, Argentina.</a:t>
            </a:r>
            <a:endParaRPr b="0" i="0" sz="1400" u="none" cap="none" strike="noStrike">
              <a:solidFill>
                <a:srgbClr val="002060"/>
              </a:solidFill>
              <a:latin typeface="Bitter"/>
              <a:ea typeface="Bitter"/>
              <a:cs typeface="Bitter"/>
              <a:sym typeface="Bitter"/>
            </a:endParaRPr>
          </a:p>
        </p:txBody>
      </p:sp>
      <p:sp>
        <p:nvSpPr>
          <p:cNvPr id="337" name="Google Shape;337;p21"/>
          <p:cNvSpPr txBox="1"/>
          <p:nvPr/>
        </p:nvSpPr>
        <p:spPr>
          <a:xfrm>
            <a:off x="1460119" y="3476625"/>
            <a:ext cx="503100" cy="2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2060"/>
                </a:solidFill>
                <a:latin typeface="Libre Franklin"/>
                <a:ea typeface="Libre Franklin"/>
                <a:cs typeface="Libre Franklin"/>
                <a:sym typeface="Libre Franklin"/>
              </a:rPr>
              <a:t>1,2</a:t>
            </a:r>
            <a:endParaRPr b="0" i="0" sz="900" u="none" cap="none" strike="noStrike">
              <a:solidFill>
                <a:srgbClr val="002060"/>
              </a:solidFill>
              <a:latin typeface="Libre Franklin"/>
              <a:ea typeface="Libre Franklin"/>
              <a:cs typeface="Libre Franklin"/>
              <a:sym typeface="Libre Franklin"/>
            </a:endParaRPr>
          </a:p>
        </p:txBody>
      </p:sp>
      <p:pic>
        <p:nvPicPr>
          <p:cNvPr id="338" name="Google Shape;338;p21"/>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339" name="Google Shape;339;p21"/>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340" name="Google Shape;340;p21"/>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341" name="Google Shape;341;p21"/>
          <p:cNvPicPr preferRelativeResize="0"/>
          <p:nvPr/>
        </p:nvPicPr>
        <p:blipFill>
          <a:blip r:embed="rId5">
            <a:alphaModFix/>
          </a:blip>
          <a:stretch>
            <a:fillRect/>
          </a:stretch>
        </p:blipFill>
        <p:spPr>
          <a:xfrm>
            <a:off x="5048350" y="4835494"/>
            <a:ext cx="2152275" cy="244750"/>
          </a:xfrm>
          <a:prstGeom prst="rect">
            <a:avLst/>
          </a:prstGeom>
          <a:noFill/>
          <a:ln>
            <a:noFill/>
          </a:ln>
        </p:spPr>
      </p:pic>
      <p:cxnSp>
        <p:nvCxnSpPr>
          <p:cNvPr id="342" name="Google Shape;342;p21"/>
          <p:cNvCxnSpPr/>
          <p:nvPr/>
        </p:nvCxnSpPr>
        <p:spPr>
          <a:xfrm>
            <a:off x="357100" y="2178300"/>
            <a:ext cx="8472900" cy="0"/>
          </a:xfrm>
          <a:prstGeom prst="straightConnector1">
            <a:avLst/>
          </a:prstGeom>
          <a:noFill/>
          <a:ln cap="flat" cmpd="sng" w="19050">
            <a:solidFill>
              <a:srgbClr val="002060"/>
            </a:solidFill>
            <a:prstDash val="solid"/>
            <a:round/>
            <a:headEnd len="med" w="med" type="none"/>
            <a:tailEnd len="med" w="med" type="none"/>
          </a:ln>
        </p:spPr>
      </p:cxnSp>
      <p:cxnSp>
        <p:nvCxnSpPr>
          <p:cNvPr id="343" name="Google Shape;343;p21"/>
          <p:cNvCxnSpPr/>
          <p:nvPr/>
        </p:nvCxnSpPr>
        <p:spPr>
          <a:xfrm>
            <a:off x="357100" y="3389500"/>
            <a:ext cx="8472900" cy="0"/>
          </a:xfrm>
          <a:prstGeom prst="straightConnector1">
            <a:avLst/>
          </a:prstGeom>
          <a:noFill/>
          <a:ln cap="flat" cmpd="sng" w="19050">
            <a:solidFill>
              <a:srgbClr val="002060"/>
            </a:solidFill>
            <a:prstDash val="solid"/>
            <a:round/>
            <a:headEnd len="med" w="med" type="none"/>
            <a:tailEnd len="med" w="med"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22"/>
          <p:cNvSpPr/>
          <p:nvPr/>
        </p:nvSpPr>
        <p:spPr>
          <a:xfrm>
            <a:off x="0" y="277325"/>
            <a:ext cx="2692800" cy="451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9" name="Google Shape;349;p22"/>
          <p:cNvSpPr txBox="1"/>
          <p:nvPr/>
        </p:nvSpPr>
        <p:spPr>
          <a:xfrm>
            <a:off x="604050" y="2110775"/>
            <a:ext cx="1484700" cy="846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000">
                <a:solidFill>
                  <a:srgbClr val="002060"/>
                </a:solidFill>
                <a:latin typeface="Bitter Black"/>
                <a:ea typeface="Bitter Black"/>
                <a:cs typeface="Bitter Black"/>
                <a:sym typeface="Bitter Black"/>
              </a:rPr>
              <a:t>Acciones en RRSS</a:t>
            </a:r>
            <a:endParaRPr sz="1800">
              <a:solidFill>
                <a:srgbClr val="002060"/>
              </a:solidFill>
              <a:latin typeface="Bitter Medium"/>
              <a:ea typeface="Bitter Medium"/>
              <a:cs typeface="Bitter Medium"/>
              <a:sym typeface="Bitter Medium"/>
            </a:endParaRPr>
          </a:p>
        </p:txBody>
      </p:sp>
      <p:pic>
        <p:nvPicPr>
          <p:cNvPr id="350" name="Google Shape;350;p22"/>
          <p:cNvPicPr preferRelativeResize="0"/>
          <p:nvPr/>
        </p:nvPicPr>
        <p:blipFill>
          <a:blip r:embed="rId3">
            <a:alphaModFix/>
          </a:blip>
          <a:stretch>
            <a:fillRect/>
          </a:stretch>
        </p:blipFill>
        <p:spPr>
          <a:xfrm>
            <a:off x="3265474" y="834550"/>
            <a:ext cx="2132649" cy="3791376"/>
          </a:xfrm>
          <a:prstGeom prst="rect">
            <a:avLst/>
          </a:prstGeom>
          <a:noFill/>
          <a:ln>
            <a:noFill/>
          </a:ln>
        </p:spPr>
      </p:pic>
      <p:pic>
        <p:nvPicPr>
          <p:cNvPr id="351" name="Google Shape;351;p22"/>
          <p:cNvPicPr preferRelativeResize="0"/>
          <p:nvPr/>
        </p:nvPicPr>
        <p:blipFill>
          <a:blip r:embed="rId4">
            <a:alphaModFix/>
          </a:blip>
          <a:stretch>
            <a:fillRect/>
          </a:stretch>
        </p:blipFill>
        <p:spPr>
          <a:xfrm>
            <a:off x="6218236" y="834550"/>
            <a:ext cx="2132649" cy="3791376"/>
          </a:xfrm>
          <a:prstGeom prst="rect">
            <a:avLst/>
          </a:prstGeom>
          <a:noFill/>
          <a:ln>
            <a:noFill/>
          </a:ln>
        </p:spPr>
      </p:pic>
      <p:sp>
        <p:nvSpPr>
          <p:cNvPr id="352" name="Google Shape;352;p22"/>
          <p:cNvSpPr/>
          <p:nvPr/>
        </p:nvSpPr>
        <p:spPr>
          <a:xfrm>
            <a:off x="0" y="-3350"/>
            <a:ext cx="9144000" cy="620700"/>
          </a:xfrm>
          <a:prstGeom prst="rect">
            <a:avLst/>
          </a:prstGeom>
          <a:solidFill>
            <a:srgbClr val="F3F3F3"/>
          </a:solidFill>
          <a:ln>
            <a:noFill/>
          </a:ln>
          <a:effectLst>
            <a:outerShdw blurRad="71438" rotWithShape="0" algn="bl" dir="5400000" dist="19050">
              <a:srgbClr val="000000">
                <a:alpha val="30000"/>
              </a:srgbClr>
            </a:outerShdw>
          </a:effectLst>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rPr b="1" lang="en-US" sz="1500">
                <a:solidFill>
                  <a:srgbClr val="002060"/>
                </a:solidFill>
                <a:latin typeface="Bitter"/>
                <a:ea typeface="Bitter"/>
                <a:cs typeface="Bitter"/>
                <a:sym typeface="Bitter"/>
              </a:rPr>
              <a:t>Filiación  UBA</a:t>
            </a:r>
            <a:endParaRPr b="1" sz="1500">
              <a:solidFill>
                <a:srgbClr val="002060"/>
              </a:solidFill>
              <a:latin typeface="Bitter"/>
              <a:ea typeface="Bitter"/>
              <a:cs typeface="Bitter"/>
              <a:sym typeface="Bitter"/>
            </a:endParaRPr>
          </a:p>
        </p:txBody>
      </p:sp>
      <p:sp>
        <p:nvSpPr>
          <p:cNvPr id="353" name="Google Shape;353;p22"/>
          <p:cNvSpPr/>
          <p:nvPr/>
        </p:nvSpPr>
        <p:spPr>
          <a:xfrm>
            <a:off x="6224069" y="832025"/>
            <a:ext cx="2132700" cy="3791400"/>
          </a:xfrm>
          <a:prstGeom prst="rect">
            <a:avLst/>
          </a:prstGeom>
          <a:no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4" name="Google Shape;354;p22"/>
          <p:cNvSpPr/>
          <p:nvPr/>
        </p:nvSpPr>
        <p:spPr>
          <a:xfrm>
            <a:off x="3265444" y="834538"/>
            <a:ext cx="2132700" cy="3791400"/>
          </a:xfrm>
          <a:prstGeom prst="rect">
            <a:avLst/>
          </a:prstGeom>
          <a:no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55" name="Google Shape;355;p22"/>
          <p:cNvPicPr preferRelativeResize="0"/>
          <p:nvPr/>
        </p:nvPicPr>
        <p:blipFill>
          <a:blip r:embed="rId5">
            <a:alphaModFix/>
          </a:blip>
          <a:stretch>
            <a:fillRect/>
          </a:stretch>
        </p:blipFill>
        <p:spPr>
          <a:xfrm>
            <a:off x="-6100" y="4718956"/>
            <a:ext cx="1429086" cy="432700"/>
          </a:xfrm>
          <a:prstGeom prst="rect">
            <a:avLst/>
          </a:prstGeom>
          <a:noFill/>
          <a:ln>
            <a:noFill/>
          </a:ln>
        </p:spPr>
      </p:pic>
      <p:sp>
        <p:nvSpPr>
          <p:cNvPr id="356" name="Google Shape;356;p22"/>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357" name="Google Shape;357;p22"/>
          <p:cNvPicPr preferRelativeResize="0"/>
          <p:nvPr/>
        </p:nvPicPr>
        <p:blipFill rotWithShape="1">
          <a:blip r:embed="rId6">
            <a:alphaModFix/>
          </a:blip>
          <a:srcRect b="0" l="0" r="0" t="0"/>
          <a:stretch/>
        </p:blipFill>
        <p:spPr>
          <a:xfrm>
            <a:off x="7481477" y="4719155"/>
            <a:ext cx="1585897" cy="432504"/>
          </a:xfrm>
          <a:prstGeom prst="rect">
            <a:avLst/>
          </a:prstGeom>
          <a:noFill/>
          <a:ln>
            <a:noFill/>
          </a:ln>
        </p:spPr>
      </p:pic>
      <p:pic>
        <p:nvPicPr>
          <p:cNvPr id="358" name="Google Shape;358;p22"/>
          <p:cNvPicPr preferRelativeResize="0"/>
          <p:nvPr/>
        </p:nvPicPr>
        <p:blipFill>
          <a:blip r:embed="rId7">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23"/>
          <p:cNvSpPr txBox="1"/>
          <p:nvPr/>
        </p:nvSpPr>
        <p:spPr>
          <a:xfrm>
            <a:off x="2143998" y="1850900"/>
            <a:ext cx="4703400" cy="1380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i="0" lang="en-US" sz="3400" u="none" cap="none" strike="noStrike">
                <a:solidFill>
                  <a:srgbClr val="002060"/>
                </a:solidFill>
                <a:latin typeface="Bitter Black"/>
                <a:ea typeface="Bitter Black"/>
                <a:cs typeface="Bitter Black"/>
                <a:sym typeface="Bitter Black"/>
              </a:rPr>
              <a:t>Identificadores y perfiles académicos</a:t>
            </a:r>
            <a:endParaRPr i="0" sz="3400" u="none" cap="none" strike="noStrike">
              <a:solidFill>
                <a:srgbClr val="002060"/>
              </a:solidFill>
              <a:latin typeface="Bitter Black"/>
              <a:ea typeface="Bitter Black"/>
              <a:cs typeface="Bitter Black"/>
              <a:sym typeface="Bitter Black"/>
            </a:endParaRPr>
          </a:p>
        </p:txBody>
      </p:sp>
      <p:pic>
        <p:nvPicPr>
          <p:cNvPr id="364" name="Google Shape;364;p23"/>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365" name="Google Shape;365;p23"/>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366" name="Google Shape;366;p23"/>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367" name="Google Shape;367;p23"/>
          <p:cNvPicPr preferRelativeResize="0"/>
          <p:nvPr/>
        </p:nvPicPr>
        <p:blipFill>
          <a:blip r:embed="rId5">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24"/>
          <p:cNvSpPr txBox="1"/>
          <p:nvPr/>
        </p:nvSpPr>
        <p:spPr>
          <a:xfrm>
            <a:off x="952050" y="813925"/>
            <a:ext cx="7239900" cy="34164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chemeClr val="dk1"/>
              </a:buClr>
              <a:buSzPts val="1400"/>
              <a:buFont typeface="Arial"/>
              <a:buChar char="●"/>
            </a:pPr>
            <a:r>
              <a:rPr b="0" i="0" lang="en-US" u="none" cap="none" strike="noStrike">
                <a:solidFill>
                  <a:srgbClr val="002060"/>
                </a:solidFill>
                <a:highlight>
                  <a:srgbClr val="FFFFFF"/>
                </a:highlight>
                <a:latin typeface="Bitter"/>
                <a:ea typeface="Bitter"/>
                <a:cs typeface="Bitter"/>
                <a:sym typeface="Bitter"/>
              </a:rPr>
              <a:t>Existen sistemas donde puedes crear tu </a:t>
            </a:r>
            <a:r>
              <a:rPr b="1" i="0" lang="en-US" u="none" cap="none" strike="noStrike">
                <a:solidFill>
                  <a:srgbClr val="002060"/>
                </a:solidFill>
                <a:highlight>
                  <a:srgbClr val="FFFFFF"/>
                </a:highlight>
                <a:latin typeface="Bitter"/>
                <a:ea typeface="Bitter"/>
                <a:cs typeface="Bitter"/>
                <a:sym typeface="Bitter"/>
              </a:rPr>
              <a:t>perfil académico</a:t>
            </a:r>
            <a:endParaRPr/>
          </a:p>
          <a:p>
            <a:pPr indent="-317500" lvl="0" marL="457200" marR="0" rtl="0" algn="l">
              <a:lnSpc>
                <a:spcPct val="100000"/>
              </a:lnSpc>
              <a:spcBef>
                <a:spcPts val="1800"/>
              </a:spcBef>
              <a:spcAft>
                <a:spcPts val="0"/>
              </a:spcAft>
              <a:buClr>
                <a:schemeClr val="dk1"/>
              </a:buClr>
              <a:buSzPts val="1400"/>
              <a:buFont typeface="Arial"/>
              <a:buChar char="●"/>
            </a:pPr>
            <a:r>
              <a:rPr b="0" i="0" lang="en-US" u="none" cap="none" strike="noStrike">
                <a:solidFill>
                  <a:srgbClr val="002060"/>
                </a:solidFill>
                <a:highlight>
                  <a:srgbClr val="FFFFFF"/>
                </a:highlight>
                <a:latin typeface="Bitter"/>
                <a:ea typeface="Bitter"/>
                <a:cs typeface="Bitter"/>
                <a:sym typeface="Bitter"/>
              </a:rPr>
              <a:t>Actúan tanto en la desambiguación como en la </a:t>
            </a:r>
            <a:r>
              <a:rPr b="1" i="0" lang="en-US" u="none" cap="none" strike="noStrike">
                <a:solidFill>
                  <a:srgbClr val="002060"/>
                </a:solidFill>
                <a:highlight>
                  <a:srgbClr val="FFFFFF"/>
                </a:highlight>
                <a:latin typeface="Bitter"/>
                <a:ea typeface="Bitter"/>
                <a:cs typeface="Bitter"/>
                <a:sym typeface="Bitter"/>
              </a:rPr>
              <a:t>visibilidad</a:t>
            </a:r>
            <a:r>
              <a:rPr b="0" i="0" lang="en-US" u="none" cap="none" strike="noStrike">
                <a:solidFill>
                  <a:srgbClr val="002060"/>
                </a:solidFill>
                <a:highlight>
                  <a:srgbClr val="FFFFFF"/>
                </a:highlight>
                <a:latin typeface="Bitter"/>
                <a:ea typeface="Bitter"/>
                <a:cs typeface="Bitter"/>
                <a:sym typeface="Bitter"/>
              </a:rPr>
              <a:t> de los autores </a:t>
            </a:r>
            <a:endParaRPr/>
          </a:p>
          <a:p>
            <a:pPr indent="-317500" lvl="0" marL="457200" marR="0" rtl="0" algn="l">
              <a:lnSpc>
                <a:spcPct val="100000"/>
              </a:lnSpc>
              <a:spcBef>
                <a:spcPts val="1800"/>
              </a:spcBef>
              <a:spcAft>
                <a:spcPts val="0"/>
              </a:spcAft>
              <a:buClr>
                <a:schemeClr val="dk1"/>
              </a:buClr>
              <a:buSzPts val="1400"/>
              <a:buFont typeface="Arial"/>
              <a:buChar char="●"/>
            </a:pPr>
            <a:r>
              <a:rPr b="0" i="0" lang="en-US" u="none" cap="none" strike="noStrike">
                <a:solidFill>
                  <a:srgbClr val="002060"/>
                </a:solidFill>
                <a:highlight>
                  <a:srgbClr val="FFFFFF"/>
                </a:highlight>
                <a:latin typeface="Bitter"/>
                <a:ea typeface="Bitter"/>
                <a:cs typeface="Bitter"/>
                <a:sym typeface="Bitter"/>
              </a:rPr>
              <a:t>Permiten la</a:t>
            </a:r>
            <a:r>
              <a:rPr b="1" i="0" lang="en-US" u="none" cap="none" strike="noStrike">
                <a:solidFill>
                  <a:srgbClr val="002060"/>
                </a:solidFill>
                <a:highlight>
                  <a:srgbClr val="FFFFFF"/>
                </a:highlight>
                <a:latin typeface="Bitter"/>
                <a:ea typeface="Bitter"/>
                <a:cs typeface="Bitter"/>
                <a:sym typeface="Bitter"/>
              </a:rPr>
              <a:t> identificación fiable de personas</a:t>
            </a:r>
            <a:endParaRPr b="1"/>
          </a:p>
          <a:p>
            <a:pPr indent="-317500" lvl="0" marL="457200" marR="0" rtl="0" algn="l">
              <a:lnSpc>
                <a:spcPct val="100000"/>
              </a:lnSpc>
              <a:spcBef>
                <a:spcPts val="1800"/>
              </a:spcBef>
              <a:spcAft>
                <a:spcPts val="0"/>
              </a:spcAft>
              <a:buClr>
                <a:schemeClr val="dk1"/>
              </a:buClr>
              <a:buSzPts val="1400"/>
              <a:buFont typeface="Arial"/>
              <a:buChar char="●"/>
            </a:pPr>
            <a:r>
              <a:rPr b="0" i="0" lang="en-US" u="none" cap="none" strike="noStrike">
                <a:solidFill>
                  <a:srgbClr val="002060"/>
                </a:solidFill>
                <a:highlight>
                  <a:srgbClr val="FFFFFF"/>
                </a:highlight>
                <a:latin typeface="Bitter"/>
                <a:ea typeface="Bitter"/>
                <a:cs typeface="Bitter"/>
                <a:sym typeface="Bitter"/>
              </a:rPr>
              <a:t>Útil para la actualización de datos, en un único registro aceptado y </a:t>
            </a:r>
            <a:r>
              <a:rPr b="1" i="0" lang="en-US" u="none" cap="none" strike="noStrike">
                <a:solidFill>
                  <a:srgbClr val="002060"/>
                </a:solidFill>
                <a:highlight>
                  <a:srgbClr val="FFFFFF"/>
                </a:highlight>
                <a:latin typeface="Bitter"/>
                <a:ea typeface="Bitter"/>
                <a:cs typeface="Bitter"/>
                <a:sym typeface="Bitter"/>
              </a:rPr>
              <a:t>accesible desde diferentes plataformas científicas</a:t>
            </a:r>
            <a:endParaRPr/>
          </a:p>
          <a:p>
            <a:pPr indent="-317500" lvl="0" marL="457200" marR="0" rtl="0" algn="l">
              <a:lnSpc>
                <a:spcPct val="100000"/>
              </a:lnSpc>
              <a:spcBef>
                <a:spcPts val="1800"/>
              </a:spcBef>
              <a:spcAft>
                <a:spcPts val="0"/>
              </a:spcAft>
              <a:buClr>
                <a:schemeClr val="dk1"/>
              </a:buClr>
              <a:buSzPts val="1400"/>
              <a:buFont typeface="Arial"/>
              <a:buChar char="●"/>
            </a:pPr>
            <a:r>
              <a:rPr b="0" i="0" lang="en-US" u="none" cap="none" strike="noStrike">
                <a:solidFill>
                  <a:srgbClr val="002060"/>
                </a:solidFill>
                <a:highlight>
                  <a:srgbClr val="FFFFFF"/>
                </a:highlight>
                <a:latin typeface="Bitter"/>
                <a:ea typeface="Bitter"/>
                <a:cs typeface="Bitter"/>
                <a:sym typeface="Bitter"/>
              </a:rPr>
              <a:t>Permiten hacer </a:t>
            </a:r>
            <a:r>
              <a:rPr b="1" i="0" lang="en-US" u="none" cap="none" strike="noStrike">
                <a:solidFill>
                  <a:srgbClr val="002060"/>
                </a:solidFill>
                <a:highlight>
                  <a:srgbClr val="FFFFFF"/>
                </a:highlight>
                <a:latin typeface="Bitter"/>
                <a:ea typeface="Bitter"/>
                <a:cs typeface="Bitter"/>
                <a:sym typeface="Bitter"/>
              </a:rPr>
              <a:t>seguimientos de autores</a:t>
            </a:r>
            <a:r>
              <a:rPr b="0" i="0" lang="en-US" u="none" cap="none" strike="noStrike">
                <a:solidFill>
                  <a:srgbClr val="002060"/>
                </a:solidFill>
                <a:highlight>
                  <a:srgbClr val="FFFFFF"/>
                </a:highlight>
                <a:latin typeface="Bitter"/>
                <a:ea typeface="Bitter"/>
                <a:cs typeface="Bitter"/>
                <a:sym typeface="Bitter"/>
              </a:rPr>
              <a:t> académicos</a:t>
            </a:r>
            <a:endParaRPr/>
          </a:p>
          <a:p>
            <a:pPr indent="-317500" lvl="0" marL="457200" marR="0" rtl="0" algn="l">
              <a:lnSpc>
                <a:spcPct val="100000"/>
              </a:lnSpc>
              <a:spcBef>
                <a:spcPts val="1800"/>
              </a:spcBef>
              <a:spcAft>
                <a:spcPts val="0"/>
              </a:spcAft>
              <a:buClr>
                <a:schemeClr val="dk1"/>
              </a:buClr>
              <a:buSzPts val="1400"/>
              <a:buFont typeface="Arial"/>
              <a:buChar char="●"/>
            </a:pPr>
            <a:r>
              <a:rPr b="0" i="0" lang="en-US" u="none" cap="none" strike="noStrike">
                <a:solidFill>
                  <a:srgbClr val="002060"/>
                </a:solidFill>
                <a:highlight>
                  <a:srgbClr val="FFFFFF"/>
                </a:highlight>
                <a:latin typeface="Bitter"/>
                <a:ea typeface="Bitter"/>
                <a:cs typeface="Bitter"/>
                <a:sym typeface="Bitter"/>
              </a:rPr>
              <a:t>Facilitan las tareas de identificación a editores e instituciones académicas</a:t>
            </a:r>
            <a:endParaRPr/>
          </a:p>
          <a:p>
            <a:pPr indent="0" lvl="0" marL="0" marR="0" rtl="0" algn="l">
              <a:lnSpc>
                <a:spcPct val="125000"/>
              </a:lnSpc>
              <a:spcBef>
                <a:spcPts val="1800"/>
              </a:spcBef>
              <a:spcAft>
                <a:spcPts val="0"/>
              </a:spcAft>
              <a:buClr>
                <a:srgbClr val="000000"/>
              </a:buClr>
              <a:buSzPts val="1800"/>
              <a:buFont typeface="Arial"/>
              <a:buNone/>
            </a:pPr>
            <a:r>
              <a:t/>
            </a:r>
            <a:endParaRPr b="0" i="0" u="none" cap="none" strike="noStrike">
              <a:solidFill>
                <a:srgbClr val="333333"/>
              </a:solidFill>
              <a:highlight>
                <a:srgbClr val="FFFFFF"/>
              </a:highlight>
              <a:latin typeface="Arial"/>
              <a:ea typeface="Arial"/>
              <a:cs typeface="Arial"/>
              <a:sym typeface="Arial"/>
            </a:endParaRPr>
          </a:p>
          <a:p>
            <a:pPr indent="0" lvl="0" marL="457200" marR="0" rtl="0" algn="l">
              <a:lnSpc>
                <a:spcPct val="125000"/>
              </a:lnSpc>
              <a:spcBef>
                <a:spcPts val="0"/>
              </a:spcBef>
              <a:spcAft>
                <a:spcPts val="0"/>
              </a:spcAft>
              <a:buClr>
                <a:srgbClr val="000000"/>
              </a:buClr>
              <a:buSzPts val="1800"/>
              <a:buFont typeface="Arial"/>
              <a:buNone/>
            </a:pPr>
            <a:r>
              <a:t/>
            </a:r>
            <a:endParaRPr b="0" i="0" u="none" cap="none" strike="noStrike">
              <a:solidFill>
                <a:srgbClr val="333333"/>
              </a:solidFill>
              <a:highlight>
                <a:srgbClr val="FFFFFF"/>
              </a:highlight>
              <a:latin typeface="Arial"/>
              <a:ea typeface="Arial"/>
              <a:cs typeface="Arial"/>
              <a:sym typeface="Arial"/>
            </a:endParaRPr>
          </a:p>
        </p:txBody>
      </p:sp>
      <p:pic>
        <p:nvPicPr>
          <p:cNvPr id="373" name="Google Shape;373;p24"/>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374" name="Google Shape;374;p24"/>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375" name="Google Shape;375;p24"/>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376" name="Google Shape;376;p24"/>
          <p:cNvPicPr preferRelativeResize="0"/>
          <p:nvPr/>
        </p:nvPicPr>
        <p:blipFill>
          <a:blip r:embed="rId5">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25"/>
          <p:cNvSpPr txBox="1"/>
          <p:nvPr/>
        </p:nvSpPr>
        <p:spPr>
          <a:xfrm>
            <a:off x="662637" y="692415"/>
            <a:ext cx="6045300" cy="3733800"/>
          </a:xfrm>
          <a:prstGeom prst="rect">
            <a:avLst/>
          </a:prstGeom>
          <a:noFill/>
          <a:ln>
            <a:noFill/>
          </a:ln>
        </p:spPr>
        <p:txBody>
          <a:bodyPr anchorCtr="0" anchor="t" bIns="91425" lIns="91425" spcFirstLastPara="1" rIns="91425" wrap="square" tIns="91425">
            <a:normAutofit/>
          </a:bodyPr>
          <a:lstStyle/>
          <a:p>
            <a:pPr indent="-342900" lvl="0" marL="457200" marR="0" rtl="0" algn="l">
              <a:lnSpc>
                <a:spcPct val="100000"/>
              </a:lnSpc>
              <a:spcBef>
                <a:spcPts val="0"/>
              </a:spcBef>
              <a:spcAft>
                <a:spcPts val="0"/>
              </a:spcAft>
              <a:buClr>
                <a:srgbClr val="000000"/>
              </a:buClr>
              <a:buSzPts val="1800"/>
              <a:buFont typeface="Arial"/>
              <a:buChar char="●"/>
            </a:pPr>
            <a:r>
              <a:rPr b="0" i="0" lang="en-US" sz="1400" u="none" cap="none" strike="noStrike">
                <a:solidFill>
                  <a:srgbClr val="002060"/>
                </a:solidFill>
                <a:latin typeface="Bitter"/>
                <a:ea typeface="Bitter"/>
                <a:cs typeface="Bitter"/>
                <a:sym typeface="Bitter"/>
              </a:rPr>
              <a:t>el más importante a nivel internacional es </a:t>
            </a:r>
            <a:endParaRPr/>
          </a:p>
          <a:p>
            <a:pPr indent="0" lvl="0" marL="0" marR="0" rtl="0" algn="l">
              <a:lnSpc>
                <a:spcPct val="100000"/>
              </a:lnSpc>
              <a:spcBef>
                <a:spcPts val="1200"/>
              </a:spcBef>
              <a:spcAft>
                <a:spcPts val="0"/>
              </a:spcAft>
              <a:buClr>
                <a:srgbClr val="000000"/>
              </a:buClr>
              <a:buSzPts val="1400"/>
              <a:buFont typeface="Arial"/>
              <a:buNone/>
            </a:pPr>
            <a:r>
              <a:t/>
            </a:r>
            <a:endParaRPr b="0" i="0" sz="1400" u="none" cap="none" strike="noStrike">
              <a:solidFill>
                <a:srgbClr val="002060"/>
              </a:solidFill>
              <a:latin typeface="Bitter"/>
              <a:ea typeface="Bitter"/>
              <a:cs typeface="Bitter"/>
              <a:sym typeface="Bitter"/>
            </a:endParaRPr>
          </a:p>
          <a:p>
            <a:pPr indent="-342900" lvl="0" marL="457200" marR="0" rtl="0" algn="l">
              <a:lnSpc>
                <a:spcPct val="100000"/>
              </a:lnSpc>
              <a:spcBef>
                <a:spcPts val="1200"/>
              </a:spcBef>
              <a:spcAft>
                <a:spcPts val="0"/>
              </a:spcAft>
              <a:buClr>
                <a:srgbClr val="000000"/>
              </a:buClr>
              <a:buSzPts val="1800"/>
              <a:buFont typeface="Arial"/>
              <a:buChar char="●"/>
            </a:pPr>
            <a:r>
              <a:rPr b="0" i="0" lang="en-US" sz="1400" u="none" cap="none" strike="noStrike">
                <a:solidFill>
                  <a:srgbClr val="002060"/>
                </a:solidFill>
                <a:latin typeface="Bitter"/>
                <a:ea typeface="Bitter"/>
                <a:cs typeface="Bitter"/>
                <a:sym typeface="Bitter"/>
              </a:rPr>
              <a:t>también podés crear tu perfil en </a:t>
            </a:r>
            <a:endParaRPr/>
          </a:p>
          <a:p>
            <a:pPr indent="0" lvl="0" marL="0" marR="0" rtl="0" algn="l">
              <a:lnSpc>
                <a:spcPct val="100000"/>
              </a:lnSpc>
              <a:spcBef>
                <a:spcPts val="1200"/>
              </a:spcBef>
              <a:spcAft>
                <a:spcPts val="0"/>
              </a:spcAft>
              <a:buClr>
                <a:srgbClr val="000000"/>
              </a:buClr>
              <a:buSzPts val="1400"/>
              <a:buFont typeface="Arial"/>
              <a:buNone/>
            </a:pPr>
            <a:r>
              <a:t/>
            </a:r>
            <a:endParaRPr b="0" i="0" sz="1400" u="none" cap="none" strike="noStrike">
              <a:solidFill>
                <a:srgbClr val="002060"/>
              </a:solidFill>
              <a:latin typeface="Bitter"/>
              <a:ea typeface="Bitter"/>
              <a:cs typeface="Bitter"/>
              <a:sym typeface="Bitter"/>
            </a:endParaRPr>
          </a:p>
          <a:p>
            <a:pPr indent="0" lvl="0" marL="0" marR="0" rtl="0" algn="l">
              <a:lnSpc>
                <a:spcPct val="100000"/>
              </a:lnSpc>
              <a:spcBef>
                <a:spcPts val="1200"/>
              </a:spcBef>
              <a:spcAft>
                <a:spcPts val="0"/>
              </a:spcAft>
              <a:buClr>
                <a:srgbClr val="000000"/>
              </a:buClr>
              <a:buSzPts val="1400"/>
              <a:buFont typeface="Arial"/>
              <a:buNone/>
            </a:pPr>
            <a:r>
              <a:t/>
            </a:r>
            <a:endParaRPr b="0" i="0" sz="1400" u="none" cap="none" strike="noStrike">
              <a:solidFill>
                <a:srgbClr val="002060"/>
              </a:solidFill>
              <a:latin typeface="Bitter"/>
              <a:ea typeface="Bitter"/>
              <a:cs typeface="Bitter"/>
              <a:sym typeface="Bitter"/>
            </a:endParaRPr>
          </a:p>
          <a:p>
            <a:pPr indent="0" lvl="0" marL="0" marR="0" rtl="0" algn="l">
              <a:lnSpc>
                <a:spcPct val="100000"/>
              </a:lnSpc>
              <a:spcBef>
                <a:spcPts val="1200"/>
              </a:spcBef>
              <a:spcAft>
                <a:spcPts val="0"/>
              </a:spcAft>
              <a:buClr>
                <a:srgbClr val="000000"/>
              </a:buClr>
              <a:buSzPts val="1400"/>
              <a:buFont typeface="Arial"/>
              <a:buNone/>
            </a:pPr>
            <a:r>
              <a:t/>
            </a:r>
            <a:endParaRPr b="0" i="0" sz="1400" u="none" cap="none" strike="noStrike">
              <a:solidFill>
                <a:srgbClr val="002060"/>
              </a:solidFill>
              <a:latin typeface="Bitter"/>
              <a:ea typeface="Bitter"/>
              <a:cs typeface="Bitter"/>
              <a:sym typeface="Bitter"/>
            </a:endParaRPr>
          </a:p>
          <a:p>
            <a:pPr indent="-342900" lvl="0" marL="457200" marR="0" rtl="0" algn="l">
              <a:lnSpc>
                <a:spcPct val="50000"/>
              </a:lnSpc>
              <a:spcBef>
                <a:spcPts val="1200"/>
              </a:spcBef>
              <a:spcAft>
                <a:spcPts val="0"/>
              </a:spcAft>
              <a:buClr>
                <a:srgbClr val="000000"/>
              </a:buClr>
              <a:buSzPts val="1800"/>
              <a:buFont typeface="Arial"/>
              <a:buChar char="●"/>
            </a:pPr>
            <a:r>
              <a:rPr b="0" i="0" lang="en-US" sz="1400" u="none" cap="none" strike="noStrike">
                <a:solidFill>
                  <a:srgbClr val="002060"/>
                </a:solidFill>
                <a:latin typeface="Bitter"/>
                <a:ea typeface="Bitter"/>
                <a:cs typeface="Bitter"/>
                <a:sym typeface="Bitter"/>
              </a:rPr>
              <a:t>algunas bases de datos también tienen su</a:t>
            </a:r>
            <a:endParaRPr/>
          </a:p>
          <a:p>
            <a:pPr indent="0" lvl="0" marL="457200" marR="0" rtl="0" algn="l">
              <a:lnSpc>
                <a:spcPct val="50000"/>
              </a:lnSpc>
              <a:spcBef>
                <a:spcPts val="1200"/>
              </a:spcBef>
              <a:spcAft>
                <a:spcPts val="0"/>
              </a:spcAft>
              <a:buClr>
                <a:srgbClr val="000000"/>
              </a:buClr>
              <a:buSzPts val="1400"/>
              <a:buFont typeface="Arial"/>
              <a:buNone/>
            </a:pPr>
            <a:r>
              <a:rPr b="0" i="0" lang="en-US" sz="1400" u="none" cap="none" strike="noStrike">
                <a:solidFill>
                  <a:srgbClr val="002060"/>
                </a:solidFill>
                <a:latin typeface="Bitter"/>
                <a:ea typeface="Bitter"/>
                <a:cs typeface="Bitter"/>
                <a:sym typeface="Bitter"/>
              </a:rPr>
              <a:t>sistema de identificación, como por ejemplo</a:t>
            </a:r>
            <a:endParaRPr/>
          </a:p>
          <a:p>
            <a:pPr indent="0" lvl="0" marL="457200" marR="0" rtl="0" algn="l">
              <a:lnSpc>
                <a:spcPct val="50000"/>
              </a:lnSpc>
              <a:spcBef>
                <a:spcPts val="1200"/>
              </a:spcBef>
              <a:spcAft>
                <a:spcPts val="0"/>
              </a:spcAft>
              <a:buClr>
                <a:srgbClr val="000000"/>
              </a:buClr>
              <a:buSzPts val="1400"/>
              <a:buFont typeface="Arial"/>
              <a:buNone/>
            </a:pPr>
            <a:r>
              <a:rPr b="0" i="1" lang="en-US" sz="1400" u="none" cap="none" strike="noStrike">
                <a:solidFill>
                  <a:srgbClr val="002060"/>
                </a:solidFill>
                <a:latin typeface="Bitter"/>
                <a:ea typeface="Bitter"/>
                <a:cs typeface="Bitter"/>
                <a:sym typeface="Bitter"/>
              </a:rPr>
              <a:t>Scopus Author Profile </a:t>
            </a:r>
            <a:endParaRPr/>
          </a:p>
          <a:p>
            <a:pPr indent="0" lvl="0" marL="0" marR="0" rtl="0" algn="l">
              <a:lnSpc>
                <a:spcPct val="50000"/>
              </a:lnSpc>
              <a:spcBef>
                <a:spcPts val="1200"/>
              </a:spcBef>
              <a:spcAft>
                <a:spcPts val="120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2" name="Google Shape;382;p25"/>
          <p:cNvPicPr preferRelativeResize="0"/>
          <p:nvPr/>
        </p:nvPicPr>
        <p:blipFill rotWithShape="1">
          <a:blip r:embed="rId3">
            <a:alphaModFix/>
          </a:blip>
          <a:srcRect b="0" l="0" r="0" t="0"/>
          <a:stretch/>
        </p:blipFill>
        <p:spPr>
          <a:xfrm>
            <a:off x="5114646" y="613271"/>
            <a:ext cx="2514275" cy="650950"/>
          </a:xfrm>
          <a:prstGeom prst="rect">
            <a:avLst/>
          </a:prstGeom>
          <a:noFill/>
          <a:ln>
            <a:noFill/>
          </a:ln>
        </p:spPr>
      </p:pic>
      <p:pic>
        <p:nvPicPr>
          <p:cNvPr id="383" name="Google Shape;383;p25"/>
          <p:cNvPicPr preferRelativeResize="0"/>
          <p:nvPr/>
        </p:nvPicPr>
        <p:blipFill rotWithShape="1">
          <a:blip r:embed="rId4">
            <a:alphaModFix/>
          </a:blip>
          <a:srcRect b="0" l="0" r="0" t="0"/>
          <a:stretch/>
        </p:blipFill>
        <p:spPr>
          <a:xfrm>
            <a:off x="5146178" y="1387696"/>
            <a:ext cx="2382025" cy="1246975"/>
          </a:xfrm>
          <a:prstGeom prst="rect">
            <a:avLst/>
          </a:prstGeom>
          <a:noFill/>
          <a:ln>
            <a:noFill/>
          </a:ln>
        </p:spPr>
      </p:pic>
      <p:pic>
        <p:nvPicPr>
          <p:cNvPr id="384" name="Google Shape;384;p25"/>
          <p:cNvPicPr preferRelativeResize="0"/>
          <p:nvPr/>
        </p:nvPicPr>
        <p:blipFill rotWithShape="1">
          <a:blip r:embed="rId5">
            <a:alphaModFix/>
          </a:blip>
          <a:srcRect b="0" l="0" r="0" t="0"/>
          <a:stretch/>
        </p:blipFill>
        <p:spPr>
          <a:xfrm>
            <a:off x="5240833" y="2968590"/>
            <a:ext cx="1562100" cy="714375"/>
          </a:xfrm>
          <a:prstGeom prst="rect">
            <a:avLst/>
          </a:prstGeom>
          <a:noFill/>
          <a:ln>
            <a:noFill/>
          </a:ln>
        </p:spPr>
      </p:pic>
      <p:pic>
        <p:nvPicPr>
          <p:cNvPr id="385" name="Google Shape;385;p25"/>
          <p:cNvPicPr preferRelativeResize="0"/>
          <p:nvPr/>
        </p:nvPicPr>
        <p:blipFill>
          <a:blip r:embed="rId6">
            <a:alphaModFix/>
          </a:blip>
          <a:stretch>
            <a:fillRect/>
          </a:stretch>
        </p:blipFill>
        <p:spPr>
          <a:xfrm>
            <a:off x="-6100" y="4718956"/>
            <a:ext cx="1429086" cy="432700"/>
          </a:xfrm>
          <a:prstGeom prst="rect">
            <a:avLst/>
          </a:prstGeom>
          <a:noFill/>
          <a:ln>
            <a:noFill/>
          </a:ln>
        </p:spPr>
      </p:pic>
      <p:sp>
        <p:nvSpPr>
          <p:cNvPr id="386" name="Google Shape;386;p25"/>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387" name="Google Shape;387;p25"/>
          <p:cNvPicPr preferRelativeResize="0"/>
          <p:nvPr/>
        </p:nvPicPr>
        <p:blipFill rotWithShape="1">
          <a:blip r:embed="rId7">
            <a:alphaModFix/>
          </a:blip>
          <a:srcRect b="0" l="0" r="0" t="0"/>
          <a:stretch/>
        </p:blipFill>
        <p:spPr>
          <a:xfrm>
            <a:off x="7481477" y="4719155"/>
            <a:ext cx="1585897" cy="432504"/>
          </a:xfrm>
          <a:prstGeom prst="rect">
            <a:avLst/>
          </a:prstGeom>
          <a:noFill/>
          <a:ln>
            <a:noFill/>
          </a:ln>
        </p:spPr>
      </p:pic>
      <p:pic>
        <p:nvPicPr>
          <p:cNvPr id="388" name="Google Shape;388;p25"/>
          <p:cNvPicPr preferRelativeResize="0"/>
          <p:nvPr/>
        </p:nvPicPr>
        <p:blipFill>
          <a:blip r:embed="rId8">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26"/>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394" name="Google Shape;394;p26"/>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395" name="Google Shape;395;p26"/>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396" name="Google Shape;396;p26"/>
          <p:cNvPicPr preferRelativeResize="0"/>
          <p:nvPr/>
        </p:nvPicPr>
        <p:blipFill>
          <a:blip r:embed="rId5">
            <a:alphaModFix/>
          </a:blip>
          <a:stretch>
            <a:fillRect/>
          </a:stretch>
        </p:blipFill>
        <p:spPr>
          <a:xfrm>
            <a:off x="5048350" y="4835494"/>
            <a:ext cx="2152275" cy="244750"/>
          </a:xfrm>
          <a:prstGeom prst="rect">
            <a:avLst/>
          </a:prstGeom>
          <a:noFill/>
          <a:ln>
            <a:noFill/>
          </a:ln>
        </p:spPr>
      </p:pic>
      <p:sp>
        <p:nvSpPr>
          <p:cNvPr id="397" name="Google Shape;397;p26"/>
          <p:cNvSpPr/>
          <p:nvPr/>
        </p:nvSpPr>
        <p:spPr>
          <a:xfrm>
            <a:off x="3485066" y="1946710"/>
            <a:ext cx="1757765" cy="1481863"/>
          </a:xfrm>
          <a:prstGeom prst="flowChartPreparation">
            <a:avLst/>
          </a:prstGeom>
          <a:solidFill>
            <a:srgbClr val="91A000"/>
          </a:soli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98" name="Google Shape;398;p26"/>
          <p:cNvSpPr txBox="1"/>
          <p:nvPr/>
        </p:nvSpPr>
        <p:spPr>
          <a:xfrm>
            <a:off x="3871000" y="1357154"/>
            <a:ext cx="1702800" cy="52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SzPts val="4400"/>
              <a:buFont typeface="Arial"/>
              <a:buNone/>
            </a:pPr>
            <a:r>
              <a:rPr b="0" i="0" lang="en-US" u="none" cap="none" strike="noStrike">
                <a:solidFill>
                  <a:srgbClr val="1D2554"/>
                </a:solidFill>
                <a:latin typeface="Bitter Black"/>
                <a:ea typeface="Bitter Black"/>
                <a:cs typeface="Bitter Black"/>
                <a:sym typeface="Bitter Black"/>
              </a:rPr>
              <a:t>Publicar</a:t>
            </a:r>
            <a:endParaRPr/>
          </a:p>
          <a:p>
            <a:pPr indent="0" lvl="0" marL="0" marR="0" rtl="0" algn="l">
              <a:lnSpc>
                <a:spcPct val="100000"/>
              </a:lnSpc>
              <a:spcBef>
                <a:spcPts val="0"/>
              </a:spcBef>
              <a:spcAft>
                <a:spcPts val="0"/>
              </a:spcAft>
              <a:buClr>
                <a:schemeClr val="dk2"/>
              </a:buClr>
              <a:buSzPts val="4400"/>
              <a:buFont typeface="Arial"/>
              <a:buNone/>
            </a:pPr>
            <a:r>
              <a:rPr b="1" i="0" lang="en-US" u="none" cap="none" strike="noStrike">
                <a:solidFill>
                  <a:srgbClr val="002060"/>
                </a:solidFill>
                <a:latin typeface="Bitter"/>
                <a:ea typeface="Bitter"/>
                <a:cs typeface="Bitter"/>
                <a:sym typeface="Bitter"/>
              </a:rPr>
              <a:t>y difundir</a:t>
            </a:r>
            <a:endParaRPr b="1" i="0" u="none" cap="none" strike="noStrike">
              <a:solidFill>
                <a:srgbClr val="002060"/>
              </a:solidFill>
              <a:latin typeface="Arial"/>
              <a:ea typeface="Arial"/>
              <a:cs typeface="Arial"/>
              <a:sym typeface="Arial"/>
            </a:endParaRPr>
          </a:p>
        </p:txBody>
      </p:sp>
      <p:pic>
        <p:nvPicPr>
          <p:cNvPr descr="kisspng-globe-world-earth-computer-icons-eve-vector-5b1638987d12a6.3177125915281829365123.png" id="399" name="Google Shape;399;p26"/>
          <p:cNvPicPr preferRelativeResize="0"/>
          <p:nvPr/>
        </p:nvPicPr>
        <p:blipFill rotWithShape="1">
          <a:blip r:embed="rId6">
            <a:alphaModFix/>
          </a:blip>
          <a:srcRect b="0" l="0" r="0" t="0"/>
          <a:stretch/>
        </p:blipFill>
        <p:spPr>
          <a:xfrm>
            <a:off x="3870989" y="2204810"/>
            <a:ext cx="958362" cy="95836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p27"/>
          <p:cNvPicPr preferRelativeResize="0"/>
          <p:nvPr/>
        </p:nvPicPr>
        <p:blipFill rotWithShape="1">
          <a:blip r:embed="rId3">
            <a:alphaModFix/>
          </a:blip>
          <a:srcRect b="11453" l="0" r="0" t="6376"/>
          <a:stretch/>
        </p:blipFill>
        <p:spPr>
          <a:xfrm>
            <a:off x="1684924" y="382199"/>
            <a:ext cx="5774150" cy="3952568"/>
          </a:xfrm>
          <a:prstGeom prst="rect">
            <a:avLst/>
          </a:prstGeom>
          <a:noFill/>
          <a:ln>
            <a:noFill/>
          </a:ln>
        </p:spPr>
      </p:pic>
      <p:sp>
        <p:nvSpPr>
          <p:cNvPr id="405" name="Google Shape;405;p27"/>
          <p:cNvSpPr/>
          <p:nvPr/>
        </p:nvSpPr>
        <p:spPr>
          <a:xfrm>
            <a:off x="2163846" y="4005291"/>
            <a:ext cx="296400" cy="451200"/>
          </a:xfrm>
          <a:prstGeom prst="upArrow">
            <a:avLst>
              <a:gd fmla="val 50000" name="adj1"/>
              <a:gd fmla="val 50000" name="adj2"/>
            </a:avLst>
          </a:prstGeom>
          <a:solidFill>
            <a:srgbClr val="CC412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27"/>
          <p:cNvSpPr/>
          <p:nvPr/>
        </p:nvSpPr>
        <p:spPr>
          <a:xfrm rot="5400000">
            <a:off x="5038136" y="1129414"/>
            <a:ext cx="296400" cy="451200"/>
          </a:xfrm>
          <a:prstGeom prst="upArrow">
            <a:avLst>
              <a:gd fmla="val 50000" name="adj1"/>
              <a:gd fmla="val 50000" name="adj2"/>
            </a:avLst>
          </a:prstGeom>
          <a:solidFill>
            <a:srgbClr val="CC412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7" name="Google Shape;407;p27"/>
          <p:cNvPicPr preferRelativeResize="0"/>
          <p:nvPr/>
        </p:nvPicPr>
        <p:blipFill>
          <a:blip r:embed="rId4">
            <a:alphaModFix/>
          </a:blip>
          <a:stretch>
            <a:fillRect/>
          </a:stretch>
        </p:blipFill>
        <p:spPr>
          <a:xfrm>
            <a:off x="-6100" y="4718956"/>
            <a:ext cx="1429086" cy="432700"/>
          </a:xfrm>
          <a:prstGeom prst="rect">
            <a:avLst/>
          </a:prstGeom>
          <a:noFill/>
          <a:ln>
            <a:noFill/>
          </a:ln>
        </p:spPr>
      </p:pic>
      <p:sp>
        <p:nvSpPr>
          <p:cNvPr id="408" name="Google Shape;408;p27"/>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409" name="Google Shape;409;p27"/>
          <p:cNvPicPr preferRelativeResize="0"/>
          <p:nvPr/>
        </p:nvPicPr>
        <p:blipFill rotWithShape="1">
          <a:blip r:embed="rId5">
            <a:alphaModFix/>
          </a:blip>
          <a:srcRect b="0" l="0" r="0" t="0"/>
          <a:stretch/>
        </p:blipFill>
        <p:spPr>
          <a:xfrm>
            <a:off x="7481477" y="4719155"/>
            <a:ext cx="1585897" cy="432504"/>
          </a:xfrm>
          <a:prstGeom prst="rect">
            <a:avLst/>
          </a:prstGeom>
          <a:noFill/>
          <a:ln>
            <a:noFill/>
          </a:ln>
        </p:spPr>
      </p:pic>
      <p:pic>
        <p:nvPicPr>
          <p:cNvPr id="410" name="Google Shape;410;p27"/>
          <p:cNvPicPr preferRelativeResize="0"/>
          <p:nvPr/>
        </p:nvPicPr>
        <p:blipFill>
          <a:blip r:embed="rId6">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28"/>
          <p:cNvPicPr preferRelativeResize="0"/>
          <p:nvPr/>
        </p:nvPicPr>
        <p:blipFill rotWithShape="1">
          <a:blip r:embed="rId3">
            <a:alphaModFix/>
          </a:blip>
          <a:srcRect b="19767" l="0" r="0" t="1099"/>
          <a:stretch/>
        </p:blipFill>
        <p:spPr>
          <a:xfrm>
            <a:off x="1087500" y="261000"/>
            <a:ext cx="6969000" cy="4116975"/>
          </a:xfrm>
          <a:prstGeom prst="rect">
            <a:avLst/>
          </a:prstGeom>
          <a:noFill/>
          <a:ln>
            <a:noFill/>
          </a:ln>
        </p:spPr>
      </p:pic>
      <p:pic>
        <p:nvPicPr>
          <p:cNvPr id="416" name="Google Shape;416;p28"/>
          <p:cNvPicPr preferRelativeResize="0"/>
          <p:nvPr/>
        </p:nvPicPr>
        <p:blipFill>
          <a:blip r:embed="rId4">
            <a:alphaModFix/>
          </a:blip>
          <a:stretch>
            <a:fillRect/>
          </a:stretch>
        </p:blipFill>
        <p:spPr>
          <a:xfrm>
            <a:off x="-6100" y="4718956"/>
            <a:ext cx="1429086" cy="432700"/>
          </a:xfrm>
          <a:prstGeom prst="rect">
            <a:avLst/>
          </a:prstGeom>
          <a:noFill/>
          <a:ln>
            <a:noFill/>
          </a:ln>
        </p:spPr>
      </p:pic>
      <p:sp>
        <p:nvSpPr>
          <p:cNvPr id="417" name="Google Shape;417;p28"/>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418" name="Google Shape;418;p28"/>
          <p:cNvPicPr preferRelativeResize="0"/>
          <p:nvPr/>
        </p:nvPicPr>
        <p:blipFill rotWithShape="1">
          <a:blip r:embed="rId5">
            <a:alphaModFix/>
          </a:blip>
          <a:srcRect b="0" l="0" r="0" t="0"/>
          <a:stretch/>
        </p:blipFill>
        <p:spPr>
          <a:xfrm>
            <a:off x="7481477" y="4719155"/>
            <a:ext cx="1585897" cy="432504"/>
          </a:xfrm>
          <a:prstGeom prst="rect">
            <a:avLst/>
          </a:prstGeom>
          <a:noFill/>
          <a:ln>
            <a:noFill/>
          </a:ln>
        </p:spPr>
      </p:pic>
      <p:pic>
        <p:nvPicPr>
          <p:cNvPr id="419" name="Google Shape;419;p28"/>
          <p:cNvPicPr preferRelativeResize="0"/>
          <p:nvPr/>
        </p:nvPicPr>
        <p:blipFill>
          <a:blip r:embed="rId6">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29"/>
          <p:cNvSpPr txBox="1"/>
          <p:nvPr/>
        </p:nvSpPr>
        <p:spPr>
          <a:xfrm>
            <a:off x="387875" y="1909650"/>
            <a:ext cx="8214600" cy="1380088"/>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i="0" lang="en-US" sz="3400" u="none" cap="none" strike="noStrike">
                <a:solidFill>
                  <a:srgbClr val="002060"/>
                </a:solidFill>
                <a:latin typeface="Bitter Black"/>
                <a:ea typeface="Bitter Black"/>
                <a:cs typeface="Bitter Black"/>
                <a:sym typeface="Bitter Black"/>
              </a:rPr>
              <a:t>¿Dónde publicar?</a:t>
            </a:r>
            <a:endParaRPr i="0" sz="3400" u="none" cap="none" strike="noStrike">
              <a:solidFill>
                <a:srgbClr val="002060"/>
              </a:solidFill>
              <a:latin typeface="Bitter Black"/>
              <a:ea typeface="Bitter Black"/>
              <a:cs typeface="Bitter Black"/>
              <a:sym typeface="Bitter Black"/>
            </a:endParaRPr>
          </a:p>
        </p:txBody>
      </p:sp>
      <p:pic>
        <p:nvPicPr>
          <p:cNvPr id="425" name="Google Shape;425;p29"/>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426" name="Google Shape;426;p29"/>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427" name="Google Shape;427;p29"/>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428" name="Google Shape;428;p29"/>
          <p:cNvPicPr preferRelativeResize="0"/>
          <p:nvPr/>
        </p:nvPicPr>
        <p:blipFill>
          <a:blip r:embed="rId5">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3"/>
          <p:cNvSpPr/>
          <p:nvPr/>
        </p:nvSpPr>
        <p:spPr>
          <a:xfrm>
            <a:off x="0" y="-3350"/>
            <a:ext cx="9144000" cy="620700"/>
          </a:xfrm>
          <a:prstGeom prst="rect">
            <a:avLst/>
          </a:prstGeom>
          <a:solidFill>
            <a:srgbClr val="F3F3F3"/>
          </a:solidFill>
          <a:ln>
            <a:noFill/>
          </a:ln>
          <a:effectLst>
            <a:outerShdw blurRad="71438" rotWithShape="0" algn="bl" dir="5400000" dist="19050">
              <a:srgbClr val="000000">
                <a:alpha val="29803"/>
              </a:srgbClr>
            </a:outerShdw>
          </a:effectLst>
        </p:spPr>
        <p:txBody>
          <a:bodyPr anchorCtr="0" anchor="ctr" bIns="34275" lIns="68575" spcFirstLastPara="1" rIns="68575" wrap="square" tIns="34275">
            <a:noAutofit/>
          </a:bodyPr>
          <a:lstStyle/>
          <a:p>
            <a:pPr indent="0" lvl="0" marL="0" marR="0" rtl="0" algn="ctr">
              <a:lnSpc>
                <a:spcPct val="100000"/>
              </a:lnSpc>
              <a:spcBef>
                <a:spcPts val="360"/>
              </a:spcBef>
              <a:spcAft>
                <a:spcPts val="0"/>
              </a:spcAft>
              <a:buClr>
                <a:srgbClr val="000000"/>
              </a:buClr>
              <a:buSzPts val="1500"/>
              <a:buFont typeface="Arial"/>
              <a:buNone/>
            </a:pPr>
            <a:r>
              <a:rPr b="1" i="0" lang="en-US" sz="1500" u="none" cap="none" strike="noStrike">
                <a:solidFill>
                  <a:srgbClr val="002060"/>
                </a:solidFill>
                <a:latin typeface="Bitter"/>
                <a:ea typeface="Bitter"/>
                <a:cs typeface="Bitter"/>
                <a:sym typeface="Bitter"/>
              </a:rPr>
              <a:t>Comunicación científica (CC)</a:t>
            </a:r>
            <a:endParaRPr b="1" i="0" sz="1500" u="none" cap="none" strike="noStrike">
              <a:solidFill>
                <a:srgbClr val="002060"/>
              </a:solidFill>
              <a:latin typeface="Bitter"/>
              <a:ea typeface="Bitter"/>
              <a:cs typeface="Bitter"/>
              <a:sym typeface="Bitter"/>
            </a:endParaRPr>
          </a:p>
        </p:txBody>
      </p:sp>
      <p:sp>
        <p:nvSpPr>
          <p:cNvPr id="82" name="Google Shape;82;p3"/>
          <p:cNvSpPr txBox="1"/>
          <p:nvPr/>
        </p:nvSpPr>
        <p:spPr>
          <a:xfrm>
            <a:off x="2133175" y="1444350"/>
            <a:ext cx="4557000" cy="22548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0" i="0" lang="en-US" sz="1800" u="none" cap="none" strike="noStrike">
                <a:solidFill>
                  <a:srgbClr val="002060"/>
                </a:solidFill>
                <a:latin typeface="Bitter"/>
                <a:ea typeface="Bitter"/>
                <a:cs typeface="Bitter"/>
                <a:sym typeface="Bitter"/>
              </a:rPr>
              <a:t>Conjunto de actividades relacionadas con la </a:t>
            </a:r>
            <a:r>
              <a:rPr b="1" i="0" lang="en-US" sz="1800" u="none" cap="none" strike="noStrike">
                <a:solidFill>
                  <a:srgbClr val="002060"/>
                </a:solidFill>
                <a:latin typeface="Bitter"/>
                <a:ea typeface="Bitter"/>
                <a:cs typeface="Bitter"/>
                <a:sym typeface="Bitter"/>
              </a:rPr>
              <a:t>PRODUCCIÓN</a:t>
            </a:r>
            <a:r>
              <a:rPr b="0" i="0" lang="en-US" sz="1800" u="none" cap="none" strike="noStrike">
                <a:solidFill>
                  <a:srgbClr val="002060"/>
                </a:solidFill>
                <a:latin typeface="Bitter"/>
                <a:ea typeface="Bitter"/>
                <a:cs typeface="Bitter"/>
                <a:sym typeface="Bitter"/>
              </a:rPr>
              <a:t>, la </a:t>
            </a:r>
            <a:r>
              <a:rPr b="1" i="0" lang="en-US" sz="1800" u="none" cap="none" strike="noStrike">
                <a:solidFill>
                  <a:srgbClr val="002060"/>
                </a:solidFill>
                <a:latin typeface="Bitter"/>
                <a:ea typeface="Bitter"/>
                <a:cs typeface="Bitter"/>
                <a:sym typeface="Bitter"/>
              </a:rPr>
              <a:t>DISEMINACIÓN</a:t>
            </a:r>
            <a:r>
              <a:rPr b="0" i="0" lang="en-US" sz="1800" u="none" cap="none" strike="noStrike">
                <a:solidFill>
                  <a:srgbClr val="002060"/>
                </a:solidFill>
                <a:latin typeface="Bitter"/>
                <a:ea typeface="Bitter"/>
                <a:cs typeface="Bitter"/>
                <a:sym typeface="Bitter"/>
              </a:rPr>
              <a:t> y el </a:t>
            </a:r>
            <a:r>
              <a:rPr b="1" i="0" lang="en-US" sz="1800" u="none" cap="none" strike="noStrike">
                <a:solidFill>
                  <a:srgbClr val="002060"/>
                </a:solidFill>
                <a:latin typeface="Bitter"/>
                <a:ea typeface="Bitter"/>
                <a:cs typeface="Bitter"/>
                <a:sym typeface="Bitter"/>
              </a:rPr>
              <a:t>USO</a:t>
            </a:r>
            <a:r>
              <a:rPr b="0" i="0" lang="en-US" sz="1800" u="none" cap="none" strike="noStrike">
                <a:solidFill>
                  <a:srgbClr val="002060"/>
                </a:solidFill>
                <a:latin typeface="Bitter"/>
                <a:ea typeface="Bitter"/>
                <a:cs typeface="Bitter"/>
                <a:sym typeface="Bitter"/>
              </a:rPr>
              <a:t> de información</a:t>
            </a:r>
            <a:endParaRPr sz="1800">
              <a:solidFill>
                <a:srgbClr val="002060"/>
              </a:solidFill>
              <a:latin typeface="Bitter"/>
              <a:ea typeface="Bitter"/>
              <a:cs typeface="Bitter"/>
              <a:sym typeface="Bitter"/>
            </a:endParaRPr>
          </a:p>
          <a:p>
            <a:pPr indent="0" lvl="0" marL="0" marR="0" rtl="0" algn="l">
              <a:lnSpc>
                <a:spcPct val="115000"/>
              </a:lnSpc>
              <a:spcBef>
                <a:spcPts val="0"/>
              </a:spcBef>
              <a:spcAft>
                <a:spcPts val="0"/>
              </a:spcAft>
              <a:buNone/>
            </a:pPr>
            <a:r>
              <a:rPr b="0" i="0" lang="en-US" u="none" cap="none" strike="noStrike">
                <a:solidFill>
                  <a:srgbClr val="002060"/>
                </a:solidFill>
                <a:latin typeface="Bitter"/>
                <a:ea typeface="Bitter"/>
                <a:cs typeface="Bitter"/>
                <a:sym typeface="Bitter"/>
              </a:rPr>
              <a:t>desde el momento que el científico genera una idea para su investigación hasta que la información acerca de los resultados de dicha investigación es aceptada como un componente de conocimiento científico.</a:t>
            </a:r>
            <a:endParaRPr sz="800">
              <a:solidFill>
                <a:srgbClr val="002060"/>
              </a:solidFill>
            </a:endParaRPr>
          </a:p>
        </p:txBody>
      </p:sp>
      <p:sp>
        <p:nvSpPr>
          <p:cNvPr id="83" name="Google Shape;83;p3"/>
          <p:cNvSpPr txBox="1"/>
          <p:nvPr>
            <p:ph idx="1" type="body"/>
          </p:nvPr>
        </p:nvSpPr>
        <p:spPr>
          <a:xfrm>
            <a:off x="2046392" y="3769025"/>
            <a:ext cx="4828500" cy="326400"/>
          </a:xfrm>
          <a:prstGeom prst="rect">
            <a:avLst/>
          </a:prstGeom>
          <a:noFill/>
          <a:ln>
            <a:noFill/>
          </a:ln>
        </p:spPr>
        <p:txBody>
          <a:bodyPr anchorCtr="0" anchor="t" bIns="45700" lIns="91425" spcFirstLastPara="1" rIns="91425" wrap="square" tIns="45700">
            <a:noAutofit/>
          </a:bodyPr>
          <a:lstStyle/>
          <a:p>
            <a:pPr indent="-342900" lvl="0" marL="342900" rtl="0" algn="l">
              <a:lnSpc>
                <a:spcPct val="115000"/>
              </a:lnSpc>
              <a:spcBef>
                <a:spcPts val="280"/>
              </a:spcBef>
              <a:spcAft>
                <a:spcPts val="0"/>
              </a:spcAft>
              <a:buSzPts val="840"/>
              <a:buNone/>
            </a:pPr>
            <a:r>
              <a:rPr i="1" lang="en-US" sz="800">
                <a:solidFill>
                  <a:srgbClr val="17375E"/>
                </a:solidFill>
                <a:latin typeface="Bitter"/>
                <a:ea typeface="Bitter"/>
                <a:cs typeface="Bitter"/>
                <a:sym typeface="Bitter"/>
              </a:rPr>
              <a:t>Fuente: </a:t>
            </a:r>
            <a:r>
              <a:rPr i="1" lang="en-US" sz="800">
                <a:solidFill>
                  <a:srgbClr val="17375E"/>
                </a:solidFill>
                <a:latin typeface="Bitter"/>
                <a:ea typeface="Bitter"/>
                <a:cs typeface="Bitter"/>
                <a:sym typeface="Bitter"/>
              </a:rPr>
              <a:t>Garvey, W. (1979). Communication, the essence of science: Facilitating information exchange among librarians, scientists, engineers, and students. New York: Pergamon Press</a:t>
            </a:r>
            <a:endParaRPr i="1" sz="800">
              <a:solidFill>
                <a:srgbClr val="17375E"/>
              </a:solidFill>
              <a:latin typeface="Bitter"/>
              <a:ea typeface="Bitter"/>
              <a:cs typeface="Bitter"/>
              <a:sym typeface="Bitter"/>
            </a:endParaRPr>
          </a:p>
        </p:txBody>
      </p:sp>
      <p:pic>
        <p:nvPicPr>
          <p:cNvPr id="84" name="Google Shape;84;p3"/>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85" name="Google Shape;85;p3"/>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86" name="Google Shape;86;p3"/>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87" name="Google Shape;87;p3"/>
          <p:cNvPicPr preferRelativeResize="0"/>
          <p:nvPr/>
        </p:nvPicPr>
        <p:blipFill>
          <a:blip r:embed="rId5">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30"/>
          <p:cNvSpPr/>
          <p:nvPr/>
        </p:nvSpPr>
        <p:spPr>
          <a:xfrm>
            <a:off x="100" y="0"/>
            <a:ext cx="9144000" cy="567559"/>
          </a:xfrm>
          <a:prstGeom prst="rect">
            <a:avLst/>
          </a:prstGeom>
          <a:solidFill>
            <a:srgbClr val="F3F3F3"/>
          </a:solidFill>
          <a:ln>
            <a:noFill/>
          </a:ln>
          <a:effectLst>
            <a:outerShdw blurRad="71438" rotWithShape="0" algn="bl" dir="5400000" dist="19050">
              <a:srgbClr val="000000">
                <a:alpha val="29803"/>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1500" u="none" cap="none" strike="noStrike">
                <a:solidFill>
                  <a:srgbClr val="002060"/>
                </a:solidFill>
                <a:latin typeface="Bitter"/>
                <a:ea typeface="Bitter"/>
                <a:cs typeface="Bitter"/>
                <a:sym typeface="Bitter"/>
              </a:rPr>
              <a:t>Revistas científicas</a:t>
            </a:r>
            <a:endParaRPr b="1" i="0" sz="1500" u="none" cap="none" strike="noStrike">
              <a:solidFill>
                <a:srgbClr val="002060"/>
              </a:solidFill>
              <a:latin typeface="Bitter"/>
              <a:ea typeface="Bitter"/>
              <a:cs typeface="Bitter"/>
              <a:sym typeface="Bitter"/>
            </a:endParaRPr>
          </a:p>
        </p:txBody>
      </p:sp>
      <p:sp>
        <p:nvSpPr>
          <p:cNvPr id="434" name="Google Shape;434;p30"/>
          <p:cNvSpPr txBox="1"/>
          <p:nvPr/>
        </p:nvSpPr>
        <p:spPr>
          <a:xfrm>
            <a:off x="1278251" y="1309650"/>
            <a:ext cx="6587700" cy="2524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17375E"/>
              </a:buClr>
              <a:buSzPts val="1400"/>
              <a:buFont typeface="Arial"/>
              <a:buChar char="●"/>
            </a:pPr>
            <a:r>
              <a:rPr b="0" i="0" lang="en-US" u="none" cap="none" strike="noStrike">
                <a:solidFill>
                  <a:srgbClr val="002060"/>
                </a:solidFill>
                <a:latin typeface="Bitter"/>
                <a:ea typeface="Bitter"/>
                <a:cs typeface="Bitter"/>
                <a:sym typeface="Bitter"/>
              </a:rPr>
              <a:t>Son el </a:t>
            </a:r>
            <a:r>
              <a:rPr b="1" i="0" lang="en-US" u="none" cap="none" strike="noStrike">
                <a:solidFill>
                  <a:srgbClr val="002060"/>
                </a:solidFill>
                <a:latin typeface="Bitter"/>
                <a:ea typeface="Bitter"/>
                <a:cs typeface="Bitter"/>
                <a:sym typeface="Bitter"/>
              </a:rPr>
              <a:t>canal formal </a:t>
            </a:r>
            <a:r>
              <a:rPr b="0" i="0" lang="en-US" u="none" cap="none" strike="noStrike">
                <a:solidFill>
                  <a:srgbClr val="002060"/>
                </a:solidFill>
                <a:latin typeface="Bitter"/>
                <a:ea typeface="Bitter"/>
                <a:cs typeface="Bitter"/>
                <a:sym typeface="Bitter"/>
              </a:rPr>
              <a:t>de diseminación del conocimiento generado en las instituciones de investigación.</a:t>
            </a:r>
            <a:endParaRPr b="0" i="0" u="none" cap="none" strike="noStrike">
              <a:solidFill>
                <a:srgbClr val="002060"/>
              </a:solidFill>
              <a:latin typeface="Bitter"/>
              <a:ea typeface="Bitter"/>
              <a:cs typeface="Bitter"/>
              <a:sym typeface="Bitter"/>
            </a:endParaRPr>
          </a:p>
          <a:p>
            <a:pPr indent="-317500" lvl="0" marL="457200" marR="0" rtl="0" algn="l">
              <a:lnSpc>
                <a:spcPct val="100000"/>
              </a:lnSpc>
              <a:spcBef>
                <a:spcPts val="1200"/>
              </a:spcBef>
              <a:spcAft>
                <a:spcPts val="0"/>
              </a:spcAft>
              <a:buClr>
                <a:srgbClr val="17375E"/>
              </a:buClr>
              <a:buSzPts val="1400"/>
              <a:buFont typeface="Arial"/>
              <a:buChar char="●"/>
            </a:pPr>
            <a:r>
              <a:rPr b="0" i="0" lang="en-US" u="none" cap="none" strike="noStrike">
                <a:solidFill>
                  <a:srgbClr val="002060"/>
                </a:solidFill>
                <a:latin typeface="Bitter"/>
                <a:ea typeface="Bitter"/>
                <a:cs typeface="Bitter"/>
                <a:sym typeface="Bitter"/>
              </a:rPr>
              <a:t>Su función es </a:t>
            </a:r>
            <a:r>
              <a:rPr b="1" i="0" lang="en-US" u="none" cap="none" strike="noStrike">
                <a:solidFill>
                  <a:srgbClr val="002060"/>
                </a:solidFill>
                <a:latin typeface="Bitter"/>
                <a:ea typeface="Bitter"/>
                <a:cs typeface="Bitter"/>
                <a:sym typeface="Bitter"/>
              </a:rPr>
              <a:t>comunicar información</a:t>
            </a:r>
            <a:r>
              <a:rPr b="0" i="0" lang="en-US" u="none" cap="none" strike="noStrike">
                <a:solidFill>
                  <a:srgbClr val="002060"/>
                </a:solidFill>
                <a:latin typeface="Bitter"/>
                <a:ea typeface="Bitter"/>
                <a:cs typeface="Bitter"/>
                <a:sym typeface="Bitter"/>
              </a:rPr>
              <a:t> científica nueva, editada y </a:t>
            </a:r>
            <a:r>
              <a:rPr b="1" i="0" lang="en-US" u="none" cap="none" strike="noStrike">
                <a:solidFill>
                  <a:srgbClr val="002060"/>
                </a:solidFill>
                <a:latin typeface="Bitter"/>
                <a:ea typeface="Bitter"/>
                <a:cs typeface="Bitter"/>
                <a:sym typeface="Bitter"/>
              </a:rPr>
              <a:t>revisada por pares</a:t>
            </a:r>
            <a:r>
              <a:rPr b="0" i="0" lang="en-US" u="none" cap="none" strike="noStrike">
                <a:solidFill>
                  <a:srgbClr val="002060"/>
                </a:solidFill>
                <a:latin typeface="Bitter"/>
                <a:ea typeface="Bitter"/>
                <a:cs typeface="Bitter"/>
                <a:sym typeface="Bitter"/>
              </a:rPr>
              <a:t> a una audiencia ilimitada.</a:t>
            </a:r>
            <a:endParaRPr b="0" i="0" u="none" cap="none" strike="noStrike">
              <a:solidFill>
                <a:srgbClr val="002060"/>
              </a:solidFill>
              <a:latin typeface="Bitter"/>
              <a:ea typeface="Bitter"/>
              <a:cs typeface="Bitter"/>
              <a:sym typeface="Bitter"/>
            </a:endParaRPr>
          </a:p>
          <a:p>
            <a:pPr indent="-317500" lvl="0" marL="457200" marR="0" rtl="0" algn="l">
              <a:lnSpc>
                <a:spcPct val="100000"/>
              </a:lnSpc>
              <a:spcBef>
                <a:spcPts val="1200"/>
              </a:spcBef>
              <a:spcAft>
                <a:spcPts val="0"/>
              </a:spcAft>
              <a:buClr>
                <a:srgbClr val="17375E"/>
              </a:buClr>
              <a:buSzPts val="1400"/>
              <a:buFont typeface="Arial"/>
              <a:buChar char="●"/>
            </a:pPr>
            <a:r>
              <a:rPr b="0" i="0" lang="en-US" u="none" cap="none" strike="noStrike">
                <a:solidFill>
                  <a:srgbClr val="002060"/>
                </a:solidFill>
                <a:latin typeface="Bitter"/>
                <a:ea typeface="Bitter"/>
                <a:cs typeface="Bitter"/>
                <a:sym typeface="Bitter"/>
              </a:rPr>
              <a:t>Son un componente clave del </a:t>
            </a:r>
            <a:r>
              <a:rPr b="1" i="0" lang="en-US" u="none" cap="none" strike="noStrike">
                <a:solidFill>
                  <a:srgbClr val="002060"/>
                </a:solidFill>
                <a:latin typeface="Bitter"/>
                <a:ea typeface="Bitter"/>
                <a:cs typeface="Bitter"/>
                <a:sym typeface="Bitter"/>
              </a:rPr>
              <a:t>ciclo de la comunicación científica.</a:t>
            </a:r>
            <a:endParaRPr b="1" i="0" u="none" cap="none" strike="noStrike">
              <a:solidFill>
                <a:srgbClr val="002060"/>
              </a:solidFill>
              <a:latin typeface="Bitter"/>
              <a:ea typeface="Bitter"/>
              <a:cs typeface="Bitter"/>
              <a:sym typeface="Bitter"/>
            </a:endParaRPr>
          </a:p>
          <a:p>
            <a:pPr indent="-317500" lvl="0" marL="457200" marR="0" rtl="0" algn="l">
              <a:lnSpc>
                <a:spcPct val="100000"/>
              </a:lnSpc>
              <a:spcBef>
                <a:spcPts val="1200"/>
              </a:spcBef>
              <a:spcAft>
                <a:spcPts val="0"/>
              </a:spcAft>
              <a:buClr>
                <a:srgbClr val="17375E"/>
              </a:buClr>
              <a:buSzPts val="1400"/>
              <a:buFont typeface="Arial"/>
              <a:buChar char="●"/>
            </a:pPr>
            <a:r>
              <a:rPr b="0" i="0" lang="en-US" u="none" cap="none" strike="noStrike">
                <a:solidFill>
                  <a:srgbClr val="002060"/>
                </a:solidFill>
                <a:latin typeface="Bitter"/>
                <a:ea typeface="Bitter"/>
                <a:cs typeface="Bitter"/>
                <a:sym typeface="Bitter"/>
              </a:rPr>
              <a:t>Representan un mecanismo de </a:t>
            </a:r>
            <a:r>
              <a:rPr b="1" i="0" lang="en-US" u="none" cap="none" strike="noStrike">
                <a:solidFill>
                  <a:srgbClr val="002060"/>
                </a:solidFill>
                <a:latin typeface="Bitter"/>
                <a:ea typeface="Bitter"/>
                <a:cs typeface="Bitter"/>
                <a:sym typeface="Bitter"/>
              </a:rPr>
              <a:t>validación del conocimiento </a:t>
            </a:r>
            <a:r>
              <a:rPr b="0" i="0" lang="en-US" u="none" cap="none" strike="noStrike">
                <a:solidFill>
                  <a:srgbClr val="002060"/>
                </a:solidFill>
                <a:latin typeface="Bitter"/>
                <a:ea typeface="Bitter"/>
                <a:cs typeface="Bitter"/>
                <a:sym typeface="Bitter"/>
              </a:rPr>
              <a:t>científico. </a:t>
            </a:r>
            <a:endParaRPr b="0" i="0" u="none" cap="none" strike="noStrike">
              <a:solidFill>
                <a:srgbClr val="002060"/>
              </a:solidFill>
              <a:latin typeface="Bitter"/>
              <a:ea typeface="Bitter"/>
              <a:cs typeface="Bitter"/>
              <a:sym typeface="Bitter"/>
            </a:endParaRPr>
          </a:p>
          <a:p>
            <a:pPr indent="-317500" lvl="0" marL="457200" marR="0" rtl="0" algn="l">
              <a:lnSpc>
                <a:spcPct val="100000"/>
              </a:lnSpc>
              <a:spcBef>
                <a:spcPts val="1200"/>
              </a:spcBef>
              <a:spcAft>
                <a:spcPts val="1200"/>
              </a:spcAft>
              <a:buClr>
                <a:srgbClr val="17375E"/>
              </a:buClr>
              <a:buSzPts val="1400"/>
              <a:buFont typeface="Arial"/>
              <a:buChar char="●"/>
            </a:pPr>
            <a:r>
              <a:rPr b="0" i="0" lang="en-US" u="none" cap="none" strike="noStrike">
                <a:solidFill>
                  <a:srgbClr val="002060"/>
                </a:solidFill>
                <a:latin typeface="Bitter"/>
                <a:ea typeface="Bitter"/>
                <a:cs typeface="Bitter"/>
                <a:sym typeface="Bitter"/>
              </a:rPr>
              <a:t>Para publicar en estas revistas el artículo se evalúa mediante el </a:t>
            </a:r>
            <a:r>
              <a:rPr b="1" i="0" lang="en-US" u="none" cap="none" strike="noStrike">
                <a:solidFill>
                  <a:srgbClr val="002060"/>
                </a:solidFill>
                <a:latin typeface="Bitter"/>
                <a:ea typeface="Bitter"/>
                <a:cs typeface="Bitter"/>
                <a:sym typeface="Bitter"/>
              </a:rPr>
              <a:t>proceso de revisión de pares o referato. </a:t>
            </a:r>
            <a:endParaRPr b="1" i="0" u="none" cap="none" strike="noStrike">
              <a:solidFill>
                <a:srgbClr val="002060"/>
              </a:solidFill>
              <a:latin typeface="Bitter"/>
              <a:ea typeface="Bitter"/>
              <a:cs typeface="Bitter"/>
              <a:sym typeface="Bitter"/>
            </a:endParaRPr>
          </a:p>
        </p:txBody>
      </p:sp>
      <p:pic>
        <p:nvPicPr>
          <p:cNvPr id="435" name="Google Shape;435;p30"/>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436" name="Google Shape;436;p30"/>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437" name="Google Shape;437;p30"/>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438" name="Google Shape;438;p30"/>
          <p:cNvPicPr preferRelativeResize="0"/>
          <p:nvPr/>
        </p:nvPicPr>
        <p:blipFill>
          <a:blip r:embed="rId5">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31"/>
          <p:cNvSpPr txBox="1"/>
          <p:nvPr/>
        </p:nvSpPr>
        <p:spPr>
          <a:xfrm>
            <a:off x="3180624" y="1184300"/>
            <a:ext cx="5445600" cy="2493600"/>
          </a:xfrm>
          <a:prstGeom prst="rect">
            <a:avLst/>
          </a:prstGeom>
          <a:noFill/>
          <a:ln>
            <a:noFill/>
          </a:ln>
        </p:spPr>
        <p:txBody>
          <a:bodyPr anchorCtr="0" anchor="t" bIns="45700" lIns="91425" spcFirstLastPara="1" rIns="91425" wrap="square" tIns="45700">
            <a:spAutoFit/>
          </a:bodyPr>
          <a:lstStyle/>
          <a:p>
            <a:pPr indent="-88900" lvl="2" marL="0" marR="0" rtl="0" algn="l">
              <a:lnSpc>
                <a:spcPct val="200000"/>
              </a:lnSpc>
              <a:spcBef>
                <a:spcPts val="0"/>
              </a:spcBef>
              <a:spcAft>
                <a:spcPts val="0"/>
              </a:spcAft>
              <a:buClr>
                <a:srgbClr val="000000"/>
              </a:buClr>
              <a:buSzPts val="1400"/>
              <a:buFont typeface="Noto Sans Symbols"/>
              <a:buChar char="▪"/>
            </a:pPr>
            <a:r>
              <a:rPr b="0" i="0" lang="en-US" u="none" cap="none" strike="noStrike">
                <a:solidFill>
                  <a:srgbClr val="002060"/>
                </a:solidFill>
                <a:latin typeface="Bitter"/>
                <a:ea typeface="Bitter"/>
                <a:cs typeface="Bitter"/>
                <a:sym typeface="Bitter"/>
              </a:rPr>
              <a:t> Enero </a:t>
            </a:r>
            <a:r>
              <a:rPr b="1" i="0" lang="en-US" u="none" cap="none" strike="noStrike">
                <a:solidFill>
                  <a:srgbClr val="002060"/>
                </a:solidFill>
                <a:latin typeface="Bitter"/>
                <a:ea typeface="Bitter"/>
                <a:cs typeface="Bitter"/>
                <a:sym typeface="Bitter"/>
              </a:rPr>
              <a:t>2023</a:t>
            </a:r>
            <a:r>
              <a:rPr b="0" i="0" lang="en-US" u="none" cap="none" strike="noStrike">
                <a:solidFill>
                  <a:srgbClr val="002060"/>
                </a:solidFill>
                <a:latin typeface="Bitter"/>
                <a:ea typeface="Bitter"/>
                <a:cs typeface="Bitter"/>
                <a:sym typeface="Bitter"/>
              </a:rPr>
              <a:t> → </a:t>
            </a:r>
            <a:r>
              <a:rPr b="1" i="0" lang="en-US" u="none" cap="none" strike="noStrike">
                <a:solidFill>
                  <a:srgbClr val="002060"/>
                </a:solidFill>
                <a:latin typeface="Bitter"/>
                <a:ea typeface="Bitter"/>
                <a:cs typeface="Bitter"/>
                <a:sym typeface="Bitter"/>
              </a:rPr>
              <a:t>2.287.852 títulos registrados </a:t>
            </a:r>
            <a:endParaRPr b="1"/>
          </a:p>
          <a:p>
            <a:pPr indent="-88900" lvl="0" marL="0" marR="0" rtl="0" algn="l">
              <a:lnSpc>
                <a:spcPct val="200000"/>
              </a:lnSpc>
              <a:spcBef>
                <a:spcPts val="1200"/>
              </a:spcBef>
              <a:spcAft>
                <a:spcPts val="0"/>
              </a:spcAft>
              <a:buClr>
                <a:srgbClr val="000000"/>
              </a:buClr>
              <a:buSzPts val="1400"/>
              <a:buFont typeface="Noto Sans Symbols"/>
              <a:buChar char="▪"/>
            </a:pPr>
            <a:r>
              <a:rPr b="0" i="0" lang="en-US" u="none" cap="none" strike="noStrike">
                <a:solidFill>
                  <a:srgbClr val="002060"/>
                </a:solidFill>
                <a:latin typeface="Bitter"/>
                <a:ea typeface="Bitter"/>
                <a:cs typeface="Bitter"/>
                <a:sym typeface="Bitter"/>
              </a:rPr>
              <a:t> </a:t>
            </a:r>
            <a:r>
              <a:rPr b="1" i="0" lang="en-US" u="none" cap="none" strike="noStrike">
                <a:solidFill>
                  <a:srgbClr val="002060"/>
                </a:solidFill>
                <a:latin typeface="Bitter"/>
                <a:ea typeface="Bitter"/>
                <a:cs typeface="Bitter"/>
                <a:sym typeface="Bitter"/>
              </a:rPr>
              <a:t>60.000 nuev</a:t>
            </a:r>
            <a:r>
              <a:rPr b="1" lang="en-US">
                <a:solidFill>
                  <a:srgbClr val="002060"/>
                </a:solidFill>
                <a:latin typeface="Bitter"/>
                <a:ea typeface="Bitter"/>
                <a:cs typeface="Bitter"/>
                <a:sym typeface="Bitter"/>
              </a:rPr>
              <a:t>o</a:t>
            </a:r>
            <a:r>
              <a:rPr b="1" i="0" lang="en-US" u="none" cap="none" strike="noStrike">
                <a:solidFill>
                  <a:srgbClr val="002060"/>
                </a:solidFill>
                <a:latin typeface="Bitter"/>
                <a:ea typeface="Bitter"/>
                <a:cs typeface="Bitter"/>
                <a:sym typeface="Bitter"/>
              </a:rPr>
              <a:t>s </a:t>
            </a:r>
            <a:r>
              <a:rPr b="1" lang="en-US">
                <a:solidFill>
                  <a:srgbClr val="002060"/>
                </a:solidFill>
                <a:latin typeface="Bitter"/>
                <a:ea typeface="Bitter"/>
                <a:cs typeface="Bitter"/>
                <a:sym typeface="Bitter"/>
              </a:rPr>
              <a:t>títulos </a:t>
            </a:r>
            <a:r>
              <a:rPr b="1" i="0" lang="en-US" u="none" cap="none" strike="noStrike">
                <a:solidFill>
                  <a:srgbClr val="002060"/>
                </a:solidFill>
                <a:latin typeface="Bitter"/>
                <a:ea typeface="Bitter"/>
                <a:cs typeface="Bitter"/>
                <a:sym typeface="Bitter"/>
              </a:rPr>
              <a:t>por año </a:t>
            </a:r>
            <a:endParaRPr b="1" i="0" u="none" cap="none" strike="noStrike">
              <a:solidFill>
                <a:srgbClr val="002060"/>
              </a:solidFill>
              <a:latin typeface="Bitter"/>
              <a:ea typeface="Bitter"/>
              <a:cs typeface="Bitter"/>
              <a:sym typeface="Bitter"/>
            </a:endParaRPr>
          </a:p>
          <a:p>
            <a:pPr indent="-88900" lvl="0" marL="0" marR="0" rtl="0" algn="l">
              <a:lnSpc>
                <a:spcPct val="200000"/>
              </a:lnSpc>
              <a:spcBef>
                <a:spcPts val="1200"/>
              </a:spcBef>
              <a:spcAft>
                <a:spcPts val="0"/>
              </a:spcAft>
              <a:buClr>
                <a:srgbClr val="002060"/>
              </a:buClr>
              <a:buSzPts val="1400"/>
              <a:buFont typeface="Bitter"/>
              <a:buChar char="▪"/>
            </a:pPr>
            <a:r>
              <a:rPr lang="en-US">
                <a:solidFill>
                  <a:srgbClr val="002060"/>
                </a:solidFill>
                <a:latin typeface="Bitter"/>
                <a:ea typeface="Bitter"/>
                <a:cs typeface="Bitter"/>
                <a:sym typeface="Bitter"/>
              </a:rPr>
              <a:t> Hasta </a:t>
            </a:r>
            <a:r>
              <a:rPr b="1" lang="en-US">
                <a:solidFill>
                  <a:srgbClr val="002060"/>
                </a:solidFill>
                <a:latin typeface="Bitter"/>
                <a:ea typeface="Bitter"/>
                <a:cs typeface="Bitter"/>
                <a:sym typeface="Bitter"/>
              </a:rPr>
              <a:t>2020</a:t>
            </a:r>
            <a:r>
              <a:rPr lang="en-US">
                <a:solidFill>
                  <a:srgbClr val="002060"/>
                </a:solidFill>
                <a:latin typeface="Bitter"/>
                <a:ea typeface="Bitter"/>
                <a:cs typeface="Bitter"/>
                <a:sym typeface="Bitter"/>
              </a:rPr>
              <a:t> → </a:t>
            </a:r>
            <a:r>
              <a:rPr b="1" lang="en-US">
                <a:solidFill>
                  <a:srgbClr val="002060"/>
                </a:solidFill>
                <a:latin typeface="Bitter"/>
                <a:ea typeface="Bitter"/>
                <a:cs typeface="Bitter"/>
                <a:sym typeface="Bitter"/>
              </a:rPr>
              <a:t>46.736 revistas académicas</a:t>
            </a:r>
            <a:r>
              <a:rPr lang="en-US">
                <a:solidFill>
                  <a:srgbClr val="002060"/>
                </a:solidFill>
                <a:latin typeface="Bitter"/>
                <a:ea typeface="Bitter"/>
                <a:cs typeface="Bitter"/>
                <a:sym typeface="Bitter"/>
              </a:rPr>
              <a:t> publicando papers</a:t>
            </a:r>
            <a:endParaRPr>
              <a:solidFill>
                <a:srgbClr val="002060"/>
              </a:solidFill>
              <a:latin typeface="Bitter"/>
              <a:ea typeface="Bitter"/>
              <a:cs typeface="Bitter"/>
              <a:sym typeface="Bitter"/>
            </a:endParaRPr>
          </a:p>
          <a:p>
            <a:pPr indent="-88900" lvl="0" marL="0" marR="0" rtl="0" algn="l">
              <a:lnSpc>
                <a:spcPct val="200000"/>
              </a:lnSpc>
              <a:spcBef>
                <a:spcPts val="1200"/>
              </a:spcBef>
              <a:spcAft>
                <a:spcPts val="0"/>
              </a:spcAft>
              <a:buClr>
                <a:srgbClr val="000000"/>
              </a:buClr>
              <a:buSzPts val="1400"/>
              <a:buFont typeface="Noto Sans Symbols"/>
              <a:buChar char="▪"/>
            </a:pPr>
            <a:r>
              <a:rPr b="0" i="0" lang="en-US" u="none" cap="none" strike="noStrike">
                <a:solidFill>
                  <a:srgbClr val="002060"/>
                </a:solidFill>
                <a:latin typeface="Bitter"/>
                <a:ea typeface="Bitter"/>
                <a:cs typeface="Bitter"/>
                <a:sym typeface="Bitter"/>
              </a:rPr>
              <a:t> En </a:t>
            </a:r>
            <a:r>
              <a:rPr b="1" i="0" lang="en-US" u="none" cap="none" strike="noStrike">
                <a:solidFill>
                  <a:srgbClr val="002060"/>
                </a:solidFill>
                <a:latin typeface="Bitter"/>
                <a:ea typeface="Bitter"/>
                <a:cs typeface="Bitter"/>
                <a:sym typeface="Bitter"/>
              </a:rPr>
              <a:t>2022</a:t>
            </a:r>
            <a:r>
              <a:rPr b="0" i="0" lang="en-US" u="none" cap="none" strike="noStrike">
                <a:solidFill>
                  <a:srgbClr val="002060"/>
                </a:solidFill>
                <a:latin typeface="Bitter"/>
                <a:ea typeface="Bitter"/>
                <a:cs typeface="Bitter"/>
                <a:sym typeface="Bitter"/>
              </a:rPr>
              <a:t>, se publicaron </a:t>
            </a:r>
            <a:r>
              <a:rPr b="1" i="0" lang="en-US" u="none" cap="none" strike="noStrike">
                <a:solidFill>
                  <a:srgbClr val="002060"/>
                </a:solidFill>
                <a:latin typeface="Bitter"/>
                <a:ea typeface="Bitter"/>
                <a:cs typeface="Bitter"/>
                <a:sym typeface="Bitter"/>
              </a:rPr>
              <a:t>5.14 millones de artículos académicos</a:t>
            </a:r>
            <a:endParaRPr b="1"/>
          </a:p>
          <a:p>
            <a:pPr indent="0" lvl="0" marL="0" marR="0" rtl="0" algn="l">
              <a:lnSpc>
                <a:spcPct val="200000"/>
              </a:lnSpc>
              <a:spcBef>
                <a:spcPts val="0"/>
              </a:spcBef>
              <a:spcAft>
                <a:spcPts val="0"/>
              </a:spcAft>
              <a:buNone/>
            </a:pPr>
            <a:r>
              <a:t/>
            </a:r>
            <a:endParaRPr b="0" i="0" u="none" cap="none" strike="noStrike">
              <a:solidFill>
                <a:srgbClr val="000000"/>
              </a:solidFill>
              <a:latin typeface="Arial"/>
              <a:ea typeface="Arial"/>
              <a:cs typeface="Arial"/>
              <a:sym typeface="Arial"/>
            </a:endParaRPr>
          </a:p>
        </p:txBody>
      </p:sp>
      <p:pic>
        <p:nvPicPr>
          <p:cNvPr id="444" name="Google Shape;444;p31"/>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445" name="Google Shape;445;p31"/>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446" name="Google Shape;446;p31"/>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447" name="Google Shape;447;p31"/>
          <p:cNvPicPr preferRelativeResize="0"/>
          <p:nvPr/>
        </p:nvPicPr>
        <p:blipFill>
          <a:blip r:embed="rId5">
            <a:alphaModFix/>
          </a:blip>
          <a:stretch>
            <a:fillRect/>
          </a:stretch>
        </p:blipFill>
        <p:spPr>
          <a:xfrm>
            <a:off x="5048350" y="4835494"/>
            <a:ext cx="2152275" cy="244750"/>
          </a:xfrm>
          <a:prstGeom prst="rect">
            <a:avLst/>
          </a:prstGeom>
          <a:noFill/>
          <a:ln>
            <a:noFill/>
          </a:ln>
        </p:spPr>
      </p:pic>
      <p:sp>
        <p:nvSpPr>
          <p:cNvPr id="448" name="Google Shape;448;p31"/>
          <p:cNvSpPr/>
          <p:nvPr/>
        </p:nvSpPr>
        <p:spPr>
          <a:xfrm>
            <a:off x="0" y="0"/>
            <a:ext cx="2692800" cy="47745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31"/>
          <p:cNvSpPr txBox="1"/>
          <p:nvPr/>
        </p:nvSpPr>
        <p:spPr>
          <a:xfrm>
            <a:off x="110851" y="244000"/>
            <a:ext cx="2471100" cy="3879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2060"/>
                </a:solidFill>
                <a:latin typeface="Bitter Black"/>
                <a:ea typeface="Bitter Black"/>
                <a:cs typeface="Bitter Black"/>
                <a:sym typeface="Bitter Black"/>
              </a:rPr>
              <a:t>¿Cómo  identificar revistas académicas o científicas de calidad?</a:t>
            </a:r>
            <a:endParaRPr sz="2000">
              <a:solidFill>
                <a:srgbClr val="002060"/>
              </a:solidFill>
              <a:latin typeface="Bitter Black"/>
              <a:ea typeface="Bitter Black"/>
              <a:cs typeface="Bitter Black"/>
              <a:sym typeface="Bitter Black"/>
            </a:endParaRPr>
          </a:p>
          <a:p>
            <a:pPr indent="0" lvl="0" marL="0" marR="0" rtl="0" algn="l">
              <a:lnSpc>
                <a:spcPct val="100000"/>
              </a:lnSpc>
              <a:spcBef>
                <a:spcPts val="0"/>
              </a:spcBef>
              <a:spcAft>
                <a:spcPts val="0"/>
              </a:spcAft>
              <a:buClr>
                <a:srgbClr val="000000"/>
              </a:buClr>
              <a:buSzPts val="2000"/>
              <a:buFont typeface="Arial"/>
              <a:buNone/>
            </a:pPr>
            <a:r>
              <a:t/>
            </a:r>
            <a:endParaRPr sz="2000">
              <a:solidFill>
                <a:srgbClr val="002060"/>
              </a:solidFill>
              <a:latin typeface="Bitter Black"/>
              <a:ea typeface="Bitter Black"/>
              <a:cs typeface="Bitter Black"/>
              <a:sym typeface="Bitter Black"/>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2060"/>
                </a:solidFill>
                <a:latin typeface="Bitter Black"/>
                <a:ea typeface="Bitter Black"/>
                <a:cs typeface="Bitter Black"/>
                <a:sym typeface="Bitter Black"/>
              </a:rPr>
              <a:t>¿Con qué herramientas contamos ante la gran cantidad de títulos existentes?</a:t>
            </a:r>
            <a:endParaRPr sz="2000">
              <a:solidFill>
                <a:srgbClr val="002060"/>
              </a:solidFill>
              <a:latin typeface="Bitter Black"/>
              <a:ea typeface="Bitter Black"/>
              <a:cs typeface="Bitter Black"/>
              <a:sym typeface="Bitter Black"/>
            </a:endParaRPr>
          </a:p>
          <a:p>
            <a:pPr indent="0" lvl="0" marL="0" marR="0" rtl="0" algn="l">
              <a:lnSpc>
                <a:spcPct val="100000"/>
              </a:lnSpc>
              <a:spcBef>
                <a:spcPts val="0"/>
              </a:spcBef>
              <a:spcAft>
                <a:spcPts val="0"/>
              </a:spcAft>
              <a:buClr>
                <a:srgbClr val="000000"/>
              </a:buClr>
              <a:buSzPts val="2000"/>
              <a:buFont typeface="Arial"/>
              <a:buNone/>
            </a:pPr>
            <a:r>
              <a:t/>
            </a:r>
            <a:endParaRPr sz="2000">
              <a:solidFill>
                <a:srgbClr val="002060"/>
              </a:solidFill>
              <a:latin typeface="Bitter Black"/>
              <a:ea typeface="Bitter Black"/>
              <a:cs typeface="Bitter Black"/>
              <a:sym typeface="Bitter Black"/>
            </a:endParaRPr>
          </a:p>
        </p:txBody>
      </p:sp>
      <p:sp>
        <p:nvSpPr>
          <p:cNvPr id="450" name="Google Shape;450;p31"/>
          <p:cNvSpPr txBox="1"/>
          <p:nvPr/>
        </p:nvSpPr>
        <p:spPr>
          <a:xfrm>
            <a:off x="75276" y="3782350"/>
            <a:ext cx="2471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002060"/>
                </a:solidFill>
                <a:latin typeface="Bitter"/>
                <a:ea typeface="Bitter"/>
                <a:cs typeface="Bitter"/>
                <a:sym typeface="Bitter"/>
              </a:rPr>
              <a:t>Fuentes:</a:t>
            </a:r>
            <a:endParaRPr sz="800"/>
          </a:p>
          <a:p>
            <a:pPr indent="0" lvl="0" marL="0" marR="0" rtl="0" algn="l">
              <a:lnSpc>
                <a:spcPct val="100000"/>
              </a:lnSpc>
              <a:spcBef>
                <a:spcPts val="0"/>
              </a:spcBef>
              <a:spcAft>
                <a:spcPts val="0"/>
              </a:spcAft>
              <a:buNone/>
            </a:pPr>
            <a:r>
              <a:rPr b="0" i="0" lang="en-US" sz="800" u="sng" cap="none" strike="noStrike">
                <a:solidFill>
                  <a:srgbClr val="002060"/>
                </a:solidFill>
                <a:latin typeface="Bitter"/>
                <a:ea typeface="Bitter"/>
                <a:cs typeface="Bitter"/>
                <a:sym typeface="Bitter"/>
                <a:hlinkClick r:id="rId6">
                  <a:extLst>
                    <a:ext uri="{A12FA001-AC4F-418D-AE19-62706E023703}">
                      <ahyp:hlinkClr val="tx"/>
                    </a:ext>
                  </a:extLst>
                </a:hlinkClick>
              </a:rPr>
              <a:t>http://issn.org</a:t>
            </a:r>
            <a:r>
              <a:rPr b="0" i="0" lang="en-US" sz="800" u="none" cap="none" strike="noStrike">
                <a:solidFill>
                  <a:srgbClr val="002060"/>
                </a:solidFill>
                <a:latin typeface="Bitter"/>
                <a:ea typeface="Bitter"/>
                <a:cs typeface="Bitter"/>
                <a:sym typeface="Bitter"/>
              </a:rPr>
              <a:t> (consulta 2/10/2023)</a:t>
            </a:r>
            <a:endParaRPr sz="800"/>
          </a:p>
          <a:p>
            <a:pPr indent="0" lvl="0" marL="0" marR="0" rtl="0" algn="l">
              <a:lnSpc>
                <a:spcPct val="100000"/>
              </a:lnSpc>
              <a:spcBef>
                <a:spcPts val="0"/>
              </a:spcBef>
              <a:spcAft>
                <a:spcPts val="0"/>
              </a:spcAft>
              <a:buNone/>
            </a:pPr>
            <a:r>
              <a:rPr b="0" i="0" lang="en-US" sz="800" u="sng" cap="none" strike="noStrike">
                <a:solidFill>
                  <a:srgbClr val="002060"/>
                </a:solidFill>
                <a:latin typeface="Bitter"/>
                <a:ea typeface="Bitter"/>
                <a:cs typeface="Bitter"/>
                <a:sym typeface="Bitter"/>
                <a:hlinkClick r:id="rId7">
                  <a:extLst>
                    <a:ext uri="{A12FA001-AC4F-418D-AE19-62706E023703}">
                      <ahyp:hlinkClr val="tx"/>
                    </a:ext>
                  </a:extLst>
                </a:hlinkClick>
              </a:rPr>
              <a:t>https://wordsrated.com/number-of-academic-papers-published-per-year/</a:t>
            </a:r>
            <a:r>
              <a:rPr b="0" i="0" lang="en-US" sz="800" u="none" cap="none" strike="noStrike">
                <a:solidFill>
                  <a:srgbClr val="002060"/>
                </a:solidFill>
                <a:latin typeface="Bitter"/>
                <a:ea typeface="Bitter"/>
                <a:cs typeface="Bitter"/>
                <a:sym typeface="Bitter"/>
              </a:rPr>
              <a:t> </a:t>
            </a:r>
            <a:endParaRPr sz="800">
              <a:solidFill>
                <a:srgbClr val="002060"/>
              </a:solidFill>
              <a:latin typeface="Bitter"/>
              <a:ea typeface="Bitter"/>
              <a:cs typeface="Bitter"/>
              <a:sym typeface="Bitter"/>
            </a:endParaRPr>
          </a:p>
          <a:p>
            <a:pPr indent="0" lvl="0" marL="0" marR="0" rtl="0" algn="l">
              <a:lnSpc>
                <a:spcPct val="100000"/>
              </a:lnSpc>
              <a:spcBef>
                <a:spcPts val="0"/>
              </a:spcBef>
              <a:spcAft>
                <a:spcPts val="0"/>
              </a:spcAft>
              <a:buNone/>
            </a:pPr>
            <a:r>
              <a:rPr b="0" i="0" lang="en-US" sz="800" u="none" cap="none" strike="noStrike">
                <a:solidFill>
                  <a:srgbClr val="002060"/>
                </a:solidFill>
                <a:latin typeface="Bitter"/>
                <a:ea typeface="Bitter"/>
                <a:cs typeface="Bitter"/>
                <a:sym typeface="Bitter"/>
              </a:rPr>
              <a:t>(consulta 23/10/2023)</a:t>
            </a:r>
            <a:endParaRPr sz="800"/>
          </a:p>
          <a:p>
            <a:pPr indent="0" lvl="0" marL="0" marR="0" rtl="0" algn="l">
              <a:lnSpc>
                <a:spcPct val="100000"/>
              </a:lnSpc>
              <a:spcBef>
                <a:spcPts val="0"/>
              </a:spcBef>
              <a:spcAft>
                <a:spcPts val="0"/>
              </a:spcAft>
              <a:buNone/>
            </a:pPr>
            <a:r>
              <a:rPr lang="en-US" sz="800"/>
              <a:t>    </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32"/>
          <p:cNvSpPr/>
          <p:nvPr/>
        </p:nvSpPr>
        <p:spPr>
          <a:xfrm>
            <a:off x="100" y="0"/>
            <a:ext cx="9144000" cy="567559"/>
          </a:xfrm>
          <a:prstGeom prst="rect">
            <a:avLst/>
          </a:prstGeom>
          <a:solidFill>
            <a:srgbClr val="F3F3F3"/>
          </a:solidFill>
          <a:ln>
            <a:noFill/>
          </a:ln>
          <a:effectLst>
            <a:outerShdw blurRad="71438" rotWithShape="0" algn="bl" dir="5400000" dist="19050">
              <a:srgbClr val="000000">
                <a:alpha val="29803"/>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1500" u="none" cap="none" strike="noStrike">
                <a:solidFill>
                  <a:srgbClr val="002060"/>
                </a:solidFill>
                <a:latin typeface="Bitter"/>
                <a:ea typeface="Bitter"/>
                <a:cs typeface="Bitter"/>
                <a:sym typeface="Bitter"/>
              </a:rPr>
              <a:t>Publicar en revistas indexadas</a:t>
            </a:r>
            <a:endParaRPr b="1" i="0" sz="1500" u="none" cap="none" strike="noStrike">
              <a:solidFill>
                <a:srgbClr val="002060"/>
              </a:solidFill>
              <a:latin typeface="Bitter"/>
              <a:ea typeface="Bitter"/>
              <a:cs typeface="Bitter"/>
              <a:sym typeface="Bitter"/>
            </a:endParaRPr>
          </a:p>
        </p:txBody>
      </p:sp>
      <p:sp>
        <p:nvSpPr>
          <p:cNvPr id="456" name="Google Shape;456;p32"/>
          <p:cNvSpPr txBox="1"/>
          <p:nvPr/>
        </p:nvSpPr>
        <p:spPr>
          <a:xfrm>
            <a:off x="900275" y="732450"/>
            <a:ext cx="7682100" cy="39834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chemeClr val="dk1"/>
              </a:buClr>
              <a:buSzPts val="1400"/>
              <a:buFont typeface="Arial"/>
              <a:buChar char="●"/>
            </a:pPr>
            <a:r>
              <a:rPr b="0" i="0" lang="en-US" u="none" cap="none" strike="noStrike">
                <a:solidFill>
                  <a:srgbClr val="002060"/>
                </a:solidFill>
                <a:latin typeface="Bitter"/>
                <a:ea typeface="Bitter"/>
                <a:cs typeface="Bitter"/>
                <a:sym typeface="Bitter"/>
              </a:rPr>
              <a:t>Una revista está “indexada” si se encuentra registrada en algún repertorio bibliográfico como bases de datos, directorios, repositorios, índices, etc.</a:t>
            </a:r>
            <a:endParaRPr/>
          </a:p>
          <a:p>
            <a:pPr indent="0" lvl="0" marL="457200" marR="0" rtl="0" algn="l">
              <a:lnSpc>
                <a:spcPct val="100000"/>
              </a:lnSpc>
              <a:spcBef>
                <a:spcPts val="0"/>
              </a:spcBef>
              <a:spcAft>
                <a:spcPts val="0"/>
              </a:spcAft>
              <a:buClr>
                <a:srgbClr val="000000"/>
              </a:buClr>
              <a:buSzPts val="1400"/>
              <a:buFont typeface="Arial"/>
              <a:buNone/>
            </a:pPr>
            <a:r>
              <a:t/>
            </a:r>
            <a:endParaRPr b="0" i="0" u="none" cap="none" strike="noStrike">
              <a:solidFill>
                <a:srgbClr val="002060"/>
              </a:solidFill>
              <a:latin typeface="Bitter"/>
              <a:ea typeface="Bitter"/>
              <a:cs typeface="Bitter"/>
              <a:sym typeface="Bitter"/>
            </a:endParaRPr>
          </a:p>
          <a:p>
            <a:pPr indent="-317500" lvl="0" marL="457200" marR="0" rtl="0" algn="l">
              <a:lnSpc>
                <a:spcPct val="100000"/>
              </a:lnSpc>
              <a:spcBef>
                <a:spcPts val="0"/>
              </a:spcBef>
              <a:spcAft>
                <a:spcPts val="0"/>
              </a:spcAft>
              <a:buClr>
                <a:schemeClr val="dk1"/>
              </a:buClr>
              <a:buSzPts val="1400"/>
              <a:buFont typeface="Arial"/>
              <a:buChar char="●"/>
            </a:pPr>
            <a:r>
              <a:rPr b="0" i="0" lang="en-US" u="none" cap="none" strike="noStrike">
                <a:solidFill>
                  <a:srgbClr val="002060"/>
                </a:solidFill>
                <a:latin typeface="Bitter"/>
                <a:ea typeface="Bitter"/>
                <a:cs typeface="Bitter"/>
                <a:sym typeface="Bitter"/>
              </a:rPr>
              <a:t>La revista puede estar indexada como un </a:t>
            </a:r>
            <a:r>
              <a:rPr b="1" i="0" lang="en-US" u="none" cap="none" strike="noStrike">
                <a:solidFill>
                  <a:srgbClr val="002060"/>
                </a:solidFill>
                <a:latin typeface="Bitter"/>
                <a:ea typeface="Bitter"/>
                <a:cs typeface="Bitter"/>
                <a:sym typeface="Bitter"/>
              </a:rPr>
              <a:t>TODO</a:t>
            </a:r>
            <a:r>
              <a:rPr b="0" i="0" lang="en-US" u="none" cap="none" strike="noStrike">
                <a:solidFill>
                  <a:srgbClr val="002060"/>
                </a:solidFill>
                <a:latin typeface="Bitter"/>
                <a:ea typeface="Bitter"/>
                <a:cs typeface="Bitter"/>
                <a:sym typeface="Bitter"/>
              </a:rPr>
              <a:t>, por ejemplo en un </a:t>
            </a:r>
            <a:r>
              <a:rPr b="1" i="0" lang="en-US" u="none" cap="none" strike="noStrike">
                <a:solidFill>
                  <a:srgbClr val="002060"/>
                </a:solidFill>
                <a:latin typeface="Bitter"/>
                <a:ea typeface="Bitter"/>
                <a:cs typeface="Bitter"/>
                <a:sym typeface="Bitter"/>
              </a:rPr>
              <a:t>DIRECTORIO</a:t>
            </a:r>
            <a:r>
              <a:rPr b="0" i="0" lang="en-US" u="none" cap="none" strike="noStrike">
                <a:solidFill>
                  <a:srgbClr val="002060"/>
                </a:solidFill>
                <a:latin typeface="Bitter"/>
                <a:ea typeface="Bitter"/>
                <a:cs typeface="Bitter"/>
                <a:sym typeface="Bitter"/>
              </a:rPr>
              <a:t>, que ofrecerá los datos completos que permiten identificarla y/o distinguirla de otras similares.</a:t>
            </a:r>
            <a:r>
              <a:rPr b="0" i="0" lang="en-US" u="none" cap="none" strike="noStrike">
                <a:solidFill>
                  <a:srgbClr val="002060"/>
                </a:solidFill>
                <a:latin typeface="Bitter"/>
                <a:ea typeface="Bitter"/>
                <a:cs typeface="Bitter"/>
                <a:sym typeface="Bitter"/>
              </a:rPr>
              <a:t> </a:t>
            </a:r>
            <a:r>
              <a:rPr b="0" i="0" lang="en-US" u="none" cap="none" strike="noStrike">
                <a:solidFill>
                  <a:srgbClr val="002060"/>
                </a:solidFill>
                <a:latin typeface="Bitter"/>
                <a:ea typeface="Bitter"/>
                <a:cs typeface="Bitter"/>
                <a:sym typeface="Bitter"/>
              </a:rPr>
              <a:t>O puede indexarse el </a:t>
            </a:r>
            <a:r>
              <a:rPr b="1" i="0" lang="en-US" u="none" cap="none" strike="noStrike">
                <a:solidFill>
                  <a:srgbClr val="002060"/>
                </a:solidFill>
                <a:latin typeface="Bitter"/>
                <a:ea typeface="Bitter"/>
                <a:cs typeface="Bitter"/>
                <a:sym typeface="Bitter"/>
              </a:rPr>
              <a:t>CONTENIDO</a:t>
            </a:r>
            <a:r>
              <a:rPr b="0" i="0" lang="en-US" u="none" cap="none" strike="noStrike">
                <a:solidFill>
                  <a:srgbClr val="002060"/>
                </a:solidFill>
                <a:latin typeface="Bitter"/>
                <a:ea typeface="Bitter"/>
                <a:cs typeface="Bitter"/>
                <a:sym typeface="Bitter"/>
              </a:rPr>
              <a:t> de la revista, es decir los artículos que la componen. Por ejemplo en una </a:t>
            </a:r>
            <a:r>
              <a:rPr b="1" i="0" lang="en-US" u="none" cap="none" strike="noStrike">
                <a:solidFill>
                  <a:srgbClr val="002060"/>
                </a:solidFill>
                <a:latin typeface="Bitter"/>
                <a:ea typeface="Bitter"/>
                <a:cs typeface="Bitter"/>
                <a:sym typeface="Bitter"/>
              </a:rPr>
              <a:t>BASE DE DATOS BIBLIOGRÁFICA</a:t>
            </a:r>
            <a:r>
              <a:rPr b="0" i="0" lang="en-US" u="none" cap="none" strike="noStrike">
                <a:solidFill>
                  <a:srgbClr val="002060"/>
                </a:solidFill>
                <a:latin typeface="Bitter"/>
                <a:ea typeface="Bitter"/>
                <a:cs typeface="Bitter"/>
                <a:sym typeface="Bitter"/>
              </a:rPr>
              <a:t>.</a:t>
            </a:r>
            <a:endParaRPr/>
          </a:p>
          <a:p>
            <a:pPr indent="-228600" lvl="0" marL="457200" marR="0" rtl="0" algn="l">
              <a:lnSpc>
                <a:spcPct val="100000"/>
              </a:lnSpc>
              <a:spcBef>
                <a:spcPts val="0"/>
              </a:spcBef>
              <a:spcAft>
                <a:spcPts val="0"/>
              </a:spcAft>
              <a:buClr>
                <a:schemeClr val="dk1"/>
              </a:buClr>
              <a:buSzPts val="1900"/>
              <a:buFont typeface="Arial"/>
              <a:buNone/>
            </a:pPr>
            <a:r>
              <a:t/>
            </a:r>
            <a:endParaRPr b="0" i="0" u="none" cap="none" strike="noStrike">
              <a:solidFill>
                <a:srgbClr val="002060"/>
              </a:solidFill>
              <a:latin typeface="Bitter"/>
              <a:ea typeface="Bitter"/>
              <a:cs typeface="Bitter"/>
              <a:sym typeface="Bitter"/>
            </a:endParaRPr>
          </a:p>
          <a:p>
            <a:pPr indent="-317500" lvl="0" marL="457200" marR="0" rtl="0" algn="l">
              <a:lnSpc>
                <a:spcPct val="100000"/>
              </a:lnSpc>
              <a:spcBef>
                <a:spcPts val="0"/>
              </a:spcBef>
              <a:spcAft>
                <a:spcPts val="0"/>
              </a:spcAft>
              <a:buClr>
                <a:schemeClr val="dk1"/>
              </a:buClr>
              <a:buSzPts val="1400"/>
              <a:buFont typeface="Arial"/>
              <a:buChar char="●"/>
            </a:pPr>
            <a:r>
              <a:rPr b="0" i="0" lang="en-US" u="none" cap="none" strike="noStrike">
                <a:solidFill>
                  <a:srgbClr val="002060"/>
                </a:solidFill>
                <a:latin typeface="Bitter"/>
                <a:ea typeface="Bitter"/>
                <a:cs typeface="Bitter"/>
                <a:sym typeface="Bitter"/>
              </a:rPr>
              <a:t>Para ingresar a los repertorios de indización las revistas deben postularse y cumplir con ciertos </a:t>
            </a:r>
            <a:r>
              <a:rPr b="1" i="0" lang="en-US" u="none" cap="none" strike="noStrike">
                <a:solidFill>
                  <a:srgbClr val="002060"/>
                </a:solidFill>
                <a:latin typeface="Bitter"/>
                <a:ea typeface="Bitter"/>
                <a:cs typeface="Bitter"/>
                <a:sym typeface="Bitter"/>
              </a:rPr>
              <a:t>criterios de selección</a:t>
            </a:r>
            <a:r>
              <a:rPr b="0" i="0" lang="en-US" u="none" cap="none" strike="noStrike">
                <a:solidFill>
                  <a:srgbClr val="002060"/>
                </a:solidFill>
                <a:latin typeface="Bitter"/>
                <a:ea typeface="Bitter"/>
                <a:cs typeface="Bitter"/>
                <a:sym typeface="Bitter"/>
              </a:rPr>
              <a:t>.</a:t>
            </a:r>
            <a:endParaRPr/>
          </a:p>
          <a:p>
            <a:pPr indent="-228600" lvl="0" marL="457200" marR="0" rtl="0" algn="l">
              <a:lnSpc>
                <a:spcPct val="100000"/>
              </a:lnSpc>
              <a:spcBef>
                <a:spcPts val="0"/>
              </a:spcBef>
              <a:spcAft>
                <a:spcPts val="0"/>
              </a:spcAft>
              <a:buClr>
                <a:schemeClr val="dk1"/>
              </a:buClr>
              <a:buSzPts val="1900"/>
              <a:buFont typeface="Arial"/>
              <a:buNone/>
            </a:pPr>
            <a:r>
              <a:t/>
            </a:r>
            <a:endParaRPr b="0" i="0" u="none" cap="none" strike="noStrike">
              <a:solidFill>
                <a:srgbClr val="002060"/>
              </a:solidFill>
              <a:latin typeface="Bitter"/>
              <a:ea typeface="Bitter"/>
              <a:cs typeface="Bitter"/>
              <a:sym typeface="Bitter"/>
            </a:endParaRPr>
          </a:p>
          <a:p>
            <a:pPr indent="-317500" lvl="0" marL="457200" marR="0" rtl="0" algn="l">
              <a:lnSpc>
                <a:spcPct val="100000"/>
              </a:lnSpc>
              <a:spcBef>
                <a:spcPts val="0"/>
              </a:spcBef>
              <a:spcAft>
                <a:spcPts val="0"/>
              </a:spcAft>
              <a:buClr>
                <a:schemeClr val="dk1"/>
              </a:buClr>
              <a:buSzPts val="1400"/>
              <a:buFont typeface="Arial"/>
              <a:buChar char="●"/>
            </a:pPr>
            <a:r>
              <a:rPr b="0" i="0" lang="en-US" u="none" cap="none" strike="noStrike">
                <a:solidFill>
                  <a:srgbClr val="002060"/>
                </a:solidFill>
                <a:latin typeface="Bitter"/>
                <a:ea typeface="Bitter"/>
                <a:cs typeface="Bitter"/>
                <a:sym typeface="Bitter"/>
              </a:rPr>
              <a:t>Según el repertorio esos criterios pueden ser más o menos </a:t>
            </a:r>
            <a:r>
              <a:rPr b="1" i="0" lang="en-US" u="none" cap="none" strike="noStrike">
                <a:solidFill>
                  <a:srgbClr val="002060"/>
                </a:solidFill>
                <a:latin typeface="Bitter"/>
                <a:ea typeface="Bitter"/>
                <a:cs typeface="Bitter"/>
                <a:sym typeface="Bitter"/>
              </a:rPr>
              <a:t>estrictos.</a:t>
            </a:r>
            <a:endParaRPr/>
          </a:p>
          <a:p>
            <a:pPr indent="-228600" lvl="0" marL="457200" marR="0" rtl="0" algn="l">
              <a:lnSpc>
                <a:spcPct val="100000"/>
              </a:lnSpc>
              <a:spcBef>
                <a:spcPts val="0"/>
              </a:spcBef>
              <a:spcAft>
                <a:spcPts val="0"/>
              </a:spcAft>
              <a:buClr>
                <a:schemeClr val="dk1"/>
              </a:buClr>
              <a:buSzPts val="1900"/>
              <a:buFont typeface="Arial"/>
              <a:buNone/>
            </a:pPr>
            <a:r>
              <a:t/>
            </a:r>
            <a:endParaRPr b="1" i="0" u="none" cap="none" strike="noStrike">
              <a:solidFill>
                <a:srgbClr val="002060"/>
              </a:solidFill>
              <a:latin typeface="Bitter"/>
              <a:ea typeface="Bitter"/>
              <a:cs typeface="Bitter"/>
              <a:sym typeface="Bitter"/>
            </a:endParaRPr>
          </a:p>
          <a:p>
            <a:pPr indent="-317500" lvl="0" marL="457200" marR="0" rtl="0" algn="l">
              <a:lnSpc>
                <a:spcPct val="100000"/>
              </a:lnSpc>
              <a:spcBef>
                <a:spcPts val="0"/>
              </a:spcBef>
              <a:spcAft>
                <a:spcPts val="0"/>
              </a:spcAft>
              <a:buClr>
                <a:schemeClr val="dk1"/>
              </a:buClr>
              <a:buSzPts val="1400"/>
              <a:buFont typeface="Arial"/>
              <a:buChar char="●"/>
            </a:pPr>
            <a:r>
              <a:rPr b="0" i="0" lang="en-US" u="none" cap="none" strike="noStrike">
                <a:solidFill>
                  <a:srgbClr val="002060"/>
                </a:solidFill>
                <a:latin typeface="Bitter"/>
                <a:ea typeface="Bitter"/>
                <a:cs typeface="Bitter"/>
                <a:sym typeface="Bitter"/>
              </a:rPr>
              <a:t>Se los considera </a:t>
            </a:r>
            <a:r>
              <a:rPr b="1" i="0" lang="en-US" u="none" cap="none" strike="noStrike">
                <a:solidFill>
                  <a:srgbClr val="002060"/>
                </a:solidFill>
                <a:latin typeface="Bitter"/>
                <a:ea typeface="Bitter"/>
                <a:cs typeface="Bitter"/>
                <a:sym typeface="Bitter"/>
              </a:rPr>
              <a:t>criterios de calidad </a:t>
            </a:r>
            <a:r>
              <a:rPr b="0" i="0" lang="en-US" u="none" cap="none" strike="noStrike">
                <a:solidFill>
                  <a:srgbClr val="002060"/>
                </a:solidFill>
                <a:latin typeface="Bitter"/>
                <a:ea typeface="Bitter"/>
                <a:cs typeface="Bitter"/>
                <a:sym typeface="Bitter"/>
              </a:rPr>
              <a:t>de la revista.</a:t>
            </a:r>
            <a:endParaRPr/>
          </a:p>
          <a:p>
            <a:pPr indent="-228600" lvl="0" marL="457200" marR="0" rtl="0" algn="l">
              <a:lnSpc>
                <a:spcPct val="100000"/>
              </a:lnSpc>
              <a:spcBef>
                <a:spcPts val="0"/>
              </a:spcBef>
              <a:spcAft>
                <a:spcPts val="0"/>
              </a:spcAft>
              <a:buClr>
                <a:schemeClr val="dk1"/>
              </a:buClr>
              <a:buSzPts val="1900"/>
              <a:buFont typeface="Arial"/>
              <a:buNone/>
            </a:pPr>
            <a:r>
              <a:t/>
            </a:r>
            <a:endParaRPr b="0" i="0" u="none" cap="none" strike="noStrike">
              <a:solidFill>
                <a:srgbClr val="002060"/>
              </a:solidFill>
              <a:latin typeface="Bitter"/>
              <a:ea typeface="Bitter"/>
              <a:cs typeface="Bitter"/>
              <a:sym typeface="Bitter"/>
            </a:endParaRPr>
          </a:p>
          <a:p>
            <a:pPr indent="-317500" lvl="0" marL="457200" marR="0" rtl="0" algn="l">
              <a:lnSpc>
                <a:spcPct val="100000"/>
              </a:lnSpc>
              <a:spcBef>
                <a:spcPts val="0"/>
              </a:spcBef>
              <a:spcAft>
                <a:spcPts val="0"/>
              </a:spcAft>
              <a:buClr>
                <a:schemeClr val="dk1"/>
              </a:buClr>
              <a:buSzPts val="1400"/>
              <a:buFont typeface="Arial"/>
              <a:buChar char="●"/>
            </a:pPr>
            <a:r>
              <a:rPr b="0" i="0" lang="en-US" u="none" cap="none" strike="noStrike">
                <a:solidFill>
                  <a:srgbClr val="002060"/>
                </a:solidFill>
                <a:latin typeface="Bitter"/>
                <a:ea typeface="Bitter"/>
                <a:cs typeface="Bitter"/>
                <a:sym typeface="Bitter"/>
              </a:rPr>
              <a:t>La indexación en diferentes repertorios es prioritario para toda revista que pretenda aumentar su </a:t>
            </a:r>
            <a:r>
              <a:rPr b="1" i="0" lang="en-US" u="none" cap="none" strike="noStrike">
                <a:solidFill>
                  <a:srgbClr val="002060"/>
                </a:solidFill>
                <a:latin typeface="Bitter"/>
                <a:ea typeface="Bitter"/>
                <a:cs typeface="Bitter"/>
                <a:sym typeface="Bitter"/>
              </a:rPr>
              <a:t>visibilidad</a:t>
            </a:r>
            <a:r>
              <a:rPr b="0" i="0" lang="en-US" u="none" cap="none" strike="noStrike">
                <a:solidFill>
                  <a:srgbClr val="002060"/>
                </a:solidFill>
                <a:latin typeface="Bitter"/>
                <a:ea typeface="Bitter"/>
                <a:cs typeface="Bitter"/>
                <a:sym typeface="Bitter"/>
              </a:rPr>
              <a:t> y el </a:t>
            </a:r>
            <a:r>
              <a:rPr b="1" i="0" lang="en-US" u="none" cap="none" strike="noStrike">
                <a:solidFill>
                  <a:srgbClr val="002060"/>
                </a:solidFill>
                <a:latin typeface="Bitter"/>
                <a:ea typeface="Bitter"/>
                <a:cs typeface="Bitter"/>
                <a:sym typeface="Bitter"/>
              </a:rPr>
              <a:t>alcance </a:t>
            </a:r>
            <a:r>
              <a:rPr b="0" i="0" lang="en-US" u="none" cap="none" strike="noStrike">
                <a:solidFill>
                  <a:srgbClr val="002060"/>
                </a:solidFill>
                <a:latin typeface="Bitter"/>
                <a:ea typeface="Bitter"/>
                <a:cs typeface="Bitter"/>
                <a:sym typeface="Bitter"/>
              </a:rPr>
              <a:t>de sus artículos.</a:t>
            </a:r>
            <a:endParaRPr/>
          </a:p>
          <a:p>
            <a:pPr indent="-228600" lvl="0" marL="457200" marR="0" rtl="0" algn="l">
              <a:lnSpc>
                <a:spcPct val="100000"/>
              </a:lnSpc>
              <a:spcBef>
                <a:spcPts val="0"/>
              </a:spcBef>
              <a:spcAft>
                <a:spcPts val="0"/>
              </a:spcAft>
              <a:buClr>
                <a:schemeClr val="dk1"/>
              </a:buClr>
              <a:buSzPts val="1900"/>
              <a:buFont typeface="Arial"/>
              <a:buNone/>
            </a:pPr>
            <a:r>
              <a:t/>
            </a:r>
            <a:endParaRPr b="0" i="0" u="none" cap="none" strike="noStrike">
              <a:solidFill>
                <a:srgbClr val="002060"/>
              </a:solidFill>
              <a:latin typeface="Bitter"/>
              <a:ea typeface="Bitter"/>
              <a:cs typeface="Bitter"/>
              <a:sym typeface="Bitter"/>
            </a:endParaRPr>
          </a:p>
          <a:p>
            <a:pPr indent="0" lvl="0" marL="0" marR="0" rtl="0" algn="l">
              <a:lnSpc>
                <a:spcPct val="100000"/>
              </a:lnSpc>
              <a:spcBef>
                <a:spcPts val="0"/>
              </a:spcBef>
              <a:spcAft>
                <a:spcPts val="0"/>
              </a:spcAft>
              <a:buClr>
                <a:srgbClr val="000000"/>
              </a:buClr>
              <a:buSzPts val="1300"/>
              <a:buFont typeface="Arial"/>
              <a:buNone/>
            </a:pPr>
            <a:r>
              <a:t/>
            </a:r>
            <a:endParaRPr b="0" i="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300"/>
              <a:buFont typeface="Arial"/>
              <a:buNone/>
            </a:pPr>
            <a:r>
              <a:t/>
            </a:r>
            <a:endParaRPr b="0" i="0" u="none" cap="none" strike="noStrike">
              <a:solidFill>
                <a:srgbClr val="17375E"/>
              </a:solidFill>
              <a:latin typeface="Arial"/>
              <a:ea typeface="Arial"/>
              <a:cs typeface="Arial"/>
              <a:sym typeface="Arial"/>
            </a:endParaRPr>
          </a:p>
          <a:p>
            <a:pPr indent="0" lvl="0" marL="0" marR="0" rtl="0" algn="ctr">
              <a:lnSpc>
                <a:spcPct val="323181"/>
              </a:lnSpc>
              <a:spcBef>
                <a:spcPts val="0"/>
              </a:spcBef>
              <a:spcAft>
                <a:spcPts val="0"/>
              </a:spcAft>
              <a:buClr>
                <a:schemeClr val="dk1"/>
              </a:buClr>
              <a:buSzPts val="275"/>
              <a:buFont typeface="Arial"/>
              <a:buNone/>
            </a:pPr>
            <a:r>
              <a:t/>
            </a:r>
            <a:endParaRPr b="0" i="0" u="none" cap="none" strike="noStrike">
              <a:solidFill>
                <a:srgbClr val="17375E"/>
              </a:solidFill>
              <a:latin typeface="Arial"/>
              <a:ea typeface="Arial"/>
              <a:cs typeface="Arial"/>
              <a:sym typeface="Arial"/>
            </a:endParaRPr>
          </a:p>
          <a:p>
            <a:pPr indent="0" lvl="0" marL="0" marR="0" rtl="0" algn="l">
              <a:lnSpc>
                <a:spcPct val="105000"/>
              </a:lnSpc>
              <a:spcBef>
                <a:spcPts val="0"/>
              </a:spcBef>
              <a:spcAft>
                <a:spcPts val="1200"/>
              </a:spcAft>
              <a:buClr>
                <a:srgbClr val="000000"/>
              </a:buClr>
              <a:buSzPts val="275"/>
              <a:buFont typeface="Arial"/>
              <a:buNone/>
            </a:pPr>
            <a:r>
              <a:t/>
            </a:r>
            <a:endParaRPr b="0" i="0" u="none" cap="none" strike="noStrike">
              <a:solidFill>
                <a:srgbClr val="000000"/>
              </a:solidFill>
              <a:latin typeface="Arial"/>
              <a:ea typeface="Arial"/>
              <a:cs typeface="Arial"/>
              <a:sym typeface="Arial"/>
            </a:endParaRPr>
          </a:p>
        </p:txBody>
      </p:sp>
      <p:pic>
        <p:nvPicPr>
          <p:cNvPr id="457" name="Google Shape;457;p32"/>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458" name="Google Shape;458;p32"/>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459" name="Google Shape;459;p32"/>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460" name="Google Shape;460;p32"/>
          <p:cNvPicPr preferRelativeResize="0"/>
          <p:nvPr/>
        </p:nvPicPr>
        <p:blipFill>
          <a:blip r:embed="rId5">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33"/>
          <p:cNvSpPr/>
          <p:nvPr/>
        </p:nvSpPr>
        <p:spPr>
          <a:xfrm>
            <a:off x="100" y="0"/>
            <a:ext cx="9144000" cy="567559"/>
          </a:xfrm>
          <a:prstGeom prst="rect">
            <a:avLst/>
          </a:prstGeom>
          <a:solidFill>
            <a:srgbClr val="F3F3F3"/>
          </a:solidFill>
          <a:ln>
            <a:noFill/>
          </a:ln>
          <a:effectLst>
            <a:outerShdw blurRad="71438" rotWithShape="0" algn="bl" dir="5400000" dist="19050">
              <a:srgbClr val="000000">
                <a:alpha val="29803"/>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1500" u="none" cap="none" strike="noStrike">
                <a:solidFill>
                  <a:srgbClr val="002060"/>
                </a:solidFill>
                <a:latin typeface="Bitter"/>
                <a:ea typeface="Bitter"/>
                <a:cs typeface="Bitter"/>
                <a:sym typeface="Bitter"/>
              </a:rPr>
              <a:t>Repertorios que indexan revistas</a:t>
            </a:r>
            <a:endParaRPr b="1" i="0" sz="1500" u="none" cap="none" strike="noStrike">
              <a:solidFill>
                <a:srgbClr val="002060"/>
              </a:solidFill>
              <a:latin typeface="Bitter"/>
              <a:ea typeface="Bitter"/>
              <a:cs typeface="Bitter"/>
              <a:sym typeface="Bitter"/>
            </a:endParaRPr>
          </a:p>
        </p:txBody>
      </p:sp>
      <p:pic>
        <p:nvPicPr>
          <p:cNvPr id="466" name="Google Shape;466;p33"/>
          <p:cNvPicPr preferRelativeResize="0"/>
          <p:nvPr/>
        </p:nvPicPr>
        <p:blipFill rotWithShape="1">
          <a:blip r:embed="rId3">
            <a:alphaModFix/>
          </a:blip>
          <a:srcRect b="0" l="0" r="0" t="0"/>
          <a:stretch/>
        </p:blipFill>
        <p:spPr>
          <a:xfrm>
            <a:off x="1884095" y="675661"/>
            <a:ext cx="5164876" cy="3873650"/>
          </a:xfrm>
          <a:prstGeom prst="rect">
            <a:avLst/>
          </a:prstGeom>
          <a:noFill/>
          <a:ln>
            <a:noFill/>
          </a:ln>
        </p:spPr>
      </p:pic>
      <p:pic>
        <p:nvPicPr>
          <p:cNvPr id="467" name="Google Shape;467;p33"/>
          <p:cNvPicPr preferRelativeResize="0"/>
          <p:nvPr/>
        </p:nvPicPr>
        <p:blipFill>
          <a:blip r:embed="rId4">
            <a:alphaModFix/>
          </a:blip>
          <a:stretch>
            <a:fillRect/>
          </a:stretch>
        </p:blipFill>
        <p:spPr>
          <a:xfrm>
            <a:off x="-6100" y="4718956"/>
            <a:ext cx="1429086" cy="432700"/>
          </a:xfrm>
          <a:prstGeom prst="rect">
            <a:avLst/>
          </a:prstGeom>
          <a:noFill/>
          <a:ln>
            <a:noFill/>
          </a:ln>
        </p:spPr>
      </p:pic>
      <p:sp>
        <p:nvSpPr>
          <p:cNvPr id="468" name="Google Shape;468;p33"/>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469" name="Google Shape;469;p33"/>
          <p:cNvPicPr preferRelativeResize="0"/>
          <p:nvPr/>
        </p:nvPicPr>
        <p:blipFill rotWithShape="1">
          <a:blip r:embed="rId5">
            <a:alphaModFix/>
          </a:blip>
          <a:srcRect b="0" l="0" r="0" t="0"/>
          <a:stretch/>
        </p:blipFill>
        <p:spPr>
          <a:xfrm>
            <a:off x="7481477" y="4719155"/>
            <a:ext cx="1585897" cy="432504"/>
          </a:xfrm>
          <a:prstGeom prst="rect">
            <a:avLst/>
          </a:prstGeom>
          <a:noFill/>
          <a:ln>
            <a:noFill/>
          </a:ln>
        </p:spPr>
      </p:pic>
      <p:pic>
        <p:nvPicPr>
          <p:cNvPr id="470" name="Google Shape;470;p33"/>
          <p:cNvPicPr preferRelativeResize="0"/>
          <p:nvPr/>
        </p:nvPicPr>
        <p:blipFill>
          <a:blip r:embed="rId6">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34"/>
          <p:cNvSpPr/>
          <p:nvPr/>
        </p:nvSpPr>
        <p:spPr>
          <a:xfrm>
            <a:off x="100" y="0"/>
            <a:ext cx="9144000" cy="567559"/>
          </a:xfrm>
          <a:prstGeom prst="rect">
            <a:avLst/>
          </a:prstGeom>
          <a:solidFill>
            <a:srgbClr val="F3F3F3"/>
          </a:solidFill>
          <a:ln>
            <a:noFill/>
          </a:ln>
          <a:effectLst>
            <a:outerShdw blurRad="71438" rotWithShape="0" algn="bl" dir="5400000" dist="19050">
              <a:srgbClr val="000000">
                <a:alpha val="29803"/>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1500" u="none" cap="none" strike="noStrike">
                <a:solidFill>
                  <a:srgbClr val="002060"/>
                </a:solidFill>
                <a:latin typeface="Bitter"/>
                <a:ea typeface="Bitter"/>
                <a:cs typeface="Bitter"/>
                <a:sym typeface="Bitter"/>
              </a:rPr>
              <a:t>Publicar en acceso abierto</a:t>
            </a:r>
            <a:endParaRPr b="1" i="0" sz="1500" u="none" cap="none" strike="noStrike">
              <a:solidFill>
                <a:srgbClr val="002060"/>
              </a:solidFill>
              <a:latin typeface="Bitter"/>
              <a:ea typeface="Bitter"/>
              <a:cs typeface="Bitter"/>
              <a:sym typeface="Bitter"/>
            </a:endParaRPr>
          </a:p>
        </p:txBody>
      </p:sp>
      <p:sp>
        <p:nvSpPr>
          <p:cNvPr id="476" name="Google Shape;476;p34"/>
          <p:cNvSpPr txBox="1"/>
          <p:nvPr/>
        </p:nvSpPr>
        <p:spPr>
          <a:xfrm>
            <a:off x="241775" y="863550"/>
            <a:ext cx="5405400" cy="3416400"/>
          </a:xfrm>
          <a:prstGeom prst="rect">
            <a:avLst/>
          </a:prstGeom>
          <a:noFill/>
          <a:ln>
            <a:noFill/>
          </a:ln>
        </p:spPr>
        <p:txBody>
          <a:bodyPr anchorCtr="0" anchor="t" bIns="91425" lIns="91425" spcFirstLastPara="1" rIns="91425" wrap="square" tIns="91425">
            <a:normAutofit lnSpcReduction="10000"/>
          </a:bodyPr>
          <a:lstStyle/>
          <a:p>
            <a:pPr indent="0" lvl="0" marL="0" marR="0" rtl="0" algn="l">
              <a:lnSpc>
                <a:spcPct val="100000"/>
              </a:lnSpc>
              <a:spcBef>
                <a:spcPts val="0"/>
              </a:spcBef>
              <a:spcAft>
                <a:spcPts val="0"/>
              </a:spcAft>
              <a:buClr>
                <a:srgbClr val="000000"/>
              </a:buClr>
              <a:buSzPts val="1600"/>
              <a:buFont typeface="Arial"/>
              <a:buNone/>
            </a:pPr>
            <a:r>
              <a:rPr b="0" i="0" lang="en-US" u="none" cap="none" strike="noStrike">
                <a:solidFill>
                  <a:srgbClr val="002060"/>
                </a:solidFill>
                <a:latin typeface="Bitter"/>
                <a:ea typeface="Bitter"/>
                <a:cs typeface="Bitter"/>
                <a:sym typeface="Bitter"/>
              </a:rPr>
              <a:t>Una publicación puede difundirse en acceso abierto si:</a:t>
            </a:r>
            <a:endParaRPr/>
          </a:p>
          <a:p>
            <a:pPr indent="-317500" lvl="0" marL="457200" marR="0" rtl="0" algn="l">
              <a:lnSpc>
                <a:spcPct val="110000"/>
              </a:lnSpc>
              <a:spcBef>
                <a:spcPts val="2400"/>
              </a:spcBef>
              <a:spcAft>
                <a:spcPts val="0"/>
              </a:spcAft>
              <a:buClr>
                <a:schemeClr val="dk1"/>
              </a:buClr>
              <a:buSzPts val="1400"/>
              <a:buFont typeface="Arial"/>
              <a:buChar char="●"/>
            </a:pPr>
            <a:r>
              <a:rPr b="0" i="0" lang="en-US" u="none" cap="none" strike="noStrike">
                <a:solidFill>
                  <a:srgbClr val="002060"/>
                </a:solidFill>
                <a:latin typeface="Bitter"/>
                <a:ea typeface="Bitter"/>
                <a:cs typeface="Bitter"/>
                <a:sym typeface="Bitter"/>
              </a:rPr>
              <a:t>Es posible acceder a su contenido de manera libre</a:t>
            </a:r>
            <a:r>
              <a:rPr b="0" i="0" lang="en-US" u="none" cap="none" strike="noStrike">
                <a:solidFill>
                  <a:srgbClr val="002060"/>
                </a:solidFill>
                <a:latin typeface="Bitter"/>
                <a:ea typeface="Bitter"/>
                <a:cs typeface="Bitter"/>
                <a:sym typeface="Bitter"/>
              </a:rPr>
              <a:t> </a:t>
            </a:r>
            <a:r>
              <a:rPr b="0" i="0" lang="en-US" u="none" cap="none" strike="noStrike">
                <a:solidFill>
                  <a:srgbClr val="002060"/>
                </a:solidFill>
                <a:latin typeface="Bitter"/>
                <a:ea typeface="Bitter"/>
                <a:cs typeface="Bitter"/>
                <a:sym typeface="Bitter"/>
              </a:rPr>
              <a:t>y </a:t>
            </a:r>
            <a:br>
              <a:rPr b="0" i="0" lang="en-US" u="none" cap="none" strike="noStrike">
                <a:solidFill>
                  <a:srgbClr val="002060"/>
                </a:solidFill>
                <a:latin typeface="Bitter"/>
                <a:ea typeface="Bitter"/>
                <a:cs typeface="Bitter"/>
                <a:sym typeface="Bitter"/>
              </a:rPr>
            </a:br>
            <a:r>
              <a:rPr b="0" i="0" lang="en-US" u="none" cap="none" strike="noStrike">
                <a:solidFill>
                  <a:srgbClr val="002060"/>
                </a:solidFill>
                <a:latin typeface="Bitter"/>
                <a:ea typeface="Bitter"/>
                <a:cs typeface="Bitter"/>
                <a:sym typeface="Bitter"/>
              </a:rPr>
              <a:t>universal, sin costo alguno para el lector</a:t>
            </a:r>
            <a:endParaRPr/>
          </a:p>
          <a:p>
            <a:pPr indent="-317500" lvl="0" marL="457200" marR="0" rtl="0" algn="l">
              <a:lnSpc>
                <a:spcPct val="110000"/>
              </a:lnSpc>
              <a:spcBef>
                <a:spcPts val="2400"/>
              </a:spcBef>
              <a:spcAft>
                <a:spcPts val="0"/>
              </a:spcAft>
              <a:buClr>
                <a:schemeClr val="dk1"/>
              </a:buClr>
              <a:buSzPts val="1400"/>
              <a:buFont typeface="Arial"/>
              <a:buChar char="●"/>
            </a:pPr>
            <a:r>
              <a:rPr b="0" i="0" lang="en-US" u="none" cap="none" strike="noStrike">
                <a:solidFill>
                  <a:srgbClr val="002060"/>
                </a:solidFill>
                <a:latin typeface="Bitter"/>
                <a:ea typeface="Bitter"/>
                <a:cs typeface="Bitter"/>
                <a:sym typeface="Bitter"/>
              </a:rPr>
              <a:t>El autor (o detentor de los derechos de autor) otorga a todos los usuarios potenciales, de manera irrevocable y por un periodo de tiempo ilimitado, el derecho de utilizar, copiar o distribuir el contenido, con la única condición de que se dé el debido crédito a su autor</a:t>
            </a:r>
            <a:endParaRPr/>
          </a:p>
          <a:p>
            <a:pPr indent="-317500" lvl="0" marL="457200" marR="0" rtl="0" algn="l">
              <a:lnSpc>
                <a:spcPct val="110000"/>
              </a:lnSpc>
              <a:spcBef>
                <a:spcPts val="1200"/>
              </a:spcBef>
              <a:spcAft>
                <a:spcPts val="1200"/>
              </a:spcAft>
              <a:buClr>
                <a:schemeClr val="dk1"/>
              </a:buClr>
              <a:buSzPts val="1400"/>
              <a:buFont typeface="Arial"/>
              <a:buChar char="●"/>
            </a:pPr>
            <a:r>
              <a:rPr b="0" i="0" lang="en-US" u="none" cap="none" strike="noStrike">
                <a:solidFill>
                  <a:srgbClr val="002060"/>
                </a:solidFill>
                <a:latin typeface="Bitter"/>
                <a:ea typeface="Bitter"/>
                <a:cs typeface="Bitter"/>
                <a:sym typeface="Bitter"/>
              </a:rPr>
              <a:t>La versión integral del contenido ha sido depositada en al menos un </a:t>
            </a:r>
            <a:r>
              <a:rPr b="1" i="0" lang="en-US" u="none" cap="none" strike="noStrike">
                <a:solidFill>
                  <a:srgbClr val="002060"/>
                </a:solidFill>
                <a:latin typeface="Bitter"/>
                <a:ea typeface="Bitter"/>
                <a:cs typeface="Bitter"/>
                <a:sym typeface="Bitter"/>
              </a:rPr>
              <a:t>repertorio de acceso abierto </a:t>
            </a:r>
            <a:r>
              <a:rPr b="0" i="0" lang="en-US" u="none" cap="none" strike="noStrike">
                <a:solidFill>
                  <a:srgbClr val="002060"/>
                </a:solidFill>
                <a:latin typeface="Bitter"/>
                <a:ea typeface="Bitter"/>
                <a:cs typeface="Bitter"/>
                <a:sym typeface="Bitter"/>
              </a:rPr>
              <a:t>reconocido como tal y comprometido</a:t>
            </a:r>
            <a:r>
              <a:rPr b="0" i="0" lang="en-US" u="none" cap="none" strike="noStrike">
                <a:solidFill>
                  <a:srgbClr val="002060"/>
                </a:solidFill>
                <a:latin typeface="Bitter"/>
                <a:ea typeface="Bitter"/>
                <a:cs typeface="Bitter"/>
                <a:sym typeface="Bitter"/>
              </a:rPr>
              <a:t> </a:t>
            </a:r>
            <a:r>
              <a:rPr b="0" i="0" lang="en-US" u="none" cap="none" strike="noStrike">
                <a:solidFill>
                  <a:srgbClr val="002060"/>
                </a:solidFill>
                <a:latin typeface="Bitter"/>
                <a:ea typeface="Bitter"/>
                <a:cs typeface="Bitter"/>
                <a:sym typeface="Bitter"/>
              </a:rPr>
              <a:t>con el acceso abierto.</a:t>
            </a:r>
            <a:endParaRPr b="0" i="0" u="none" cap="none" strike="noStrike">
              <a:solidFill>
                <a:srgbClr val="002060"/>
              </a:solidFill>
              <a:latin typeface="Bitter"/>
              <a:ea typeface="Bitter"/>
              <a:cs typeface="Bitter"/>
              <a:sym typeface="Bitter"/>
            </a:endParaRPr>
          </a:p>
        </p:txBody>
      </p:sp>
      <p:pic>
        <p:nvPicPr>
          <p:cNvPr id="477" name="Google Shape;477;p34"/>
          <p:cNvPicPr preferRelativeResize="0"/>
          <p:nvPr/>
        </p:nvPicPr>
        <p:blipFill rotWithShape="1">
          <a:blip r:embed="rId3">
            <a:alphaModFix/>
          </a:blip>
          <a:srcRect b="0" l="0" r="0" t="0"/>
          <a:stretch/>
        </p:blipFill>
        <p:spPr>
          <a:xfrm>
            <a:off x="6579577" y="1867212"/>
            <a:ext cx="2325101" cy="1409075"/>
          </a:xfrm>
          <a:prstGeom prst="rect">
            <a:avLst/>
          </a:prstGeom>
          <a:noFill/>
          <a:ln>
            <a:noFill/>
          </a:ln>
        </p:spPr>
      </p:pic>
      <p:pic>
        <p:nvPicPr>
          <p:cNvPr id="478" name="Google Shape;478;p34"/>
          <p:cNvPicPr preferRelativeResize="0"/>
          <p:nvPr/>
        </p:nvPicPr>
        <p:blipFill rotWithShape="1">
          <a:blip r:embed="rId4">
            <a:alphaModFix/>
          </a:blip>
          <a:srcRect b="0" l="0" r="0" t="0"/>
          <a:stretch/>
        </p:blipFill>
        <p:spPr>
          <a:xfrm>
            <a:off x="5949548" y="2099677"/>
            <a:ext cx="604400" cy="944148"/>
          </a:xfrm>
          <a:prstGeom prst="rect">
            <a:avLst/>
          </a:prstGeom>
          <a:noFill/>
          <a:ln>
            <a:noFill/>
          </a:ln>
        </p:spPr>
      </p:pic>
      <p:pic>
        <p:nvPicPr>
          <p:cNvPr id="479" name="Google Shape;479;p34"/>
          <p:cNvPicPr preferRelativeResize="0"/>
          <p:nvPr/>
        </p:nvPicPr>
        <p:blipFill>
          <a:blip r:embed="rId5">
            <a:alphaModFix/>
          </a:blip>
          <a:stretch>
            <a:fillRect/>
          </a:stretch>
        </p:blipFill>
        <p:spPr>
          <a:xfrm>
            <a:off x="-6100" y="4718956"/>
            <a:ext cx="1429086" cy="432700"/>
          </a:xfrm>
          <a:prstGeom prst="rect">
            <a:avLst/>
          </a:prstGeom>
          <a:noFill/>
          <a:ln>
            <a:noFill/>
          </a:ln>
        </p:spPr>
      </p:pic>
      <p:sp>
        <p:nvSpPr>
          <p:cNvPr id="480" name="Google Shape;480;p34"/>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481" name="Google Shape;481;p34"/>
          <p:cNvPicPr preferRelativeResize="0"/>
          <p:nvPr/>
        </p:nvPicPr>
        <p:blipFill rotWithShape="1">
          <a:blip r:embed="rId6">
            <a:alphaModFix/>
          </a:blip>
          <a:srcRect b="0" l="0" r="0" t="0"/>
          <a:stretch/>
        </p:blipFill>
        <p:spPr>
          <a:xfrm>
            <a:off x="7481477" y="4719155"/>
            <a:ext cx="1585897" cy="432504"/>
          </a:xfrm>
          <a:prstGeom prst="rect">
            <a:avLst/>
          </a:prstGeom>
          <a:noFill/>
          <a:ln>
            <a:noFill/>
          </a:ln>
        </p:spPr>
      </p:pic>
      <p:pic>
        <p:nvPicPr>
          <p:cNvPr id="482" name="Google Shape;482;p34"/>
          <p:cNvPicPr preferRelativeResize="0"/>
          <p:nvPr/>
        </p:nvPicPr>
        <p:blipFill>
          <a:blip r:embed="rId7">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35"/>
          <p:cNvSpPr txBox="1"/>
          <p:nvPr/>
        </p:nvSpPr>
        <p:spPr>
          <a:xfrm>
            <a:off x="0" y="2116371"/>
            <a:ext cx="91440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2060"/>
                </a:solidFill>
                <a:latin typeface="Bitter Black"/>
                <a:ea typeface="Bitter Black"/>
                <a:cs typeface="Bitter Black"/>
                <a:sym typeface="Bitter Black"/>
              </a:rPr>
              <a:t>¿Acuerdos transformativos?</a:t>
            </a:r>
            <a:endParaRPr b="0" i="0" sz="2400" u="none" cap="none" strike="noStrike">
              <a:solidFill>
                <a:srgbClr val="002060"/>
              </a:solidFill>
              <a:latin typeface="Bitter Black"/>
              <a:ea typeface="Bitter Black"/>
              <a:cs typeface="Bitter Black"/>
              <a:sym typeface="Bitter Black"/>
            </a:endParaRPr>
          </a:p>
        </p:txBody>
      </p:sp>
      <p:sp>
        <p:nvSpPr>
          <p:cNvPr id="488" name="Google Shape;488;p35"/>
          <p:cNvSpPr txBox="1"/>
          <p:nvPr/>
        </p:nvSpPr>
        <p:spPr>
          <a:xfrm>
            <a:off x="0" y="3204192"/>
            <a:ext cx="91440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2060"/>
                </a:solidFill>
                <a:latin typeface="Bitter Black"/>
                <a:ea typeface="Bitter Black"/>
                <a:cs typeface="Bitter Black"/>
                <a:sym typeface="Bitter Black"/>
              </a:rPr>
              <a:t>¿Revistas depredadoras?</a:t>
            </a:r>
            <a:endParaRPr b="0" i="0" sz="2400" u="none" cap="none" strike="noStrike">
              <a:solidFill>
                <a:srgbClr val="002060"/>
              </a:solidFill>
              <a:latin typeface="Bitter Black"/>
              <a:ea typeface="Bitter Black"/>
              <a:cs typeface="Bitter Black"/>
              <a:sym typeface="Bitter Black"/>
            </a:endParaRPr>
          </a:p>
        </p:txBody>
      </p:sp>
      <p:sp>
        <p:nvSpPr>
          <p:cNvPr id="489" name="Google Shape;489;p35"/>
          <p:cNvSpPr txBox="1"/>
          <p:nvPr/>
        </p:nvSpPr>
        <p:spPr>
          <a:xfrm>
            <a:off x="0" y="1133654"/>
            <a:ext cx="91440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2060"/>
                </a:solidFill>
                <a:latin typeface="Bitter Black"/>
                <a:ea typeface="Bitter Black"/>
                <a:cs typeface="Bitter Black"/>
                <a:sym typeface="Bitter Black"/>
              </a:rPr>
              <a:t>¿APC </a:t>
            </a:r>
            <a:r>
              <a:rPr b="0" i="0" lang="en-US" sz="2400" u="none" cap="none" strike="noStrike">
                <a:solidFill>
                  <a:srgbClr val="002060"/>
                </a:solidFill>
                <a:latin typeface="Bitter"/>
                <a:ea typeface="Bitter"/>
                <a:cs typeface="Bitter"/>
                <a:sym typeface="Bitter"/>
              </a:rPr>
              <a:t>- </a:t>
            </a:r>
            <a:r>
              <a:rPr b="0" i="1" lang="en-US" sz="2400" u="none" cap="none" strike="noStrike">
                <a:solidFill>
                  <a:srgbClr val="002060"/>
                </a:solidFill>
                <a:latin typeface="Bitter Black"/>
                <a:ea typeface="Bitter Black"/>
                <a:cs typeface="Bitter Black"/>
                <a:sym typeface="Bitter Black"/>
              </a:rPr>
              <a:t>Article Processing Charge</a:t>
            </a:r>
            <a:r>
              <a:rPr b="0" i="0" lang="en-US" sz="2400" u="none" cap="none" strike="noStrike">
                <a:solidFill>
                  <a:srgbClr val="002060"/>
                </a:solidFill>
                <a:latin typeface="Bitter Black"/>
                <a:ea typeface="Bitter Black"/>
                <a:cs typeface="Bitter Black"/>
                <a:sym typeface="Bitter Black"/>
              </a:rPr>
              <a:t>?</a:t>
            </a:r>
            <a:endParaRPr b="0" i="0" sz="2400" u="none" cap="none" strike="noStrike">
              <a:solidFill>
                <a:srgbClr val="002060"/>
              </a:solidFill>
              <a:latin typeface="Bitter Black"/>
              <a:ea typeface="Bitter Black"/>
              <a:cs typeface="Bitter Black"/>
              <a:sym typeface="Bitter Black"/>
            </a:endParaRPr>
          </a:p>
        </p:txBody>
      </p:sp>
      <p:sp>
        <p:nvSpPr>
          <p:cNvPr id="490" name="Google Shape;490;p35"/>
          <p:cNvSpPr/>
          <p:nvPr/>
        </p:nvSpPr>
        <p:spPr>
          <a:xfrm>
            <a:off x="4466896" y="1773621"/>
            <a:ext cx="220800" cy="220800"/>
          </a:xfrm>
          <a:prstGeom prst="ellipse">
            <a:avLst/>
          </a:prstGeom>
          <a:noFill/>
          <a:ln cap="flat" cmpd="sng" w="9525">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91" name="Google Shape;491;p35"/>
          <p:cNvSpPr/>
          <p:nvPr/>
        </p:nvSpPr>
        <p:spPr>
          <a:xfrm>
            <a:off x="4472151" y="2819401"/>
            <a:ext cx="220800" cy="220800"/>
          </a:xfrm>
          <a:prstGeom prst="ellipse">
            <a:avLst/>
          </a:prstGeom>
          <a:noFill/>
          <a:ln cap="flat" cmpd="sng" w="9525">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92" name="Google Shape;492;p35"/>
          <p:cNvSpPr/>
          <p:nvPr/>
        </p:nvSpPr>
        <p:spPr>
          <a:xfrm>
            <a:off x="4472151" y="801026"/>
            <a:ext cx="220800" cy="220800"/>
          </a:xfrm>
          <a:prstGeom prst="ellipse">
            <a:avLst/>
          </a:prstGeom>
          <a:noFill/>
          <a:ln cap="flat" cmpd="sng" w="9525">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493" name="Google Shape;493;p35"/>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494" name="Google Shape;494;p35"/>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495" name="Google Shape;495;p35"/>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496" name="Google Shape;496;p35"/>
          <p:cNvPicPr preferRelativeResize="0"/>
          <p:nvPr/>
        </p:nvPicPr>
        <p:blipFill>
          <a:blip r:embed="rId5">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descr="4.png" id="501" name="Google Shape;501;p36"/>
          <p:cNvPicPr preferRelativeResize="0"/>
          <p:nvPr/>
        </p:nvPicPr>
        <p:blipFill rotWithShape="1">
          <a:blip r:embed="rId3">
            <a:alphaModFix/>
          </a:blip>
          <a:srcRect b="0" l="0" r="0" t="0"/>
          <a:stretch/>
        </p:blipFill>
        <p:spPr>
          <a:xfrm>
            <a:off x="3486374" y="538025"/>
            <a:ext cx="4746075" cy="3615701"/>
          </a:xfrm>
          <a:prstGeom prst="rect">
            <a:avLst/>
          </a:prstGeom>
          <a:noFill/>
          <a:ln>
            <a:noFill/>
          </a:ln>
        </p:spPr>
      </p:pic>
      <p:pic>
        <p:nvPicPr>
          <p:cNvPr id="502" name="Google Shape;502;p36"/>
          <p:cNvPicPr preferRelativeResize="0"/>
          <p:nvPr/>
        </p:nvPicPr>
        <p:blipFill>
          <a:blip r:embed="rId4">
            <a:alphaModFix/>
          </a:blip>
          <a:stretch>
            <a:fillRect/>
          </a:stretch>
        </p:blipFill>
        <p:spPr>
          <a:xfrm>
            <a:off x="-6100" y="4718956"/>
            <a:ext cx="1429086" cy="432700"/>
          </a:xfrm>
          <a:prstGeom prst="rect">
            <a:avLst/>
          </a:prstGeom>
          <a:noFill/>
          <a:ln>
            <a:noFill/>
          </a:ln>
        </p:spPr>
      </p:pic>
      <p:sp>
        <p:nvSpPr>
          <p:cNvPr id="503" name="Google Shape;503;p36"/>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504" name="Google Shape;504;p36"/>
          <p:cNvPicPr preferRelativeResize="0"/>
          <p:nvPr/>
        </p:nvPicPr>
        <p:blipFill rotWithShape="1">
          <a:blip r:embed="rId5">
            <a:alphaModFix/>
          </a:blip>
          <a:srcRect b="0" l="0" r="0" t="0"/>
          <a:stretch/>
        </p:blipFill>
        <p:spPr>
          <a:xfrm>
            <a:off x="7481477" y="4719155"/>
            <a:ext cx="1585897" cy="432504"/>
          </a:xfrm>
          <a:prstGeom prst="rect">
            <a:avLst/>
          </a:prstGeom>
          <a:noFill/>
          <a:ln>
            <a:noFill/>
          </a:ln>
        </p:spPr>
      </p:pic>
      <p:pic>
        <p:nvPicPr>
          <p:cNvPr id="505" name="Google Shape;505;p36"/>
          <p:cNvPicPr preferRelativeResize="0"/>
          <p:nvPr/>
        </p:nvPicPr>
        <p:blipFill>
          <a:blip r:embed="rId6">
            <a:alphaModFix/>
          </a:blip>
          <a:stretch>
            <a:fillRect/>
          </a:stretch>
        </p:blipFill>
        <p:spPr>
          <a:xfrm>
            <a:off x="5048350" y="4835494"/>
            <a:ext cx="2152275" cy="244750"/>
          </a:xfrm>
          <a:prstGeom prst="rect">
            <a:avLst/>
          </a:prstGeom>
          <a:noFill/>
          <a:ln>
            <a:noFill/>
          </a:ln>
        </p:spPr>
      </p:pic>
      <p:sp>
        <p:nvSpPr>
          <p:cNvPr id="506" name="Google Shape;506;p36"/>
          <p:cNvSpPr/>
          <p:nvPr/>
        </p:nvSpPr>
        <p:spPr>
          <a:xfrm>
            <a:off x="0" y="0"/>
            <a:ext cx="2692800" cy="47745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36"/>
          <p:cNvSpPr txBox="1"/>
          <p:nvPr/>
        </p:nvSpPr>
        <p:spPr>
          <a:xfrm>
            <a:off x="110851" y="1552800"/>
            <a:ext cx="24711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2060"/>
                </a:solidFill>
                <a:latin typeface="Bitter Black"/>
                <a:ea typeface="Bitter Black"/>
                <a:cs typeface="Bitter Black"/>
                <a:sym typeface="Bitter Black"/>
              </a:rPr>
              <a:t>APC</a:t>
            </a:r>
            <a:endParaRPr sz="2000">
              <a:solidFill>
                <a:srgbClr val="002060"/>
              </a:solidFill>
              <a:latin typeface="Bitter Black"/>
              <a:ea typeface="Bitter Black"/>
              <a:cs typeface="Bitter Black"/>
              <a:sym typeface="Bitter Black"/>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2060"/>
                </a:solidFill>
                <a:latin typeface="Bitter Black"/>
                <a:ea typeface="Bitter Black"/>
                <a:cs typeface="Bitter Black"/>
                <a:sym typeface="Bitter Black"/>
              </a:rPr>
              <a:t>Elsevier </a:t>
            </a:r>
            <a:endParaRPr sz="2000">
              <a:solidFill>
                <a:srgbClr val="002060"/>
              </a:solidFill>
              <a:latin typeface="Bitter Black"/>
              <a:ea typeface="Bitter Black"/>
              <a:cs typeface="Bitter Black"/>
              <a:sym typeface="Bitter Black"/>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2060"/>
                </a:solidFill>
                <a:latin typeface="Bitter Black"/>
                <a:ea typeface="Bitter Black"/>
                <a:cs typeface="Bitter Black"/>
                <a:sym typeface="Bitter Black"/>
              </a:rPr>
              <a:t>Abril 2023</a:t>
            </a:r>
            <a:endParaRPr sz="2000">
              <a:solidFill>
                <a:srgbClr val="002060"/>
              </a:solidFill>
              <a:latin typeface="Bitter Black"/>
              <a:ea typeface="Bitter Black"/>
              <a:cs typeface="Bitter Black"/>
              <a:sym typeface="Bitter Black"/>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37"/>
          <p:cNvSpPr/>
          <p:nvPr/>
        </p:nvSpPr>
        <p:spPr>
          <a:xfrm>
            <a:off x="0" y="277325"/>
            <a:ext cx="2692800" cy="45135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37"/>
          <p:cNvSpPr/>
          <p:nvPr/>
        </p:nvSpPr>
        <p:spPr>
          <a:xfrm>
            <a:off x="0" y="-3350"/>
            <a:ext cx="9144000" cy="620700"/>
          </a:xfrm>
          <a:prstGeom prst="rect">
            <a:avLst/>
          </a:prstGeom>
          <a:solidFill>
            <a:srgbClr val="F3F3F3"/>
          </a:solidFill>
          <a:ln>
            <a:noFill/>
          </a:ln>
          <a:effectLst>
            <a:outerShdw blurRad="71438" rotWithShape="0" algn="bl" dir="5400000" dist="19050">
              <a:srgbClr val="000000">
                <a:alpha val="29803"/>
              </a:srgbClr>
            </a:outerShdw>
          </a:effectLst>
        </p:spPr>
        <p:txBody>
          <a:bodyPr anchorCtr="0" anchor="ctr" bIns="34275" lIns="68575" spcFirstLastPara="1" rIns="68575" wrap="square" tIns="34275">
            <a:noAutofit/>
          </a:bodyPr>
          <a:lstStyle/>
          <a:p>
            <a:pPr indent="0" lvl="0" marL="0" marR="0" rtl="0" algn="ctr">
              <a:lnSpc>
                <a:spcPct val="115000"/>
              </a:lnSpc>
              <a:spcBef>
                <a:spcPts val="0"/>
              </a:spcBef>
              <a:spcAft>
                <a:spcPts val="0"/>
              </a:spcAft>
              <a:buClr>
                <a:schemeClr val="dk1"/>
              </a:buClr>
              <a:buSzPts val="1100"/>
              <a:buFont typeface="Arial"/>
              <a:buNone/>
            </a:pPr>
            <a:r>
              <a:rPr b="1" i="0" lang="en-US" sz="1500" u="none" cap="none" strike="noStrike">
                <a:solidFill>
                  <a:srgbClr val="002060"/>
                </a:solidFill>
                <a:latin typeface="Bitter"/>
                <a:ea typeface="Bitter"/>
                <a:cs typeface="Bitter"/>
                <a:sym typeface="Bitter"/>
              </a:rPr>
              <a:t>Gastos en el rubro publicaciones</a:t>
            </a:r>
            <a:endParaRPr b="1" i="0" sz="1500" u="none" cap="none" strike="noStrike">
              <a:solidFill>
                <a:srgbClr val="002060"/>
              </a:solidFill>
              <a:latin typeface="Bitter"/>
              <a:ea typeface="Bitter"/>
              <a:cs typeface="Bitter"/>
              <a:sym typeface="Bitter"/>
            </a:endParaRPr>
          </a:p>
        </p:txBody>
      </p:sp>
      <p:pic>
        <p:nvPicPr>
          <p:cNvPr id="514" name="Google Shape;514;p37"/>
          <p:cNvPicPr preferRelativeResize="0"/>
          <p:nvPr/>
        </p:nvPicPr>
        <p:blipFill rotWithShape="1">
          <a:blip r:embed="rId3">
            <a:alphaModFix/>
          </a:blip>
          <a:srcRect b="26313" l="6658" r="11137" t="11345"/>
          <a:stretch/>
        </p:blipFill>
        <p:spPr>
          <a:xfrm>
            <a:off x="2731250" y="1502600"/>
            <a:ext cx="6370999" cy="2367750"/>
          </a:xfrm>
          <a:prstGeom prst="rect">
            <a:avLst/>
          </a:prstGeom>
          <a:noFill/>
          <a:ln>
            <a:noFill/>
          </a:ln>
        </p:spPr>
      </p:pic>
      <p:sp>
        <p:nvSpPr>
          <p:cNvPr id="515" name="Google Shape;515;p37"/>
          <p:cNvSpPr txBox="1"/>
          <p:nvPr/>
        </p:nvSpPr>
        <p:spPr>
          <a:xfrm>
            <a:off x="167026" y="842925"/>
            <a:ext cx="2471100" cy="347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2060"/>
                </a:solidFill>
                <a:latin typeface="Bitter Black"/>
                <a:ea typeface="Bitter Black"/>
                <a:cs typeface="Bitter Black"/>
                <a:sym typeface="Bitter Black"/>
              </a:rPr>
              <a:t>Evolución de los gastos en el rubro “publicaciones” por año.</a:t>
            </a:r>
            <a:r>
              <a:rPr b="0" i="0" lang="en-US" sz="2000" u="none" cap="none" strike="noStrike">
                <a:solidFill>
                  <a:srgbClr val="002060"/>
                </a:solidFill>
                <a:highlight>
                  <a:srgbClr val="FFFFFF"/>
                </a:highlight>
                <a:latin typeface="Bitter Black"/>
                <a:ea typeface="Bitter Black"/>
                <a:cs typeface="Bitter Black"/>
                <a:sym typeface="Bitter Black"/>
              </a:rPr>
              <a:t> </a:t>
            </a:r>
            <a:endParaRPr b="0" i="0" sz="2000" u="none" cap="none" strike="noStrike">
              <a:solidFill>
                <a:srgbClr val="002060"/>
              </a:solidFill>
              <a:highlight>
                <a:srgbClr val="FFFFFF"/>
              </a:highlight>
              <a:latin typeface="Bitter Black"/>
              <a:ea typeface="Bitter Black"/>
              <a:cs typeface="Bitter Black"/>
              <a:sym typeface="Bitter Black"/>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highlight>
                <a:srgbClr val="FFFFFF"/>
              </a:highlight>
              <a:latin typeface="Bitter Black"/>
              <a:ea typeface="Bitter Black"/>
              <a:cs typeface="Bitter Black"/>
              <a:sym typeface="Bitter Black"/>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2060"/>
                </a:solidFill>
                <a:latin typeface="Bitter Medium"/>
                <a:ea typeface="Bitter Medium"/>
                <a:cs typeface="Bitter Medium"/>
                <a:sym typeface="Bitter Medium"/>
              </a:rPr>
              <a:t>Fuente: Elaboración propia con base a registros de la Agencia I+D+i (2014-2020).</a:t>
            </a:r>
            <a:endParaRPr b="0" i="0" sz="1100" u="none" cap="none" strike="noStrike">
              <a:solidFill>
                <a:srgbClr val="002060"/>
              </a:solidFill>
              <a:latin typeface="Bitter Medium"/>
              <a:ea typeface="Bitter Medium"/>
              <a:cs typeface="Bitter Medium"/>
              <a:sym typeface="Bitter Medium"/>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2060"/>
              </a:solidFill>
              <a:highlight>
                <a:srgbClr val="FFFFFF"/>
              </a:highlight>
              <a:latin typeface="Bitter Medium"/>
              <a:ea typeface="Bitter Medium"/>
              <a:cs typeface="Bitter Medium"/>
              <a:sym typeface="Bitter Medium"/>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2060"/>
                </a:solidFill>
                <a:latin typeface="Bitter Medium"/>
                <a:ea typeface="Bitter Medium"/>
                <a:cs typeface="Bitter Medium"/>
                <a:sym typeface="Bitter Medium"/>
              </a:rPr>
              <a:t>Beigel F, Gallardo O (2022) Estudio de accesibilidad de las publicaciones argentinas y gastos en article processing charges en la Agencia i+D+i: 2013-2020. CIECTI. </a:t>
            </a:r>
            <a:endParaRPr b="0" i="0" sz="900" u="none" cap="none" strike="noStrike">
              <a:solidFill>
                <a:srgbClr val="002060"/>
              </a:solidFill>
              <a:latin typeface="Bitter Medium"/>
              <a:ea typeface="Bitter Medium"/>
              <a:cs typeface="Bitter Medium"/>
              <a:sym typeface="Bitter Medium"/>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2060"/>
              </a:solidFill>
              <a:latin typeface="Bitter Medium"/>
              <a:ea typeface="Bitter Medium"/>
              <a:cs typeface="Bitter Medium"/>
              <a:sym typeface="Bitter Medium"/>
            </a:endParaRPr>
          </a:p>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02060"/>
                </a:solidFill>
                <a:latin typeface="Bitter Medium"/>
                <a:ea typeface="Bitter Medium"/>
                <a:cs typeface="Bitter Medium"/>
                <a:sym typeface="Bitter Medium"/>
              </a:rPr>
              <a:t>http://www.ciecti.org.ar/wp-content/uploads/2022/05/Dosier-7_V04.pdf</a:t>
            </a:r>
            <a:endParaRPr b="0" i="0" sz="800" u="none" cap="none" strike="noStrike">
              <a:solidFill>
                <a:srgbClr val="002060"/>
              </a:solidFill>
              <a:latin typeface="Bitter Medium"/>
              <a:ea typeface="Bitter Medium"/>
              <a:cs typeface="Bitter Medium"/>
              <a:sym typeface="Bitter Medium"/>
            </a:endParaRPr>
          </a:p>
        </p:txBody>
      </p:sp>
      <p:pic>
        <p:nvPicPr>
          <p:cNvPr id="516" name="Google Shape;516;p37"/>
          <p:cNvPicPr preferRelativeResize="0"/>
          <p:nvPr/>
        </p:nvPicPr>
        <p:blipFill>
          <a:blip r:embed="rId4">
            <a:alphaModFix/>
          </a:blip>
          <a:stretch>
            <a:fillRect/>
          </a:stretch>
        </p:blipFill>
        <p:spPr>
          <a:xfrm>
            <a:off x="-6100" y="4718956"/>
            <a:ext cx="1429086" cy="432700"/>
          </a:xfrm>
          <a:prstGeom prst="rect">
            <a:avLst/>
          </a:prstGeom>
          <a:noFill/>
          <a:ln>
            <a:noFill/>
          </a:ln>
        </p:spPr>
      </p:pic>
      <p:sp>
        <p:nvSpPr>
          <p:cNvPr id="517" name="Google Shape;517;p37"/>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518" name="Google Shape;518;p37"/>
          <p:cNvPicPr preferRelativeResize="0"/>
          <p:nvPr/>
        </p:nvPicPr>
        <p:blipFill rotWithShape="1">
          <a:blip r:embed="rId5">
            <a:alphaModFix/>
          </a:blip>
          <a:srcRect b="0" l="0" r="0" t="0"/>
          <a:stretch/>
        </p:blipFill>
        <p:spPr>
          <a:xfrm>
            <a:off x="7481477" y="4719155"/>
            <a:ext cx="1585897" cy="432504"/>
          </a:xfrm>
          <a:prstGeom prst="rect">
            <a:avLst/>
          </a:prstGeom>
          <a:noFill/>
          <a:ln>
            <a:noFill/>
          </a:ln>
        </p:spPr>
      </p:pic>
      <p:pic>
        <p:nvPicPr>
          <p:cNvPr id="519" name="Google Shape;519;p37"/>
          <p:cNvPicPr preferRelativeResize="0"/>
          <p:nvPr/>
        </p:nvPicPr>
        <p:blipFill>
          <a:blip r:embed="rId6">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38"/>
          <p:cNvSpPr txBox="1"/>
          <p:nvPr/>
        </p:nvSpPr>
        <p:spPr>
          <a:xfrm>
            <a:off x="1524148" y="1964425"/>
            <a:ext cx="6095700" cy="1380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US" sz="3400" u="none" cap="none" strike="noStrike">
                <a:solidFill>
                  <a:srgbClr val="002060"/>
                </a:solidFill>
                <a:latin typeface="Bitter"/>
                <a:ea typeface="Bitter"/>
                <a:cs typeface="Bitter"/>
                <a:sym typeface="Bitter"/>
              </a:rPr>
              <a:t>Directorio de Revistas</a:t>
            </a:r>
            <a:endParaRPr sz="3400"/>
          </a:p>
          <a:p>
            <a:pPr indent="0" lvl="0" marL="0" marR="0" rtl="0" algn="ctr">
              <a:lnSpc>
                <a:spcPct val="100000"/>
              </a:lnSpc>
              <a:spcBef>
                <a:spcPts val="0"/>
              </a:spcBef>
              <a:spcAft>
                <a:spcPts val="0"/>
              </a:spcAft>
              <a:buNone/>
            </a:pPr>
            <a:r>
              <a:rPr b="1" i="0" lang="en-US" sz="3400" u="none" cap="none" strike="noStrike">
                <a:solidFill>
                  <a:srgbClr val="002060"/>
                </a:solidFill>
                <a:latin typeface="Bitter"/>
                <a:ea typeface="Bitter"/>
                <a:cs typeface="Bitter"/>
                <a:sym typeface="Bitter"/>
              </a:rPr>
              <a:t>UBA</a:t>
            </a:r>
            <a:endParaRPr b="1" i="0" sz="3400" u="none" cap="none" strike="noStrike">
              <a:solidFill>
                <a:srgbClr val="002060"/>
              </a:solidFill>
              <a:latin typeface="Bitter"/>
              <a:ea typeface="Bitter"/>
              <a:cs typeface="Bitter"/>
              <a:sym typeface="Bitter"/>
            </a:endParaRPr>
          </a:p>
        </p:txBody>
      </p:sp>
      <p:pic>
        <p:nvPicPr>
          <p:cNvPr id="525" name="Google Shape;525;p38"/>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526" name="Google Shape;526;p38"/>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527" name="Google Shape;527;p38"/>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528" name="Google Shape;528;p38"/>
          <p:cNvPicPr preferRelativeResize="0"/>
          <p:nvPr/>
        </p:nvPicPr>
        <p:blipFill>
          <a:blip r:embed="rId5">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descr="Interfaz de usuario gráfica, Aplicación&#10;&#10;Descripción generada automáticamente" id="533" name="Google Shape;533;p39"/>
          <p:cNvPicPr preferRelativeResize="0"/>
          <p:nvPr/>
        </p:nvPicPr>
        <p:blipFill rotWithShape="1">
          <a:blip r:embed="rId3">
            <a:alphaModFix/>
          </a:blip>
          <a:srcRect b="6270" l="0" r="1835" t="0"/>
          <a:stretch/>
        </p:blipFill>
        <p:spPr>
          <a:xfrm>
            <a:off x="1459600" y="652125"/>
            <a:ext cx="6094075" cy="3285924"/>
          </a:xfrm>
          <a:prstGeom prst="rect">
            <a:avLst/>
          </a:prstGeom>
          <a:noFill/>
          <a:ln>
            <a:noFill/>
          </a:ln>
        </p:spPr>
      </p:pic>
      <p:pic>
        <p:nvPicPr>
          <p:cNvPr id="534" name="Google Shape;534;p39"/>
          <p:cNvPicPr preferRelativeResize="0"/>
          <p:nvPr/>
        </p:nvPicPr>
        <p:blipFill>
          <a:blip r:embed="rId4">
            <a:alphaModFix/>
          </a:blip>
          <a:stretch>
            <a:fillRect/>
          </a:stretch>
        </p:blipFill>
        <p:spPr>
          <a:xfrm>
            <a:off x="-6100" y="4718956"/>
            <a:ext cx="1429086" cy="432700"/>
          </a:xfrm>
          <a:prstGeom prst="rect">
            <a:avLst/>
          </a:prstGeom>
          <a:noFill/>
          <a:ln>
            <a:noFill/>
          </a:ln>
        </p:spPr>
      </p:pic>
      <p:sp>
        <p:nvSpPr>
          <p:cNvPr id="535" name="Google Shape;535;p39"/>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536" name="Google Shape;536;p39"/>
          <p:cNvPicPr preferRelativeResize="0"/>
          <p:nvPr/>
        </p:nvPicPr>
        <p:blipFill rotWithShape="1">
          <a:blip r:embed="rId5">
            <a:alphaModFix/>
          </a:blip>
          <a:srcRect b="0" l="0" r="0" t="0"/>
          <a:stretch/>
        </p:blipFill>
        <p:spPr>
          <a:xfrm>
            <a:off x="7481477" y="4719155"/>
            <a:ext cx="1585897" cy="432504"/>
          </a:xfrm>
          <a:prstGeom prst="rect">
            <a:avLst/>
          </a:prstGeom>
          <a:noFill/>
          <a:ln>
            <a:noFill/>
          </a:ln>
        </p:spPr>
      </p:pic>
      <p:pic>
        <p:nvPicPr>
          <p:cNvPr id="537" name="Google Shape;537;p39"/>
          <p:cNvPicPr preferRelativeResize="0"/>
          <p:nvPr/>
        </p:nvPicPr>
        <p:blipFill>
          <a:blip r:embed="rId6">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4"/>
          <p:cNvSpPr/>
          <p:nvPr/>
        </p:nvSpPr>
        <p:spPr>
          <a:xfrm>
            <a:off x="0" y="277325"/>
            <a:ext cx="2692800" cy="45135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4"/>
          <p:cNvSpPr txBox="1"/>
          <p:nvPr/>
        </p:nvSpPr>
        <p:spPr>
          <a:xfrm>
            <a:off x="110851" y="2026175"/>
            <a:ext cx="24711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lang="en-US" sz="1800">
                <a:solidFill>
                  <a:srgbClr val="002060"/>
                </a:solidFill>
                <a:latin typeface="Bitter Black"/>
                <a:ea typeface="Bitter Black"/>
                <a:cs typeface="Bitter Black"/>
                <a:sym typeface="Bitter Black"/>
              </a:rPr>
              <a:t>Sistema sostenido fundamentalmente con fondos públicos</a:t>
            </a:r>
            <a:endParaRPr b="0" i="0" sz="600" u="none" cap="none" strike="noStrike">
              <a:solidFill>
                <a:srgbClr val="002060"/>
              </a:solidFill>
              <a:latin typeface="Bitter Medium"/>
              <a:ea typeface="Bitter Medium"/>
              <a:cs typeface="Bitter Medium"/>
              <a:sym typeface="Bitter Medium"/>
            </a:endParaRPr>
          </a:p>
        </p:txBody>
      </p:sp>
      <p:pic>
        <p:nvPicPr>
          <p:cNvPr descr="123.png" id="94" name="Google Shape;94;p4"/>
          <p:cNvPicPr preferRelativeResize="0"/>
          <p:nvPr/>
        </p:nvPicPr>
        <p:blipFill rotWithShape="1">
          <a:blip r:embed="rId3">
            <a:alphaModFix/>
          </a:blip>
          <a:srcRect b="0" l="0" r="0" t="0"/>
          <a:stretch/>
        </p:blipFill>
        <p:spPr>
          <a:xfrm>
            <a:off x="4649088" y="1245312"/>
            <a:ext cx="2247650" cy="2272725"/>
          </a:xfrm>
          <a:prstGeom prst="rect">
            <a:avLst/>
          </a:prstGeom>
          <a:noFill/>
          <a:ln>
            <a:noFill/>
          </a:ln>
        </p:spPr>
      </p:pic>
      <p:sp>
        <p:nvSpPr>
          <p:cNvPr id="95" name="Google Shape;95;p4"/>
          <p:cNvSpPr txBox="1"/>
          <p:nvPr/>
        </p:nvSpPr>
        <p:spPr>
          <a:xfrm>
            <a:off x="5228404" y="975296"/>
            <a:ext cx="11826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i="0" lang="en-US" sz="1200" u="none" cap="none" strike="noStrike">
                <a:solidFill>
                  <a:srgbClr val="002060"/>
                </a:solidFill>
                <a:latin typeface="Bitter"/>
                <a:ea typeface="Bitter"/>
                <a:cs typeface="Bitter"/>
                <a:sym typeface="Bitter"/>
              </a:rPr>
              <a:t>CREACIÓN</a:t>
            </a:r>
            <a:endParaRPr b="1" i="0" sz="1200" u="none" cap="none" strike="noStrike">
              <a:solidFill>
                <a:srgbClr val="000000"/>
              </a:solidFill>
              <a:latin typeface="Bitter"/>
              <a:ea typeface="Bitter"/>
              <a:cs typeface="Bitter"/>
              <a:sym typeface="Bitter"/>
            </a:endParaRPr>
          </a:p>
        </p:txBody>
      </p:sp>
      <p:sp>
        <p:nvSpPr>
          <p:cNvPr id="96" name="Google Shape;96;p4"/>
          <p:cNvSpPr txBox="1"/>
          <p:nvPr/>
        </p:nvSpPr>
        <p:spPr>
          <a:xfrm>
            <a:off x="6865950" y="1495950"/>
            <a:ext cx="1429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en-US" sz="1200" u="none" cap="none" strike="noStrike">
                <a:solidFill>
                  <a:srgbClr val="002060"/>
                </a:solidFill>
                <a:latin typeface="Bitter"/>
                <a:ea typeface="Bitter"/>
                <a:cs typeface="Bitter"/>
                <a:sym typeface="Bitter"/>
              </a:rPr>
              <a:t>EVALUACIÓN POR PARES</a:t>
            </a:r>
            <a:endParaRPr b="1" i="0" sz="1200" u="none" cap="none" strike="noStrike">
              <a:solidFill>
                <a:srgbClr val="000000"/>
              </a:solidFill>
              <a:latin typeface="Bitter"/>
              <a:ea typeface="Bitter"/>
              <a:cs typeface="Bitter"/>
              <a:sym typeface="Bitter"/>
            </a:endParaRPr>
          </a:p>
        </p:txBody>
      </p:sp>
      <p:sp>
        <p:nvSpPr>
          <p:cNvPr id="97" name="Google Shape;97;p4"/>
          <p:cNvSpPr txBox="1"/>
          <p:nvPr/>
        </p:nvSpPr>
        <p:spPr>
          <a:xfrm>
            <a:off x="6819630" y="2600433"/>
            <a:ext cx="16791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en-US" sz="1200" u="none" cap="none" strike="noStrike">
                <a:solidFill>
                  <a:srgbClr val="002060"/>
                </a:solidFill>
                <a:latin typeface="Bitter"/>
                <a:ea typeface="Bitter"/>
                <a:cs typeface="Bitter"/>
                <a:sym typeface="Bitter"/>
              </a:rPr>
              <a:t>PUBLICACIÓN</a:t>
            </a:r>
            <a:endParaRPr b="1" sz="1200">
              <a:latin typeface="Bitter"/>
              <a:ea typeface="Bitter"/>
              <a:cs typeface="Bitter"/>
              <a:sym typeface="Bitter"/>
            </a:endParaRPr>
          </a:p>
          <a:p>
            <a:pPr indent="0" lvl="0" marL="0" marR="0" rtl="0" algn="l">
              <a:lnSpc>
                <a:spcPct val="100000"/>
              </a:lnSpc>
              <a:spcBef>
                <a:spcPts val="0"/>
              </a:spcBef>
              <a:spcAft>
                <a:spcPts val="0"/>
              </a:spcAft>
              <a:buNone/>
            </a:pPr>
            <a:r>
              <a:rPr i="0" lang="en-US" sz="1200" u="none" cap="none" strike="noStrike">
                <a:solidFill>
                  <a:srgbClr val="002060"/>
                </a:solidFill>
                <a:latin typeface="Bitter"/>
                <a:ea typeface="Bitter"/>
                <a:cs typeface="Bitter"/>
                <a:sym typeface="Bitter"/>
              </a:rPr>
              <a:t>Revistas científicas, repositorios, servidores de preimpresos, etc.</a:t>
            </a:r>
            <a:endParaRPr i="0" sz="1200" u="none" cap="none" strike="noStrike">
              <a:solidFill>
                <a:srgbClr val="000000"/>
              </a:solidFill>
              <a:latin typeface="Bitter"/>
              <a:ea typeface="Bitter"/>
              <a:cs typeface="Bitter"/>
              <a:sym typeface="Bitter"/>
            </a:endParaRPr>
          </a:p>
        </p:txBody>
      </p:sp>
      <p:sp>
        <p:nvSpPr>
          <p:cNvPr id="98" name="Google Shape;98;p4"/>
          <p:cNvSpPr txBox="1"/>
          <p:nvPr/>
        </p:nvSpPr>
        <p:spPr>
          <a:xfrm>
            <a:off x="4884004" y="3390050"/>
            <a:ext cx="18714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i="0" lang="en-US" sz="1200" u="none" cap="none" strike="noStrike">
                <a:solidFill>
                  <a:srgbClr val="002060"/>
                </a:solidFill>
                <a:latin typeface="Bitter"/>
                <a:ea typeface="Bitter"/>
                <a:cs typeface="Bitter"/>
                <a:sym typeface="Bitter"/>
              </a:rPr>
              <a:t>DISEMINACIÓN Y ACCESO</a:t>
            </a:r>
            <a:endParaRPr b="1" sz="1200">
              <a:latin typeface="Bitter"/>
              <a:ea typeface="Bitter"/>
              <a:cs typeface="Bitter"/>
              <a:sym typeface="Bitter"/>
            </a:endParaRPr>
          </a:p>
          <a:p>
            <a:pPr indent="0" lvl="0" marL="0" marR="0" rtl="0" algn="ctr">
              <a:lnSpc>
                <a:spcPct val="100000"/>
              </a:lnSpc>
              <a:spcBef>
                <a:spcPts val="0"/>
              </a:spcBef>
              <a:spcAft>
                <a:spcPts val="0"/>
              </a:spcAft>
              <a:buNone/>
            </a:pPr>
            <a:r>
              <a:rPr i="0" lang="en-US" sz="1200" u="none" cap="none" strike="noStrike">
                <a:solidFill>
                  <a:srgbClr val="002060"/>
                </a:solidFill>
                <a:latin typeface="Bitter"/>
                <a:ea typeface="Bitter"/>
                <a:cs typeface="Bitter"/>
                <a:sym typeface="Bitter"/>
              </a:rPr>
              <a:t>Bibliotecas, bases de datos, web</a:t>
            </a:r>
            <a:endParaRPr i="0" sz="1200" u="none" cap="none" strike="noStrike">
              <a:solidFill>
                <a:srgbClr val="002060"/>
              </a:solidFill>
              <a:latin typeface="Bitter"/>
              <a:ea typeface="Bitter"/>
              <a:cs typeface="Bitter"/>
              <a:sym typeface="Bitter"/>
            </a:endParaRPr>
          </a:p>
        </p:txBody>
      </p:sp>
      <p:sp>
        <p:nvSpPr>
          <p:cNvPr id="99" name="Google Shape;99;p4"/>
          <p:cNvSpPr txBox="1"/>
          <p:nvPr/>
        </p:nvSpPr>
        <p:spPr>
          <a:xfrm>
            <a:off x="3164652" y="2600433"/>
            <a:ext cx="17295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i="0" lang="en-US" sz="1200" u="none" cap="none" strike="noStrike">
                <a:solidFill>
                  <a:srgbClr val="002060"/>
                </a:solidFill>
                <a:latin typeface="Bitter"/>
                <a:ea typeface="Bitter"/>
                <a:cs typeface="Bitter"/>
                <a:sym typeface="Bitter"/>
              </a:rPr>
              <a:t>PRESERVACIÓN</a:t>
            </a:r>
            <a:endParaRPr b="1" sz="1200">
              <a:latin typeface="Bitter"/>
              <a:ea typeface="Bitter"/>
              <a:cs typeface="Bitter"/>
              <a:sym typeface="Bitter"/>
            </a:endParaRPr>
          </a:p>
          <a:p>
            <a:pPr indent="0" lvl="0" marL="0" marR="0" rtl="0" algn="ctr">
              <a:lnSpc>
                <a:spcPct val="100000"/>
              </a:lnSpc>
              <a:spcBef>
                <a:spcPts val="0"/>
              </a:spcBef>
              <a:spcAft>
                <a:spcPts val="0"/>
              </a:spcAft>
              <a:buNone/>
            </a:pPr>
            <a:r>
              <a:rPr i="0" lang="en-US" sz="1200" u="none" cap="none" strike="noStrike">
                <a:solidFill>
                  <a:srgbClr val="002060"/>
                </a:solidFill>
                <a:latin typeface="Bitter"/>
                <a:ea typeface="Bitter"/>
                <a:cs typeface="Bitter"/>
                <a:sym typeface="Bitter"/>
              </a:rPr>
              <a:t>Para garantizar el acceso a largo plazo</a:t>
            </a:r>
            <a:endParaRPr i="0" sz="1200" u="none" cap="none" strike="noStrike">
              <a:solidFill>
                <a:srgbClr val="002060"/>
              </a:solidFill>
              <a:latin typeface="Bitter"/>
              <a:ea typeface="Bitter"/>
              <a:cs typeface="Bitter"/>
              <a:sym typeface="Bitter"/>
            </a:endParaRPr>
          </a:p>
        </p:txBody>
      </p:sp>
      <p:sp>
        <p:nvSpPr>
          <p:cNvPr id="100" name="Google Shape;100;p4"/>
          <p:cNvSpPr txBox="1"/>
          <p:nvPr/>
        </p:nvSpPr>
        <p:spPr>
          <a:xfrm>
            <a:off x="3164651" y="1495950"/>
            <a:ext cx="16089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i="0" lang="en-US" sz="1200" u="none" cap="none" strike="noStrike">
                <a:solidFill>
                  <a:srgbClr val="002060"/>
                </a:solidFill>
                <a:latin typeface="Bitter"/>
                <a:ea typeface="Bitter"/>
                <a:cs typeface="Bitter"/>
                <a:sym typeface="Bitter"/>
              </a:rPr>
              <a:t>REUSO</a:t>
            </a:r>
            <a:endParaRPr b="1" sz="1200">
              <a:latin typeface="Bitter"/>
              <a:ea typeface="Bitter"/>
              <a:cs typeface="Bitter"/>
              <a:sym typeface="Bitter"/>
            </a:endParaRPr>
          </a:p>
          <a:p>
            <a:pPr indent="0" lvl="0" marL="0" marR="0" rtl="0" algn="ctr">
              <a:lnSpc>
                <a:spcPct val="100000"/>
              </a:lnSpc>
              <a:spcBef>
                <a:spcPts val="0"/>
              </a:spcBef>
              <a:spcAft>
                <a:spcPts val="0"/>
              </a:spcAft>
              <a:buNone/>
            </a:pPr>
            <a:r>
              <a:rPr i="0" lang="en-US" sz="1200" u="none" cap="none" strike="noStrike">
                <a:solidFill>
                  <a:srgbClr val="002060"/>
                </a:solidFill>
                <a:latin typeface="Bitter"/>
                <a:ea typeface="Bitter"/>
                <a:cs typeface="Bitter"/>
                <a:sym typeface="Bitter"/>
              </a:rPr>
              <a:t>Los trabajos y datos son leídos, citados, replicados, etc.</a:t>
            </a:r>
            <a:endParaRPr i="0" sz="1200" u="none" cap="none" strike="noStrike">
              <a:solidFill>
                <a:srgbClr val="002060"/>
              </a:solidFill>
              <a:latin typeface="Bitter"/>
              <a:ea typeface="Bitter"/>
              <a:cs typeface="Bitter"/>
              <a:sym typeface="Bitter"/>
            </a:endParaRPr>
          </a:p>
        </p:txBody>
      </p:sp>
      <p:pic>
        <p:nvPicPr>
          <p:cNvPr id="101" name="Google Shape;101;p4"/>
          <p:cNvPicPr preferRelativeResize="0"/>
          <p:nvPr/>
        </p:nvPicPr>
        <p:blipFill>
          <a:blip r:embed="rId4">
            <a:alphaModFix/>
          </a:blip>
          <a:stretch>
            <a:fillRect/>
          </a:stretch>
        </p:blipFill>
        <p:spPr>
          <a:xfrm>
            <a:off x="-6100" y="4718956"/>
            <a:ext cx="1429086" cy="432700"/>
          </a:xfrm>
          <a:prstGeom prst="rect">
            <a:avLst/>
          </a:prstGeom>
          <a:noFill/>
          <a:ln>
            <a:noFill/>
          </a:ln>
        </p:spPr>
      </p:pic>
      <p:sp>
        <p:nvSpPr>
          <p:cNvPr id="102" name="Google Shape;102;p4"/>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103" name="Google Shape;103;p4"/>
          <p:cNvPicPr preferRelativeResize="0"/>
          <p:nvPr/>
        </p:nvPicPr>
        <p:blipFill rotWithShape="1">
          <a:blip r:embed="rId5">
            <a:alphaModFix/>
          </a:blip>
          <a:srcRect b="0" l="0" r="0" t="0"/>
          <a:stretch/>
        </p:blipFill>
        <p:spPr>
          <a:xfrm>
            <a:off x="7481477" y="4719155"/>
            <a:ext cx="1585897" cy="432504"/>
          </a:xfrm>
          <a:prstGeom prst="rect">
            <a:avLst/>
          </a:prstGeom>
          <a:noFill/>
          <a:ln>
            <a:noFill/>
          </a:ln>
        </p:spPr>
      </p:pic>
      <p:pic>
        <p:nvPicPr>
          <p:cNvPr id="104" name="Google Shape;104;p4"/>
          <p:cNvPicPr preferRelativeResize="0"/>
          <p:nvPr/>
        </p:nvPicPr>
        <p:blipFill>
          <a:blip r:embed="rId6">
            <a:alphaModFix/>
          </a:blip>
          <a:stretch>
            <a:fillRect/>
          </a:stretch>
        </p:blipFill>
        <p:spPr>
          <a:xfrm>
            <a:off x="5048350" y="4835494"/>
            <a:ext cx="2152275" cy="244750"/>
          </a:xfrm>
          <a:prstGeom prst="rect">
            <a:avLst/>
          </a:prstGeom>
          <a:noFill/>
          <a:ln>
            <a:noFill/>
          </a:ln>
        </p:spPr>
      </p:pic>
      <p:sp>
        <p:nvSpPr>
          <p:cNvPr id="105" name="Google Shape;105;p4"/>
          <p:cNvSpPr/>
          <p:nvPr/>
        </p:nvSpPr>
        <p:spPr>
          <a:xfrm>
            <a:off x="0" y="0"/>
            <a:ext cx="9144000" cy="620700"/>
          </a:xfrm>
          <a:prstGeom prst="rect">
            <a:avLst/>
          </a:prstGeom>
          <a:solidFill>
            <a:srgbClr val="F3F3F3"/>
          </a:solidFill>
          <a:ln>
            <a:noFill/>
          </a:ln>
          <a:effectLst>
            <a:outerShdw blurRad="71438" rotWithShape="0" algn="bl" dir="5400000" dist="19050">
              <a:srgbClr val="000000">
                <a:alpha val="29800"/>
              </a:srgbClr>
            </a:outerShdw>
          </a:effectLst>
        </p:spPr>
        <p:txBody>
          <a:bodyPr anchorCtr="0" anchor="ctr" bIns="34275" lIns="68575" spcFirstLastPara="1" rIns="68575" wrap="square" tIns="34275">
            <a:noAutofit/>
          </a:bodyPr>
          <a:lstStyle/>
          <a:p>
            <a:pPr indent="0" lvl="0" marL="0" marR="0" rtl="0" algn="ctr">
              <a:lnSpc>
                <a:spcPct val="100000"/>
              </a:lnSpc>
              <a:spcBef>
                <a:spcPts val="360"/>
              </a:spcBef>
              <a:spcAft>
                <a:spcPts val="0"/>
              </a:spcAft>
              <a:buClr>
                <a:srgbClr val="000000"/>
              </a:buClr>
              <a:buSzPts val="1500"/>
              <a:buFont typeface="Arial"/>
              <a:buNone/>
            </a:pPr>
            <a:r>
              <a:rPr b="1" lang="en-US" sz="1500">
                <a:solidFill>
                  <a:srgbClr val="002060"/>
                </a:solidFill>
                <a:latin typeface="Bitter"/>
                <a:ea typeface="Bitter"/>
                <a:cs typeface="Bitter"/>
                <a:sym typeface="Bitter"/>
              </a:rPr>
              <a:t>Ciclo de la publicación científica</a:t>
            </a:r>
            <a:endParaRPr b="1" sz="1500">
              <a:solidFill>
                <a:srgbClr val="002060"/>
              </a:solidFill>
              <a:latin typeface="Bitter"/>
              <a:ea typeface="Bitter"/>
              <a:cs typeface="Bitter"/>
              <a:sym typeface="Bitte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40"/>
          <p:cNvSpPr txBox="1"/>
          <p:nvPr/>
        </p:nvSpPr>
        <p:spPr>
          <a:xfrm>
            <a:off x="2696925" y="906350"/>
            <a:ext cx="3281700" cy="1087200"/>
          </a:xfrm>
          <a:prstGeom prst="rect">
            <a:avLst/>
          </a:prstGeom>
          <a:noFill/>
          <a:ln>
            <a:noFill/>
          </a:ln>
        </p:spPr>
        <p:txBody>
          <a:bodyPr anchorCtr="0" anchor="t" bIns="45700" lIns="91425" spcFirstLastPara="1" rIns="91425" wrap="square" tIns="45700">
            <a:normAutofit lnSpcReduction="10000"/>
          </a:bodyPr>
          <a:lstStyle/>
          <a:p>
            <a:pPr indent="0" lvl="0" marL="0" marR="0" rtl="0" algn="ctr">
              <a:lnSpc>
                <a:spcPct val="60000"/>
              </a:lnSpc>
              <a:spcBef>
                <a:spcPts val="0"/>
              </a:spcBef>
              <a:spcAft>
                <a:spcPts val="0"/>
              </a:spcAft>
              <a:buClr>
                <a:srgbClr val="000000"/>
              </a:buClr>
              <a:buSzPts val="2248"/>
              <a:buFont typeface="Arial"/>
              <a:buNone/>
            </a:pPr>
            <a:r>
              <a:rPr b="1" i="0" lang="en-US" sz="1947" u="none" cap="none" strike="noStrike">
                <a:solidFill>
                  <a:srgbClr val="002060"/>
                </a:solidFill>
                <a:latin typeface="Bitter"/>
                <a:ea typeface="Bitter"/>
                <a:cs typeface="Bitter"/>
                <a:sym typeface="Bitter"/>
              </a:rPr>
              <a:t>Directorio de Revistas</a:t>
            </a:r>
            <a:r>
              <a:rPr lang="en-US" sz="785"/>
              <a:t> </a:t>
            </a:r>
            <a:r>
              <a:rPr b="1" i="0" lang="en-US" sz="1947" u="none" cap="none" strike="noStrike">
                <a:solidFill>
                  <a:srgbClr val="002060"/>
                </a:solidFill>
                <a:latin typeface="Bitter"/>
                <a:ea typeface="Bitter"/>
                <a:cs typeface="Bitter"/>
                <a:sym typeface="Bitter"/>
              </a:rPr>
              <a:t>UBA</a:t>
            </a:r>
            <a:endParaRPr sz="785"/>
          </a:p>
          <a:p>
            <a:pPr indent="0" lvl="0" marL="0" marR="0" rtl="0" algn="ctr">
              <a:lnSpc>
                <a:spcPct val="130000"/>
              </a:lnSpc>
              <a:spcBef>
                <a:spcPts val="600"/>
              </a:spcBef>
              <a:spcAft>
                <a:spcPts val="0"/>
              </a:spcAft>
              <a:buClr>
                <a:srgbClr val="000000"/>
              </a:buClr>
              <a:buSzPts val="2015"/>
              <a:buFont typeface="Arial"/>
              <a:buNone/>
            </a:pPr>
            <a:r>
              <a:rPr i="0" lang="en-US" sz="1715" u="none" cap="none" strike="noStrike">
                <a:solidFill>
                  <a:srgbClr val="002060"/>
                </a:solidFill>
                <a:latin typeface="Bitter Black"/>
                <a:ea typeface="Bitter Black"/>
                <a:cs typeface="Bitter Black"/>
                <a:sym typeface="Bitter Black"/>
              </a:rPr>
              <a:t>+ 280 revistas</a:t>
            </a:r>
            <a:endParaRPr sz="785">
              <a:latin typeface="Bitter Black"/>
              <a:ea typeface="Bitter Black"/>
              <a:cs typeface="Bitter Black"/>
              <a:sym typeface="Bitter Black"/>
            </a:endParaRPr>
          </a:p>
          <a:p>
            <a:pPr indent="0" lvl="0" marL="0" marR="0" rtl="0" algn="ctr">
              <a:lnSpc>
                <a:spcPct val="130000"/>
              </a:lnSpc>
              <a:spcBef>
                <a:spcPts val="0"/>
              </a:spcBef>
              <a:spcAft>
                <a:spcPts val="0"/>
              </a:spcAft>
              <a:buClr>
                <a:srgbClr val="000000"/>
              </a:buClr>
              <a:buSzPts val="1550"/>
              <a:buFont typeface="Arial"/>
              <a:buNone/>
            </a:pPr>
            <a:r>
              <a:rPr b="0" i="0" lang="en-US" sz="1250" u="none" cap="none" strike="noStrike">
                <a:solidFill>
                  <a:srgbClr val="002060"/>
                </a:solidFill>
                <a:latin typeface="Bitter"/>
                <a:ea typeface="Bitter"/>
                <a:cs typeface="Bitter"/>
                <a:sym typeface="Bitter"/>
              </a:rPr>
              <a:t>Vigentes: 161</a:t>
            </a:r>
            <a:endParaRPr sz="785"/>
          </a:p>
          <a:p>
            <a:pPr indent="0" lvl="0" marL="0" marR="0" rtl="0" algn="ctr">
              <a:lnSpc>
                <a:spcPct val="130000"/>
              </a:lnSpc>
              <a:spcBef>
                <a:spcPts val="0"/>
              </a:spcBef>
              <a:spcAft>
                <a:spcPts val="0"/>
              </a:spcAft>
              <a:buClr>
                <a:srgbClr val="000000"/>
              </a:buClr>
              <a:buSzPts val="1550"/>
              <a:buFont typeface="Arial"/>
              <a:buNone/>
            </a:pPr>
            <a:r>
              <a:rPr b="0" i="0" lang="en-US" sz="1250" u="none" cap="none" strike="noStrike">
                <a:solidFill>
                  <a:srgbClr val="002060"/>
                </a:solidFill>
                <a:latin typeface="Bitter"/>
                <a:ea typeface="Bitter"/>
                <a:cs typeface="Bitter"/>
                <a:sym typeface="Bitter"/>
              </a:rPr>
              <a:t>Referato: 100 </a:t>
            </a:r>
            <a:endParaRPr b="0" i="0" sz="1250" u="none" cap="none" strike="noStrike">
              <a:solidFill>
                <a:srgbClr val="002060"/>
              </a:solidFill>
              <a:latin typeface="Bitter"/>
              <a:ea typeface="Bitter"/>
              <a:cs typeface="Bitter"/>
              <a:sym typeface="Bitter"/>
            </a:endParaRPr>
          </a:p>
        </p:txBody>
      </p:sp>
      <p:sp>
        <p:nvSpPr>
          <p:cNvPr id="543" name="Google Shape;543;p40"/>
          <p:cNvSpPr/>
          <p:nvPr/>
        </p:nvSpPr>
        <p:spPr>
          <a:xfrm rot="2494777">
            <a:off x="2801317" y="1772580"/>
            <a:ext cx="476449" cy="1102504"/>
          </a:xfrm>
          <a:prstGeom prst="upDownArrow">
            <a:avLst>
              <a:gd fmla="val 50000" name="adj1"/>
              <a:gd fmla="val 50000" name="adj2"/>
            </a:avLst>
          </a:prstGeom>
          <a:noFill/>
          <a:ln cap="flat" cmpd="sng" w="9525">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544" name="Google Shape;544;p40"/>
          <p:cNvSpPr/>
          <p:nvPr/>
        </p:nvSpPr>
        <p:spPr>
          <a:xfrm rot="-2643347">
            <a:off x="5642715" y="1773132"/>
            <a:ext cx="476301" cy="1088383"/>
          </a:xfrm>
          <a:prstGeom prst="upDownArrow">
            <a:avLst>
              <a:gd fmla="val 50000" name="adj1"/>
              <a:gd fmla="val 50000" name="adj2"/>
            </a:avLst>
          </a:prstGeom>
          <a:noFill/>
          <a:ln cap="flat" cmpd="sng" w="9525">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545" name="Google Shape;545;p40"/>
          <p:cNvSpPr txBox="1"/>
          <p:nvPr/>
        </p:nvSpPr>
        <p:spPr>
          <a:xfrm>
            <a:off x="278522" y="2905621"/>
            <a:ext cx="3006000" cy="1296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1700" u="none" cap="none" strike="noStrike">
                <a:solidFill>
                  <a:srgbClr val="002060"/>
                </a:solidFill>
                <a:latin typeface="Bitter"/>
                <a:ea typeface="Bitter"/>
                <a:cs typeface="Bitter"/>
                <a:sym typeface="Bitter"/>
              </a:rPr>
              <a:t>Repositorio Digital Institucional</a:t>
            </a:r>
            <a:r>
              <a:rPr b="1" i="0" lang="en-US" sz="1700" u="none" cap="none" strike="noStrike">
                <a:solidFill>
                  <a:srgbClr val="002060"/>
                </a:solidFill>
                <a:latin typeface="Bitter"/>
                <a:ea typeface="Bitter"/>
                <a:cs typeface="Bitter"/>
                <a:sym typeface="Bitter"/>
              </a:rPr>
              <a:t> </a:t>
            </a:r>
            <a:r>
              <a:rPr b="1" i="0" lang="en-US" sz="1700" u="none" cap="none" strike="noStrike">
                <a:solidFill>
                  <a:srgbClr val="002060"/>
                </a:solidFill>
                <a:latin typeface="Bitter"/>
                <a:ea typeface="Bitter"/>
                <a:cs typeface="Bitter"/>
                <a:sym typeface="Bitter"/>
              </a:rPr>
              <a:t>UBA</a:t>
            </a:r>
            <a:endParaRPr b="1" i="0" sz="2300" u="none" cap="none" strike="noStrike">
              <a:solidFill>
                <a:srgbClr val="002060"/>
              </a:solidFill>
              <a:latin typeface="Bitter"/>
              <a:ea typeface="Bitter"/>
              <a:cs typeface="Bitter"/>
              <a:sym typeface="Bitter"/>
            </a:endParaRPr>
          </a:p>
          <a:p>
            <a:pPr indent="0" lvl="0" marL="0" marR="0" rtl="0" algn="ctr">
              <a:lnSpc>
                <a:spcPct val="150000"/>
              </a:lnSpc>
              <a:spcBef>
                <a:spcPts val="600"/>
              </a:spcBef>
              <a:spcAft>
                <a:spcPts val="0"/>
              </a:spcAft>
              <a:buClr>
                <a:srgbClr val="000000"/>
              </a:buClr>
              <a:buSzPts val="2000"/>
              <a:buFont typeface="Arial"/>
              <a:buNone/>
            </a:pPr>
            <a:r>
              <a:rPr i="0" lang="en-US" sz="1700" u="none" cap="none" strike="noStrike">
                <a:solidFill>
                  <a:srgbClr val="002060"/>
                </a:solidFill>
                <a:latin typeface="Bitter Black"/>
                <a:ea typeface="Bitter Black"/>
                <a:cs typeface="Bitter Black"/>
                <a:sym typeface="Bitter Black"/>
              </a:rPr>
              <a:t>+ 35.000 artículos</a:t>
            </a:r>
            <a:endParaRPr sz="1100">
              <a:latin typeface="Bitter Black"/>
              <a:ea typeface="Bitter Black"/>
              <a:cs typeface="Bitter Black"/>
              <a:sym typeface="Bitter Black"/>
            </a:endParaRPr>
          </a:p>
          <a:p>
            <a:pPr indent="0" lvl="0" marL="0" marR="0" rtl="0" algn="ctr">
              <a:lnSpc>
                <a:spcPct val="150000"/>
              </a:lnSpc>
              <a:spcBef>
                <a:spcPts val="0"/>
              </a:spcBef>
              <a:spcAft>
                <a:spcPts val="0"/>
              </a:spcAft>
              <a:buClr>
                <a:srgbClr val="000000"/>
              </a:buClr>
              <a:buSzPts val="2000"/>
              <a:buFont typeface="Arial"/>
              <a:buNone/>
            </a:pPr>
            <a:r>
              <a:t/>
            </a:r>
            <a:endParaRPr b="0" i="0" sz="1700" u="none" cap="none" strike="noStrike">
              <a:solidFill>
                <a:srgbClr val="002060"/>
              </a:solidFill>
              <a:latin typeface="Bitter"/>
              <a:ea typeface="Bitter"/>
              <a:cs typeface="Bitter"/>
              <a:sym typeface="Bitter"/>
            </a:endParaRPr>
          </a:p>
        </p:txBody>
      </p:sp>
      <p:sp>
        <p:nvSpPr>
          <p:cNvPr id="546" name="Google Shape;546;p40"/>
          <p:cNvSpPr txBox="1"/>
          <p:nvPr/>
        </p:nvSpPr>
        <p:spPr>
          <a:xfrm>
            <a:off x="5549460" y="2921385"/>
            <a:ext cx="3006000" cy="12960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00000"/>
              </a:buClr>
              <a:buSzPts val="2000"/>
              <a:buFont typeface="Arial"/>
              <a:buNone/>
            </a:pPr>
            <a:r>
              <a:rPr b="1" i="0" lang="en-US" sz="1700" u="none" cap="none" strike="noStrike">
                <a:solidFill>
                  <a:srgbClr val="002060"/>
                </a:solidFill>
                <a:latin typeface="Bitter"/>
                <a:ea typeface="Bitter"/>
                <a:cs typeface="Bitter"/>
                <a:sym typeface="Bitter"/>
              </a:rPr>
              <a:t>Catálogo Colectivo</a:t>
            </a:r>
            <a:endParaRPr sz="1100"/>
          </a:p>
          <a:p>
            <a:pPr indent="0" lvl="0" marL="0" marR="0" rtl="0" algn="ctr">
              <a:lnSpc>
                <a:spcPct val="80000"/>
              </a:lnSpc>
              <a:spcBef>
                <a:spcPts val="600"/>
              </a:spcBef>
              <a:spcAft>
                <a:spcPts val="0"/>
              </a:spcAft>
              <a:buClr>
                <a:srgbClr val="000000"/>
              </a:buClr>
              <a:buSzPts val="2000"/>
              <a:buFont typeface="Arial"/>
              <a:buNone/>
            </a:pPr>
            <a:r>
              <a:rPr b="1" i="0" lang="en-US" sz="1700" u="none" cap="none" strike="noStrike">
                <a:solidFill>
                  <a:srgbClr val="002060"/>
                </a:solidFill>
                <a:latin typeface="Bitter"/>
                <a:ea typeface="Bitter"/>
                <a:cs typeface="Bitter"/>
                <a:sym typeface="Bitter"/>
              </a:rPr>
              <a:t>UBA</a:t>
            </a:r>
            <a:endParaRPr b="1" i="0" sz="2300" u="none" cap="none" strike="noStrike">
              <a:solidFill>
                <a:srgbClr val="002060"/>
              </a:solidFill>
              <a:latin typeface="Bitter"/>
              <a:ea typeface="Bitter"/>
              <a:cs typeface="Bitter"/>
              <a:sym typeface="Bitter"/>
            </a:endParaRPr>
          </a:p>
          <a:p>
            <a:pPr indent="0" lvl="0" marL="0" marR="0" rtl="0" algn="ctr">
              <a:lnSpc>
                <a:spcPct val="150000"/>
              </a:lnSpc>
              <a:spcBef>
                <a:spcPts val="600"/>
              </a:spcBef>
              <a:spcAft>
                <a:spcPts val="0"/>
              </a:spcAft>
              <a:buClr>
                <a:srgbClr val="000000"/>
              </a:buClr>
              <a:buSzPts val="2000"/>
              <a:buFont typeface="Arial"/>
              <a:buNone/>
            </a:pPr>
            <a:r>
              <a:rPr i="0" lang="en-US" sz="1700" u="none" cap="none" strike="noStrike">
                <a:solidFill>
                  <a:srgbClr val="002060"/>
                </a:solidFill>
                <a:latin typeface="Bitter Black"/>
                <a:ea typeface="Bitter Black"/>
                <a:cs typeface="Bitter Black"/>
                <a:sym typeface="Bitter Black"/>
              </a:rPr>
              <a:t>+ 40 bibliotecas</a:t>
            </a:r>
            <a:endParaRPr sz="1100">
              <a:latin typeface="Bitter Black"/>
              <a:ea typeface="Bitter Black"/>
              <a:cs typeface="Bitter Black"/>
              <a:sym typeface="Bitter Black"/>
            </a:endParaRPr>
          </a:p>
          <a:p>
            <a:pPr indent="0" lvl="0" marL="0" marR="0" rtl="0" algn="ctr">
              <a:lnSpc>
                <a:spcPct val="150000"/>
              </a:lnSpc>
              <a:spcBef>
                <a:spcPts val="0"/>
              </a:spcBef>
              <a:spcAft>
                <a:spcPts val="0"/>
              </a:spcAft>
              <a:buClr>
                <a:srgbClr val="000000"/>
              </a:buClr>
              <a:buSzPts val="2000"/>
              <a:buFont typeface="Arial"/>
              <a:buNone/>
            </a:pPr>
            <a:r>
              <a:t/>
            </a:r>
            <a:endParaRPr b="0" i="0" sz="1700" u="none" cap="none" strike="noStrike">
              <a:solidFill>
                <a:srgbClr val="002060"/>
              </a:solidFill>
              <a:latin typeface="Bitter"/>
              <a:ea typeface="Bitter"/>
              <a:cs typeface="Bitter"/>
              <a:sym typeface="Bitter"/>
            </a:endParaRPr>
          </a:p>
        </p:txBody>
      </p:sp>
      <p:pic>
        <p:nvPicPr>
          <p:cNvPr id="547" name="Google Shape;547;p40"/>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548" name="Google Shape;548;p40"/>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549" name="Google Shape;549;p40"/>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550" name="Google Shape;550;p40"/>
          <p:cNvPicPr preferRelativeResize="0"/>
          <p:nvPr/>
        </p:nvPicPr>
        <p:blipFill>
          <a:blip r:embed="rId5">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id="555" name="Google Shape;555;p41"/>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556" name="Google Shape;556;p41"/>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557" name="Google Shape;557;p41"/>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558" name="Google Shape;558;p41"/>
          <p:cNvPicPr preferRelativeResize="0"/>
          <p:nvPr/>
        </p:nvPicPr>
        <p:blipFill>
          <a:blip r:embed="rId5">
            <a:alphaModFix/>
          </a:blip>
          <a:stretch>
            <a:fillRect/>
          </a:stretch>
        </p:blipFill>
        <p:spPr>
          <a:xfrm>
            <a:off x="5048350" y="4835494"/>
            <a:ext cx="2152275" cy="244750"/>
          </a:xfrm>
          <a:prstGeom prst="rect">
            <a:avLst/>
          </a:prstGeom>
          <a:noFill/>
          <a:ln>
            <a:noFill/>
          </a:ln>
        </p:spPr>
      </p:pic>
      <p:sp>
        <p:nvSpPr>
          <p:cNvPr id="559" name="Google Shape;559;p41"/>
          <p:cNvSpPr/>
          <p:nvPr/>
        </p:nvSpPr>
        <p:spPr>
          <a:xfrm>
            <a:off x="0" y="-3350"/>
            <a:ext cx="9144000" cy="620700"/>
          </a:xfrm>
          <a:prstGeom prst="rect">
            <a:avLst/>
          </a:prstGeom>
          <a:solidFill>
            <a:srgbClr val="F3F3F3"/>
          </a:solidFill>
          <a:ln>
            <a:noFill/>
          </a:ln>
          <a:effectLst>
            <a:outerShdw blurRad="71438" rotWithShape="0" algn="bl" dir="5400000" dist="19050">
              <a:srgbClr val="000000">
                <a:alpha val="29800"/>
              </a:srgbClr>
            </a:outerShdw>
          </a:effectLst>
        </p:spPr>
        <p:txBody>
          <a:bodyPr anchorCtr="0" anchor="ctr" bIns="34275" lIns="68575" spcFirstLastPara="1" rIns="68575" wrap="square" tIns="34275">
            <a:noAutofit/>
          </a:bodyPr>
          <a:lstStyle/>
          <a:p>
            <a:pPr indent="0" lvl="0" marL="0" marR="0" rtl="0" algn="ctr">
              <a:lnSpc>
                <a:spcPct val="115000"/>
              </a:lnSpc>
              <a:spcBef>
                <a:spcPts val="0"/>
              </a:spcBef>
              <a:spcAft>
                <a:spcPts val="0"/>
              </a:spcAft>
              <a:buClr>
                <a:schemeClr val="dk1"/>
              </a:buClr>
              <a:buSzPts val="1100"/>
              <a:buFont typeface="Arial"/>
              <a:buNone/>
            </a:pPr>
            <a:r>
              <a:rPr b="1" lang="en-US" sz="1500">
                <a:solidFill>
                  <a:srgbClr val="002060"/>
                </a:solidFill>
                <a:latin typeface="Bitter"/>
                <a:ea typeface="Bitter"/>
                <a:cs typeface="Bitter"/>
                <a:sym typeface="Bitter"/>
              </a:rPr>
              <a:t>Revistas UBA - Área temática</a:t>
            </a:r>
            <a:endParaRPr b="1" i="0" sz="1500" u="none" cap="none" strike="noStrike">
              <a:solidFill>
                <a:srgbClr val="002060"/>
              </a:solidFill>
              <a:latin typeface="Bitter"/>
              <a:ea typeface="Bitter"/>
              <a:cs typeface="Bitter"/>
              <a:sym typeface="Bitter"/>
            </a:endParaRPr>
          </a:p>
        </p:txBody>
      </p:sp>
      <p:pic>
        <p:nvPicPr>
          <p:cNvPr id="560" name="Google Shape;560;p41"/>
          <p:cNvPicPr preferRelativeResize="0"/>
          <p:nvPr/>
        </p:nvPicPr>
        <p:blipFill>
          <a:blip r:embed="rId6">
            <a:alphaModFix/>
          </a:blip>
          <a:stretch>
            <a:fillRect/>
          </a:stretch>
        </p:blipFill>
        <p:spPr>
          <a:xfrm>
            <a:off x="2106340" y="1131525"/>
            <a:ext cx="4931324" cy="28804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42"/>
          <p:cNvSpPr/>
          <p:nvPr/>
        </p:nvSpPr>
        <p:spPr>
          <a:xfrm>
            <a:off x="0" y="277325"/>
            <a:ext cx="2692800" cy="45135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42"/>
          <p:cNvSpPr txBox="1"/>
          <p:nvPr/>
        </p:nvSpPr>
        <p:spPr>
          <a:xfrm>
            <a:off x="110851" y="1482750"/>
            <a:ext cx="24711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2060"/>
                </a:solidFill>
                <a:latin typeface="Bitter Black"/>
                <a:ea typeface="Bitter Black"/>
                <a:cs typeface="Bitter Black"/>
                <a:sym typeface="Bitter Black"/>
              </a:rPr>
              <a:t>Indexación de las Revistas UBA.</a:t>
            </a:r>
            <a:endParaRPr sz="2000">
              <a:solidFill>
                <a:srgbClr val="002060"/>
              </a:solidFill>
              <a:latin typeface="Bitter Black"/>
              <a:ea typeface="Bitter Black"/>
              <a:cs typeface="Bitter Black"/>
              <a:sym typeface="Bitter Black"/>
            </a:endParaRPr>
          </a:p>
          <a:p>
            <a:pPr indent="0" lvl="0" marL="0" marR="0" rtl="0" algn="l">
              <a:lnSpc>
                <a:spcPct val="100000"/>
              </a:lnSpc>
              <a:spcBef>
                <a:spcPts val="0"/>
              </a:spcBef>
              <a:spcAft>
                <a:spcPts val="0"/>
              </a:spcAft>
              <a:buClr>
                <a:srgbClr val="000000"/>
              </a:buClr>
              <a:buSzPts val="2000"/>
              <a:buFont typeface="Arial"/>
              <a:buNone/>
            </a:pPr>
            <a:r>
              <a:t/>
            </a:r>
            <a:endParaRPr sz="2000">
              <a:solidFill>
                <a:srgbClr val="002060"/>
              </a:solidFill>
              <a:latin typeface="Bitter Black"/>
              <a:ea typeface="Bitter Black"/>
              <a:cs typeface="Bitter Black"/>
              <a:sym typeface="Bitter Black"/>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2060"/>
                </a:solidFill>
                <a:latin typeface="Bitter Black"/>
                <a:ea typeface="Bitter Black"/>
                <a:cs typeface="Bitter Black"/>
                <a:sym typeface="Bitter Black"/>
              </a:rPr>
              <a:t>85 repertorios</a:t>
            </a:r>
            <a:endParaRPr b="0" i="0" sz="800" u="none" cap="none" strike="noStrike">
              <a:solidFill>
                <a:srgbClr val="002060"/>
              </a:solidFill>
              <a:latin typeface="Bitter Medium"/>
              <a:ea typeface="Bitter Medium"/>
              <a:cs typeface="Bitter Medium"/>
              <a:sym typeface="Bitter Medium"/>
            </a:endParaRPr>
          </a:p>
        </p:txBody>
      </p:sp>
      <p:pic>
        <p:nvPicPr>
          <p:cNvPr id="567" name="Google Shape;567;p42"/>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568" name="Google Shape;568;p42"/>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569" name="Google Shape;569;p42"/>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570" name="Google Shape;570;p42"/>
          <p:cNvPicPr preferRelativeResize="0"/>
          <p:nvPr/>
        </p:nvPicPr>
        <p:blipFill>
          <a:blip r:embed="rId5">
            <a:alphaModFix/>
          </a:blip>
          <a:stretch>
            <a:fillRect/>
          </a:stretch>
        </p:blipFill>
        <p:spPr>
          <a:xfrm>
            <a:off x="5048350" y="4835494"/>
            <a:ext cx="2152275" cy="244750"/>
          </a:xfrm>
          <a:prstGeom prst="rect">
            <a:avLst/>
          </a:prstGeom>
          <a:noFill/>
          <a:ln>
            <a:noFill/>
          </a:ln>
        </p:spPr>
      </p:pic>
      <p:sp>
        <p:nvSpPr>
          <p:cNvPr id="571" name="Google Shape;571;p42"/>
          <p:cNvSpPr/>
          <p:nvPr/>
        </p:nvSpPr>
        <p:spPr>
          <a:xfrm>
            <a:off x="0" y="-3350"/>
            <a:ext cx="9144000" cy="620700"/>
          </a:xfrm>
          <a:prstGeom prst="rect">
            <a:avLst/>
          </a:prstGeom>
          <a:solidFill>
            <a:srgbClr val="F3F3F3"/>
          </a:solidFill>
          <a:ln>
            <a:noFill/>
          </a:ln>
          <a:effectLst>
            <a:outerShdw blurRad="71438" rotWithShape="0" algn="bl" dir="5400000" dist="19050">
              <a:srgbClr val="000000">
                <a:alpha val="29800"/>
              </a:srgbClr>
            </a:outerShdw>
          </a:effectLst>
        </p:spPr>
        <p:txBody>
          <a:bodyPr anchorCtr="0" anchor="ctr" bIns="34275" lIns="68575" spcFirstLastPara="1" rIns="68575" wrap="square" tIns="34275">
            <a:noAutofit/>
          </a:bodyPr>
          <a:lstStyle/>
          <a:p>
            <a:pPr indent="0" lvl="0" marL="0" marR="0" rtl="0" algn="ctr">
              <a:lnSpc>
                <a:spcPct val="115000"/>
              </a:lnSpc>
              <a:spcBef>
                <a:spcPts val="0"/>
              </a:spcBef>
              <a:spcAft>
                <a:spcPts val="0"/>
              </a:spcAft>
              <a:buClr>
                <a:schemeClr val="dk1"/>
              </a:buClr>
              <a:buSzPts val="1100"/>
              <a:buFont typeface="Arial"/>
              <a:buNone/>
            </a:pPr>
            <a:r>
              <a:rPr b="1" lang="en-US" sz="1500">
                <a:solidFill>
                  <a:srgbClr val="002060"/>
                </a:solidFill>
                <a:latin typeface="Bitter"/>
                <a:ea typeface="Bitter"/>
                <a:cs typeface="Bitter"/>
                <a:sym typeface="Bitter"/>
              </a:rPr>
              <a:t>Indexación</a:t>
            </a:r>
            <a:endParaRPr b="1" i="0" sz="1500" u="none" cap="none" strike="noStrike">
              <a:solidFill>
                <a:srgbClr val="002060"/>
              </a:solidFill>
              <a:latin typeface="Bitter"/>
              <a:ea typeface="Bitter"/>
              <a:cs typeface="Bitter"/>
              <a:sym typeface="Bitter"/>
            </a:endParaRPr>
          </a:p>
        </p:txBody>
      </p:sp>
      <p:pic>
        <p:nvPicPr>
          <p:cNvPr id="572" name="Google Shape;572;p42"/>
          <p:cNvPicPr preferRelativeResize="0"/>
          <p:nvPr/>
        </p:nvPicPr>
        <p:blipFill rotWithShape="1">
          <a:blip r:embed="rId6">
            <a:alphaModFix/>
          </a:blip>
          <a:srcRect b="0" l="0" r="0" t="882"/>
          <a:stretch/>
        </p:blipFill>
        <p:spPr>
          <a:xfrm>
            <a:off x="3946763" y="1433400"/>
            <a:ext cx="4246801" cy="25860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descr="Interfaz de usuario gráfica, Aplicación, Sitio web&#10;&#10;Descripción generada automáticamente" id="577" name="Google Shape;577;p43"/>
          <p:cNvPicPr preferRelativeResize="0"/>
          <p:nvPr/>
        </p:nvPicPr>
        <p:blipFill rotWithShape="1">
          <a:blip r:embed="rId3">
            <a:alphaModFix/>
          </a:blip>
          <a:srcRect b="19788" l="7226" r="7854" t="4711"/>
          <a:stretch/>
        </p:blipFill>
        <p:spPr>
          <a:xfrm>
            <a:off x="335375" y="277475"/>
            <a:ext cx="8538124" cy="4286650"/>
          </a:xfrm>
          <a:prstGeom prst="rect">
            <a:avLst/>
          </a:prstGeom>
          <a:noFill/>
          <a:ln>
            <a:noFill/>
          </a:ln>
        </p:spPr>
      </p:pic>
      <p:pic>
        <p:nvPicPr>
          <p:cNvPr id="578" name="Google Shape;578;p43"/>
          <p:cNvPicPr preferRelativeResize="0"/>
          <p:nvPr/>
        </p:nvPicPr>
        <p:blipFill>
          <a:blip r:embed="rId4">
            <a:alphaModFix/>
          </a:blip>
          <a:stretch>
            <a:fillRect/>
          </a:stretch>
        </p:blipFill>
        <p:spPr>
          <a:xfrm>
            <a:off x="-6100" y="4718956"/>
            <a:ext cx="1429086" cy="432700"/>
          </a:xfrm>
          <a:prstGeom prst="rect">
            <a:avLst/>
          </a:prstGeom>
          <a:noFill/>
          <a:ln>
            <a:noFill/>
          </a:ln>
        </p:spPr>
      </p:pic>
      <p:sp>
        <p:nvSpPr>
          <p:cNvPr id="579" name="Google Shape;579;p43"/>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580" name="Google Shape;580;p43"/>
          <p:cNvPicPr preferRelativeResize="0"/>
          <p:nvPr/>
        </p:nvPicPr>
        <p:blipFill rotWithShape="1">
          <a:blip r:embed="rId5">
            <a:alphaModFix/>
          </a:blip>
          <a:srcRect b="0" l="0" r="0" t="0"/>
          <a:stretch/>
        </p:blipFill>
        <p:spPr>
          <a:xfrm>
            <a:off x="7481477" y="4719155"/>
            <a:ext cx="1585897" cy="432504"/>
          </a:xfrm>
          <a:prstGeom prst="rect">
            <a:avLst/>
          </a:prstGeom>
          <a:noFill/>
          <a:ln>
            <a:noFill/>
          </a:ln>
        </p:spPr>
      </p:pic>
      <p:pic>
        <p:nvPicPr>
          <p:cNvPr id="581" name="Google Shape;581;p43"/>
          <p:cNvPicPr preferRelativeResize="0"/>
          <p:nvPr/>
        </p:nvPicPr>
        <p:blipFill>
          <a:blip r:embed="rId6">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44"/>
          <p:cNvSpPr txBox="1"/>
          <p:nvPr/>
        </p:nvSpPr>
        <p:spPr>
          <a:xfrm>
            <a:off x="1237200" y="1650450"/>
            <a:ext cx="6669600" cy="184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i="0" lang="en-US" sz="3000" u="none" cap="none" strike="noStrike">
                <a:solidFill>
                  <a:srgbClr val="002060"/>
                </a:solidFill>
                <a:latin typeface="Bitter Black"/>
                <a:ea typeface="Bitter Black"/>
                <a:cs typeface="Bitter Black"/>
                <a:sym typeface="Bitter Black"/>
              </a:rPr>
              <a:t>Repositorio Digital Institucional</a:t>
            </a:r>
            <a:endParaRPr sz="3000">
              <a:latin typeface="Bitter Black"/>
              <a:ea typeface="Bitter Black"/>
              <a:cs typeface="Bitter Black"/>
              <a:sym typeface="Bitter Black"/>
            </a:endParaRPr>
          </a:p>
          <a:p>
            <a:pPr indent="0" lvl="0" marL="0" marR="0" rtl="0" algn="ctr">
              <a:lnSpc>
                <a:spcPct val="100000"/>
              </a:lnSpc>
              <a:spcBef>
                <a:spcPts val="0"/>
              </a:spcBef>
              <a:spcAft>
                <a:spcPts val="0"/>
              </a:spcAft>
              <a:buNone/>
            </a:pPr>
            <a:r>
              <a:rPr i="0" lang="en-US" sz="3000" u="none" cap="none" strike="noStrike">
                <a:solidFill>
                  <a:srgbClr val="002060"/>
                </a:solidFill>
                <a:latin typeface="Bitter Black"/>
                <a:ea typeface="Bitter Black"/>
                <a:cs typeface="Bitter Black"/>
                <a:sym typeface="Bitter Black"/>
              </a:rPr>
              <a:t>de la Universidad de Buenos Aires</a:t>
            </a:r>
            <a:endParaRPr sz="3000">
              <a:latin typeface="Bitter Black"/>
              <a:ea typeface="Bitter Black"/>
              <a:cs typeface="Bitter Black"/>
              <a:sym typeface="Bitter Black"/>
            </a:endParaRPr>
          </a:p>
          <a:p>
            <a:pPr indent="0" lvl="0" marL="0" marR="0" rtl="0" algn="ctr">
              <a:lnSpc>
                <a:spcPct val="100000"/>
              </a:lnSpc>
              <a:spcBef>
                <a:spcPts val="0"/>
              </a:spcBef>
              <a:spcAft>
                <a:spcPts val="0"/>
              </a:spcAft>
              <a:buNone/>
            </a:pPr>
            <a:r>
              <a:rPr i="0" lang="en-US" sz="3000" u="none" cap="none" strike="noStrike">
                <a:solidFill>
                  <a:srgbClr val="002060"/>
                </a:solidFill>
                <a:latin typeface="Bitter Black"/>
                <a:ea typeface="Bitter Black"/>
                <a:cs typeface="Bitter Black"/>
                <a:sym typeface="Bitter Black"/>
              </a:rPr>
              <a:t>(RDI-UBA)</a:t>
            </a:r>
            <a:endParaRPr i="0" sz="3000" u="none" cap="none" strike="noStrike">
              <a:solidFill>
                <a:srgbClr val="002060"/>
              </a:solidFill>
              <a:latin typeface="Bitter Black"/>
              <a:ea typeface="Bitter Black"/>
              <a:cs typeface="Bitter Black"/>
              <a:sym typeface="Bitter Black"/>
            </a:endParaRPr>
          </a:p>
        </p:txBody>
      </p:sp>
      <p:pic>
        <p:nvPicPr>
          <p:cNvPr id="587" name="Google Shape;587;p44"/>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588" name="Google Shape;588;p44"/>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589" name="Google Shape;589;p44"/>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590" name="Google Shape;590;p44"/>
          <p:cNvPicPr preferRelativeResize="0"/>
          <p:nvPr/>
        </p:nvPicPr>
        <p:blipFill>
          <a:blip r:embed="rId5">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id="595" name="Google Shape;595;p45"/>
          <p:cNvPicPr preferRelativeResize="0"/>
          <p:nvPr/>
        </p:nvPicPr>
        <p:blipFill rotWithShape="1">
          <a:blip r:embed="rId3">
            <a:alphaModFix/>
          </a:blip>
          <a:srcRect b="0" l="0" r="0" t="0"/>
          <a:stretch/>
        </p:blipFill>
        <p:spPr>
          <a:xfrm>
            <a:off x="1058412" y="398973"/>
            <a:ext cx="7027176" cy="3799250"/>
          </a:xfrm>
          <a:prstGeom prst="rect">
            <a:avLst/>
          </a:prstGeom>
          <a:noFill/>
          <a:ln>
            <a:noFill/>
          </a:ln>
        </p:spPr>
      </p:pic>
      <p:pic>
        <p:nvPicPr>
          <p:cNvPr id="596" name="Google Shape;596;p45"/>
          <p:cNvPicPr preferRelativeResize="0"/>
          <p:nvPr/>
        </p:nvPicPr>
        <p:blipFill>
          <a:blip r:embed="rId4">
            <a:alphaModFix/>
          </a:blip>
          <a:stretch>
            <a:fillRect/>
          </a:stretch>
        </p:blipFill>
        <p:spPr>
          <a:xfrm>
            <a:off x="-6100" y="4718956"/>
            <a:ext cx="1429086" cy="432700"/>
          </a:xfrm>
          <a:prstGeom prst="rect">
            <a:avLst/>
          </a:prstGeom>
          <a:noFill/>
          <a:ln>
            <a:noFill/>
          </a:ln>
        </p:spPr>
      </p:pic>
      <p:sp>
        <p:nvSpPr>
          <p:cNvPr id="597" name="Google Shape;597;p45"/>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598" name="Google Shape;598;p45"/>
          <p:cNvPicPr preferRelativeResize="0"/>
          <p:nvPr/>
        </p:nvPicPr>
        <p:blipFill rotWithShape="1">
          <a:blip r:embed="rId5">
            <a:alphaModFix/>
          </a:blip>
          <a:srcRect b="0" l="0" r="0" t="0"/>
          <a:stretch/>
        </p:blipFill>
        <p:spPr>
          <a:xfrm>
            <a:off x="7481477" y="4719155"/>
            <a:ext cx="1585897" cy="432504"/>
          </a:xfrm>
          <a:prstGeom prst="rect">
            <a:avLst/>
          </a:prstGeom>
          <a:noFill/>
          <a:ln>
            <a:noFill/>
          </a:ln>
        </p:spPr>
      </p:pic>
      <p:pic>
        <p:nvPicPr>
          <p:cNvPr id="599" name="Google Shape;599;p45"/>
          <p:cNvPicPr preferRelativeResize="0"/>
          <p:nvPr/>
        </p:nvPicPr>
        <p:blipFill>
          <a:blip r:embed="rId6">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46"/>
          <p:cNvSpPr/>
          <p:nvPr/>
        </p:nvSpPr>
        <p:spPr>
          <a:xfrm>
            <a:off x="0" y="-3350"/>
            <a:ext cx="9144000" cy="620700"/>
          </a:xfrm>
          <a:prstGeom prst="rect">
            <a:avLst/>
          </a:prstGeom>
          <a:solidFill>
            <a:srgbClr val="F3F3F3"/>
          </a:solidFill>
          <a:ln>
            <a:noFill/>
          </a:ln>
          <a:effectLst>
            <a:outerShdw blurRad="71438" rotWithShape="0" algn="bl" dir="5400000" dist="19050">
              <a:srgbClr val="000000">
                <a:alpha val="29803"/>
              </a:srgbClr>
            </a:outerShdw>
          </a:effectLst>
        </p:spPr>
        <p:txBody>
          <a:bodyPr anchorCtr="0" anchor="ctr" bIns="34275" lIns="68575" spcFirstLastPara="1" rIns="68575" wrap="square" tIns="34275">
            <a:noAutofit/>
          </a:bodyPr>
          <a:lstStyle/>
          <a:p>
            <a:pPr indent="0" lvl="0" marL="0" marR="0" rtl="0" algn="ctr">
              <a:lnSpc>
                <a:spcPct val="115000"/>
              </a:lnSpc>
              <a:spcBef>
                <a:spcPts val="0"/>
              </a:spcBef>
              <a:spcAft>
                <a:spcPts val="0"/>
              </a:spcAft>
              <a:buClr>
                <a:schemeClr val="dk1"/>
              </a:buClr>
              <a:buSzPts val="1100"/>
              <a:buFont typeface="Arial"/>
              <a:buNone/>
            </a:pPr>
            <a:r>
              <a:rPr b="1" i="0" lang="en-US" sz="1500" u="none" cap="none" strike="noStrike">
                <a:solidFill>
                  <a:srgbClr val="002060"/>
                </a:solidFill>
                <a:latin typeface="Bitter"/>
                <a:ea typeface="Bitter"/>
                <a:cs typeface="Bitter"/>
                <a:sym typeface="Bitter"/>
              </a:rPr>
              <a:t>Repositorio Digital Institucional de la UBA</a:t>
            </a:r>
            <a:endParaRPr b="1" i="0" sz="1500" u="none" cap="none" strike="noStrike">
              <a:solidFill>
                <a:srgbClr val="002060"/>
              </a:solidFill>
              <a:latin typeface="Bitter"/>
              <a:ea typeface="Bitter"/>
              <a:cs typeface="Bitter"/>
              <a:sym typeface="Bitter"/>
            </a:endParaRPr>
          </a:p>
        </p:txBody>
      </p:sp>
      <p:sp>
        <p:nvSpPr>
          <p:cNvPr id="605" name="Google Shape;605;p46"/>
          <p:cNvSpPr txBox="1"/>
          <p:nvPr/>
        </p:nvSpPr>
        <p:spPr>
          <a:xfrm>
            <a:off x="241738" y="2621275"/>
            <a:ext cx="14400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i="0" lang="en-US" sz="1600" u="none" cap="none" strike="noStrike">
                <a:solidFill>
                  <a:srgbClr val="002060"/>
                </a:solidFill>
                <a:latin typeface="Bitter Medium"/>
                <a:ea typeface="Bitter Medium"/>
                <a:cs typeface="Bitter Medium"/>
                <a:sym typeface="Bitter Medium"/>
              </a:rPr>
              <a:t>16.779</a:t>
            </a:r>
            <a:endParaRPr b="0" i="0" sz="1600" u="none" cap="none" strike="noStrike">
              <a:solidFill>
                <a:srgbClr val="002060"/>
              </a:solidFill>
              <a:latin typeface="Bitter Medium"/>
              <a:ea typeface="Bitter Medium"/>
              <a:cs typeface="Bitter Medium"/>
              <a:sym typeface="Bitter Medium"/>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2060"/>
                </a:solidFill>
                <a:latin typeface="Bitter Medium"/>
                <a:ea typeface="Bitter Medium"/>
                <a:cs typeface="Bitter Medium"/>
                <a:sym typeface="Bitter Medium"/>
              </a:rPr>
              <a:t>Tesis de posgrado</a:t>
            </a:r>
            <a:endParaRPr>
              <a:solidFill>
                <a:srgbClr val="002060"/>
              </a:solidFill>
            </a:endParaRPr>
          </a:p>
        </p:txBody>
      </p:sp>
      <p:sp>
        <p:nvSpPr>
          <p:cNvPr id="606" name="Google Shape;606;p46"/>
          <p:cNvSpPr txBox="1"/>
          <p:nvPr/>
        </p:nvSpPr>
        <p:spPr>
          <a:xfrm>
            <a:off x="1901258" y="2621275"/>
            <a:ext cx="14718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i="0" lang="en-US" sz="1600" u="none" cap="none" strike="noStrike">
                <a:solidFill>
                  <a:srgbClr val="002060"/>
                </a:solidFill>
                <a:latin typeface="Bitter Medium"/>
                <a:ea typeface="Bitter Medium"/>
                <a:cs typeface="Bitter Medium"/>
                <a:sym typeface="Bitter Medium"/>
              </a:rPr>
              <a:t>35.582</a:t>
            </a:r>
            <a:endParaRPr b="0" i="0" sz="1600" u="none" cap="none" strike="noStrike">
              <a:solidFill>
                <a:srgbClr val="002060"/>
              </a:solidFill>
              <a:latin typeface="Bitter Medium"/>
              <a:ea typeface="Bitter Medium"/>
              <a:cs typeface="Bitter Medium"/>
              <a:sym typeface="Bitter Medium"/>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2060"/>
                </a:solidFill>
                <a:latin typeface="Bitter Medium"/>
                <a:ea typeface="Bitter Medium"/>
                <a:cs typeface="Bitter Medium"/>
                <a:sym typeface="Bitter Medium"/>
              </a:rPr>
              <a:t>Artículos de revistas</a:t>
            </a:r>
            <a:endParaRPr>
              <a:solidFill>
                <a:srgbClr val="002060"/>
              </a:solidFill>
            </a:endParaRPr>
          </a:p>
        </p:txBody>
      </p:sp>
      <p:sp>
        <p:nvSpPr>
          <p:cNvPr id="607" name="Google Shape;607;p46"/>
          <p:cNvSpPr txBox="1"/>
          <p:nvPr/>
        </p:nvSpPr>
        <p:spPr>
          <a:xfrm>
            <a:off x="3532003" y="2621275"/>
            <a:ext cx="17442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i="0" lang="en-US" sz="1600" u="none" cap="none" strike="noStrike">
                <a:solidFill>
                  <a:srgbClr val="002060"/>
                </a:solidFill>
                <a:latin typeface="Bitter"/>
                <a:ea typeface="Bitter"/>
                <a:cs typeface="Bitter"/>
                <a:sym typeface="Bitter"/>
              </a:rPr>
              <a:t>16.780</a:t>
            </a:r>
            <a:endParaRPr b="0" i="0" sz="1600" u="none" cap="none" strike="noStrike">
              <a:solidFill>
                <a:srgbClr val="002060"/>
              </a:solidFill>
              <a:latin typeface="Bitter"/>
              <a:ea typeface="Bitter"/>
              <a:cs typeface="Bitter"/>
              <a:sym typeface="Bitter"/>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2060"/>
                </a:solidFill>
                <a:latin typeface="Bitter"/>
                <a:ea typeface="Bitter"/>
                <a:cs typeface="Bitter"/>
                <a:sym typeface="Bitter"/>
              </a:rPr>
              <a:t>Libros y documentos</a:t>
            </a:r>
            <a:endParaRPr>
              <a:solidFill>
                <a:srgbClr val="002060"/>
              </a:solidFill>
            </a:endParaRPr>
          </a:p>
        </p:txBody>
      </p:sp>
      <p:pic>
        <p:nvPicPr>
          <p:cNvPr id="608" name="Google Shape;608;p46"/>
          <p:cNvPicPr preferRelativeResize="0"/>
          <p:nvPr/>
        </p:nvPicPr>
        <p:blipFill rotWithShape="1">
          <a:blip r:embed="rId3">
            <a:alphaModFix/>
          </a:blip>
          <a:srcRect b="19948" l="0" r="0" t="0"/>
          <a:stretch/>
        </p:blipFill>
        <p:spPr>
          <a:xfrm>
            <a:off x="2162634" y="1933389"/>
            <a:ext cx="949051" cy="759698"/>
          </a:xfrm>
          <a:prstGeom prst="rect">
            <a:avLst/>
          </a:prstGeom>
          <a:noFill/>
          <a:ln>
            <a:noFill/>
          </a:ln>
        </p:spPr>
      </p:pic>
      <p:sp>
        <p:nvSpPr>
          <p:cNvPr id="609" name="Google Shape;609;p46"/>
          <p:cNvSpPr txBox="1"/>
          <p:nvPr/>
        </p:nvSpPr>
        <p:spPr>
          <a:xfrm>
            <a:off x="7109287" y="2637065"/>
            <a:ext cx="1726200" cy="818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US" sz="1600" u="none" cap="none" strike="noStrike">
                <a:solidFill>
                  <a:srgbClr val="002060"/>
                </a:solidFill>
                <a:latin typeface="Bitter Medium"/>
                <a:ea typeface="Bitter Medium"/>
                <a:cs typeface="Bitter Medium"/>
                <a:sym typeface="Bitter Medium"/>
              </a:rPr>
              <a:t>2.633</a:t>
            </a:r>
            <a:endParaRPr b="0" i="0" sz="1600" u="none" cap="none" strike="noStrike">
              <a:solidFill>
                <a:srgbClr val="002060"/>
              </a:solidFill>
              <a:latin typeface="Bitter Medium"/>
              <a:ea typeface="Bitter Medium"/>
              <a:cs typeface="Bitter Medium"/>
              <a:sym typeface="Bitter Medium"/>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2060"/>
                </a:solidFill>
                <a:latin typeface="Bitter Medium"/>
                <a:ea typeface="Bitter Medium"/>
                <a:cs typeface="Bitter Medium"/>
                <a:sym typeface="Bitter Medium"/>
              </a:rPr>
              <a:t>Fotos</a:t>
            </a:r>
            <a:endParaRPr>
              <a:solidFill>
                <a:srgbClr val="002060"/>
              </a:solidFill>
            </a:endParaRPr>
          </a:p>
        </p:txBody>
      </p:sp>
      <p:sp>
        <p:nvSpPr>
          <p:cNvPr id="610" name="Google Shape;610;p46"/>
          <p:cNvSpPr txBox="1"/>
          <p:nvPr/>
        </p:nvSpPr>
        <p:spPr>
          <a:xfrm>
            <a:off x="5446400" y="2647575"/>
            <a:ext cx="16227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i="0" lang="en-US" sz="1600" u="none" cap="none" strike="noStrike">
                <a:solidFill>
                  <a:srgbClr val="002060"/>
                </a:solidFill>
                <a:latin typeface="Bitter"/>
                <a:ea typeface="Bitter"/>
                <a:cs typeface="Bitter"/>
                <a:sym typeface="Bitter"/>
              </a:rPr>
              <a:t>637</a:t>
            </a:r>
            <a:endParaRPr b="0" i="0" sz="1600" u="none" cap="none" strike="noStrike">
              <a:solidFill>
                <a:srgbClr val="002060"/>
              </a:solidFill>
              <a:latin typeface="Bitter"/>
              <a:ea typeface="Bitter"/>
              <a:cs typeface="Bitter"/>
              <a:sym typeface="Bitter"/>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2060"/>
                </a:solidFill>
                <a:latin typeface="Bitter"/>
                <a:ea typeface="Bitter"/>
                <a:cs typeface="Bitter"/>
                <a:sym typeface="Bitter"/>
              </a:rPr>
              <a:t>Multimedia</a:t>
            </a:r>
            <a:endParaRPr>
              <a:solidFill>
                <a:srgbClr val="002060"/>
              </a:solidFill>
            </a:endParaRPr>
          </a:p>
        </p:txBody>
      </p:sp>
      <p:sp>
        <p:nvSpPr>
          <p:cNvPr id="611" name="Google Shape;611;p46"/>
          <p:cNvSpPr txBox="1"/>
          <p:nvPr/>
        </p:nvSpPr>
        <p:spPr>
          <a:xfrm>
            <a:off x="1453475" y="895993"/>
            <a:ext cx="51105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en-US" sz="2000" u="none" cap="none" strike="noStrike">
                <a:solidFill>
                  <a:srgbClr val="002060"/>
                </a:solidFill>
                <a:latin typeface="Bitter"/>
                <a:ea typeface="Bitter"/>
                <a:cs typeface="Bitter"/>
                <a:sym typeface="Bitter"/>
              </a:rPr>
              <a:t>Cantidad de publicaciones:</a:t>
            </a:r>
            <a:r>
              <a:rPr b="0" i="0" lang="en-US" sz="2000" u="none" cap="none" strike="noStrike">
                <a:solidFill>
                  <a:srgbClr val="002060"/>
                </a:solidFill>
                <a:latin typeface="Bitter Black"/>
                <a:ea typeface="Bitter Black"/>
                <a:cs typeface="Bitter Black"/>
                <a:sym typeface="Bitter Black"/>
              </a:rPr>
              <a:t> </a:t>
            </a:r>
            <a:r>
              <a:rPr b="0" i="0" lang="en-US" sz="3000" u="none" cap="none" strike="noStrike">
                <a:solidFill>
                  <a:srgbClr val="1D2554"/>
                </a:solidFill>
                <a:latin typeface="Bitter Black"/>
                <a:ea typeface="Bitter Black"/>
                <a:cs typeface="Bitter Black"/>
                <a:sym typeface="Bitter Black"/>
              </a:rPr>
              <a:t>72.411</a:t>
            </a:r>
            <a:endParaRPr b="0" i="0" sz="3000" u="none" cap="none" strike="noStrike">
              <a:solidFill>
                <a:srgbClr val="1D2554"/>
              </a:solidFill>
              <a:latin typeface="Bitter Black"/>
              <a:ea typeface="Bitter Black"/>
              <a:cs typeface="Bitter Black"/>
              <a:sym typeface="Bitter Black"/>
            </a:endParaRPr>
          </a:p>
        </p:txBody>
      </p:sp>
      <p:sp>
        <p:nvSpPr>
          <p:cNvPr id="612" name="Google Shape;612;p46"/>
          <p:cNvSpPr txBox="1"/>
          <p:nvPr/>
        </p:nvSpPr>
        <p:spPr>
          <a:xfrm>
            <a:off x="1901082" y="3754820"/>
            <a:ext cx="14718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i="0" lang="en-US" sz="1600" u="none" cap="none" strike="noStrike">
                <a:solidFill>
                  <a:srgbClr val="002060"/>
                </a:solidFill>
                <a:latin typeface="Bitter Medium"/>
                <a:ea typeface="Bitter Medium"/>
                <a:cs typeface="Bitter Medium"/>
                <a:sym typeface="Bitter Medium"/>
              </a:rPr>
              <a:t>257</a:t>
            </a:r>
            <a:endParaRPr b="1" i="0" sz="1600" u="none" cap="none" strike="noStrike">
              <a:solidFill>
                <a:srgbClr val="002060"/>
              </a:solidFill>
              <a:latin typeface="Bitter Medium"/>
              <a:ea typeface="Bitter Medium"/>
              <a:cs typeface="Bitter Medium"/>
              <a:sym typeface="Bitter Medium"/>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2060"/>
                </a:solidFill>
                <a:latin typeface="Bitter Medium"/>
                <a:ea typeface="Bitter Medium"/>
                <a:cs typeface="Bitter Medium"/>
                <a:sym typeface="Bitter Medium"/>
              </a:rPr>
              <a:t>Títulos de revistas UBA</a:t>
            </a:r>
            <a:endParaRPr>
              <a:solidFill>
                <a:srgbClr val="002060"/>
              </a:solidFill>
            </a:endParaRPr>
          </a:p>
        </p:txBody>
      </p:sp>
      <p:cxnSp>
        <p:nvCxnSpPr>
          <p:cNvPr id="613" name="Google Shape;613;p46"/>
          <p:cNvCxnSpPr>
            <a:stCxn id="606" idx="2"/>
            <a:endCxn id="612" idx="0"/>
          </p:cNvCxnSpPr>
          <p:nvPr/>
        </p:nvCxnSpPr>
        <p:spPr>
          <a:xfrm flipH="1">
            <a:off x="2636858" y="3483175"/>
            <a:ext cx="300" cy="271500"/>
          </a:xfrm>
          <a:prstGeom prst="straightConnector1">
            <a:avLst/>
          </a:prstGeom>
          <a:noFill/>
          <a:ln cap="flat" cmpd="sng" w="9525">
            <a:solidFill>
              <a:srgbClr val="002060"/>
            </a:solidFill>
            <a:prstDash val="solid"/>
            <a:round/>
            <a:headEnd len="sm" w="sm" type="none"/>
            <a:tailEnd len="med" w="med" type="stealth"/>
          </a:ln>
        </p:spPr>
      </p:cxnSp>
      <p:pic>
        <p:nvPicPr>
          <p:cNvPr descr="D:\Users\florencia\Desktop\iconos\CRAI\grupo-de-usuarios_318-48680.png" id="614" name="Google Shape;614;p46"/>
          <p:cNvPicPr preferRelativeResize="0"/>
          <p:nvPr/>
        </p:nvPicPr>
        <p:blipFill rotWithShape="1">
          <a:blip r:embed="rId4">
            <a:alphaModFix/>
          </a:blip>
          <a:srcRect b="0" l="0" r="0" t="0"/>
          <a:stretch/>
        </p:blipFill>
        <p:spPr>
          <a:xfrm>
            <a:off x="7726922" y="1891675"/>
            <a:ext cx="786453" cy="786453"/>
          </a:xfrm>
          <a:prstGeom prst="rect">
            <a:avLst/>
          </a:prstGeom>
          <a:noFill/>
          <a:ln>
            <a:noFill/>
          </a:ln>
        </p:spPr>
      </p:pic>
      <p:pic>
        <p:nvPicPr>
          <p:cNvPr descr="books_2847689.png" id="615" name="Google Shape;615;p46"/>
          <p:cNvPicPr preferRelativeResize="0"/>
          <p:nvPr/>
        </p:nvPicPr>
        <p:blipFill rotWithShape="1">
          <a:blip r:embed="rId5">
            <a:alphaModFix/>
          </a:blip>
          <a:srcRect b="0" l="0" r="0" t="0"/>
          <a:stretch/>
        </p:blipFill>
        <p:spPr>
          <a:xfrm>
            <a:off x="564625" y="1955881"/>
            <a:ext cx="794241" cy="794244"/>
          </a:xfrm>
          <a:prstGeom prst="rect">
            <a:avLst/>
          </a:prstGeom>
          <a:noFill/>
          <a:ln>
            <a:noFill/>
          </a:ln>
        </p:spPr>
      </p:pic>
      <p:pic>
        <p:nvPicPr>
          <p:cNvPr descr="book_10446347.png" id="616" name="Google Shape;616;p46"/>
          <p:cNvPicPr preferRelativeResize="0"/>
          <p:nvPr/>
        </p:nvPicPr>
        <p:blipFill rotWithShape="1">
          <a:blip r:embed="rId6">
            <a:alphaModFix/>
          </a:blip>
          <a:srcRect b="0" l="0" r="0" t="0"/>
          <a:stretch/>
        </p:blipFill>
        <p:spPr>
          <a:xfrm>
            <a:off x="4033683" y="1950363"/>
            <a:ext cx="752102" cy="752104"/>
          </a:xfrm>
          <a:prstGeom prst="rect">
            <a:avLst/>
          </a:prstGeom>
          <a:noFill/>
          <a:ln>
            <a:noFill/>
          </a:ln>
        </p:spPr>
      </p:pic>
      <p:pic>
        <p:nvPicPr>
          <p:cNvPr descr="video-marketing_9621837.png" id="617" name="Google Shape;617;p46"/>
          <p:cNvPicPr preferRelativeResize="0"/>
          <p:nvPr/>
        </p:nvPicPr>
        <p:blipFill rotWithShape="1">
          <a:blip r:embed="rId7">
            <a:alphaModFix/>
          </a:blip>
          <a:srcRect b="0" l="0" r="0" t="0"/>
          <a:stretch/>
        </p:blipFill>
        <p:spPr>
          <a:xfrm>
            <a:off x="5907686" y="1979955"/>
            <a:ext cx="722509" cy="722510"/>
          </a:xfrm>
          <a:prstGeom prst="rect">
            <a:avLst/>
          </a:prstGeom>
          <a:noFill/>
          <a:ln>
            <a:noFill/>
          </a:ln>
        </p:spPr>
      </p:pic>
      <p:pic>
        <p:nvPicPr>
          <p:cNvPr descr="magazine_8446893.png" id="618" name="Google Shape;618;p46"/>
          <p:cNvPicPr preferRelativeResize="0"/>
          <p:nvPr/>
        </p:nvPicPr>
        <p:blipFill rotWithShape="1">
          <a:blip r:embed="rId8">
            <a:alphaModFix/>
          </a:blip>
          <a:srcRect b="0" l="0" r="0" t="0"/>
          <a:stretch/>
        </p:blipFill>
        <p:spPr>
          <a:xfrm>
            <a:off x="1402955" y="3847183"/>
            <a:ext cx="704536" cy="704536"/>
          </a:xfrm>
          <a:prstGeom prst="rect">
            <a:avLst/>
          </a:prstGeom>
          <a:noFill/>
          <a:ln>
            <a:noFill/>
          </a:ln>
        </p:spPr>
      </p:pic>
      <p:pic>
        <p:nvPicPr>
          <p:cNvPr id="619" name="Google Shape;619;p46"/>
          <p:cNvPicPr preferRelativeResize="0"/>
          <p:nvPr/>
        </p:nvPicPr>
        <p:blipFill rotWithShape="1">
          <a:blip r:embed="rId9">
            <a:alphaModFix/>
          </a:blip>
          <a:srcRect b="0" l="0" r="0" t="0"/>
          <a:stretch/>
        </p:blipFill>
        <p:spPr>
          <a:xfrm>
            <a:off x="6310600" y="970917"/>
            <a:ext cx="813825" cy="496673"/>
          </a:xfrm>
          <a:prstGeom prst="rect">
            <a:avLst/>
          </a:prstGeom>
          <a:noFill/>
          <a:ln>
            <a:noFill/>
          </a:ln>
        </p:spPr>
      </p:pic>
      <p:pic>
        <p:nvPicPr>
          <p:cNvPr id="620" name="Google Shape;620;p46"/>
          <p:cNvPicPr preferRelativeResize="0"/>
          <p:nvPr/>
        </p:nvPicPr>
        <p:blipFill>
          <a:blip r:embed="rId10">
            <a:alphaModFix/>
          </a:blip>
          <a:stretch>
            <a:fillRect/>
          </a:stretch>
        </p:blipFill>
        <p:spPr>
          <a:xfrm>
            <a:off x="-6100" y="4718956"/>
            <a:ext cx="1429086" cy="432700"/>
          </a:xfrm>
          <a:prstGeom prst="rect">
            <a:avLst/>
          </a:prstGeom>
          <a:noFill/>
          <a:ln>
            <a:noFill/>
          </a:ln>
        </p:spPr>
      </p:pic>
      <p:sp>
        <p:nvSpPr>
          <p:cNvPr id="621" name="Google Shape;621;p46"/>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622" name="Google Shape;622;p46"/>
          <p:cNvPicPr preferRelativeResize="0"/>
          <p:nvPr/>
        </p:nvPicPr>
        <p:blipFill rotWithShape="1">
          <a:blip r:embed="rId11">
            <a:alphaModFix/>
          </a:blip>
          <a:srcRect b="0" l="0" r="0" t="0"/>
          <a:stretch/>
        </p:blipFill>
        <p:spPr>
          <a:xfrm>
            <a:off x="7481477" y="4719155"/>
            <a:ext cx="1585897" cy="432504"/>
          </a:xfrm>
          <a:prstGeom prst="rect">
            <a:avLst/>
          </a:prstGeom>
          <a:noFill/>
          <a:ln>
            <a:noFill/>
          </a:ln>
        </p:spPr>
      </p:pic>
      <p:pic>
        <p:nvPicPr>
          <p:cNvPr id="623" name="Google Shape;623;p46"/>
          <p:cNvPicPr preferRelativeResize="0"/>
          <p:nvPr/>
        </p:nvPicPr>
        <p:blipFill>
          <a:blip r:embed="rId12">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47"/>
          <p:cNvSpPr txBox="1"/>
          <p:nvPr/>
        </p:nvSpPr>
        <p:spPr>
          <a:xfrm>
            <a:off x="2363250" y="1294200"/>
            <a:ext cx="4417500" cy="2555100"/>
          </a:xfrm>
          <a:prstGeom prst="rect">
            <a:avLst/>
          </a:prstGeom>
          <a:noFill/>
          <a:ln>
            <a:noFill/>
          </a:ln>
        </p:spPr>
        <p:txBody>
          <a:bodyPr anchorCtr="0" anchor="t" bIns="45700" lIns="91425" spcFirstLastPara="1" rIns="91425" wrap="square" tIns="45700">
            <a:spAutoFit/>
          </a:bodyPr>
          <a:lstStyle/>
          <a:p>
            <a:pPr indent="-88900" lvl="0" marL="0" marR="0" rtl="0" algn="l">
              <a:lnSpc>
                <a:spcPct val="100000"/>
              </a:lnSpc>
              <a:spcBef>
                <a:spcPts val="0"/>
              </a:spcBef>
              <a:spcAft>
                <a:spcPts val="0"/>
              </a:spcAft>
              <a:buClr>
                <a:srgbClr val="000000"/>
              </a:buClr>
              <a:buSzPts val="1400"/>
              <a:buFont typeface="Bitter"/>
              <a:buChar char="•"/>
            </a:pPr>
            <a:r>
              <a:rPr i="0" lang="en-US" u="none" cap="none" strike="noStrike">
                <a:solidFill>
                  <a:srgbClr val="002060"/>
                </a:solidFill>
                <a:latin typeface="Bitter"/>
                <a:ea typeface="Bitter"/>
                <a:cs typeface="Bitter"/>
                <a:sym typeface="Bitter"/>
              </a:rPr>
              <a:t>Ley 26.899 de </a:t>
            </a:r>
            <a:r>
              <a:rPr b="1" i="0" lang="en-US" u="none" cap="none" strike="noStrike">
                <a:solidFill>
                  <a:srgbClr val="002060"/>
                </a:solidFill>
                <a:latin typeface="Bitter"/>
                <a:ea typeface="Bitter"/>
                <a:cs typeface="Bitter"/>
                <a:sym typeface="Bitter"/>
              </a:rPr>
              <a:t>Repositorios Digitales Institucionales de Acceso Abierto</a:t>
            </a:r>
            <a:endParaRPr b="1">
              <a:latin typeface="Bitter"/>
              <a:ea typeface="Bitter"/>
              <a:cs typeface="Bitter"/>
              <a:sym typeface="Bitter"/>
            </a:endParaRPr>
          </a:p>
          <a:p>
            <a:pPr indent="0" lvl="0" marL="0" marR="0" rtl="0" algn="l">
              <a:lnSpc>
                <a:spcPct val="100000"/>
              </a:lnSpc>
              <a:spcBef>
                <a:spcPts val="1200"/>
              </a:spcBef>
              <a:spcAft>
                <a:spcPts val="0"/>
              </a:spcAft>
              <a:buClr>
                <a:srgbClr val="000000"/>
              </a:buClr>
              <a:buSzPts val="1800"/>
              <a:buFont typeface="Arial"/>
              <a:buNone/>
            </a:pPr>
            <a:r>
              <a:t/>
            </a:r>
            <a:endParaRPr i="0" u="none" cap="none" strike="noStrike">
              <a:solidFill>
                <a:srgbClr val="002060"/>
              </a:solidFill>
              <a:latin typeface="Bitter"/>
              <a:ea typeface="Bitter"/>
              <a:cs typeface="Bitter"/>
              <a:sym typeface="Bitter"/>
            </a:endParaRPr>
          </a:p>
          <a:p>
            <a:pPr indent="-88900" lvl="0" marL="0" marR="0" rtl="0" algn="l">
              <a:lnSpc>
                <a:spcPct val="100000"/>
              </a:lnSpc>
              <a:spcBef>
                <a:spcPts val="1200"/>
              </a:spcBef>
              <a:spcAft>
                <a:spcPts val="0"/>
              </a:spcAft>
              <a:buClr>
                <a:srgbClr val="000000"/>
              </a:buClr>
              <a:buSzPts val="1400"/>
              <a:buFont typeface="Bitter"/>
              <a:buChar char="•"/>
            </a:pPr>
            <a:r>
              <a:rPr i="0" lang="en-US" u="none" cap="none" strike="noStrike">
                <a:solidFill>
                  <a:srgbClr val="002060"/>
                </a:solidFill>
                <a:latin typeface="Bitter"/>
                <a:ea typeface="Bitter"/>
                <a:cs typeface="Bitter"/>
                <a:sym typeface="Bitter"/>
              </a:rPr>
              <a:t>Resolución (CS) 6323/13 de </a:t>
            </a:r>
            <a:r>
              <a:rPr b="1" i="0" lang="en-US" u="none" cap="none" strike="noStrike">
                <a:solidFill>
                  <a:srgbClr val="002060"/>
                </a:solidFill>
                <a:latin typeface="Bitter"/>
                <a:ea typeface="Bitter"/>
                <a:cs typeface="Bitter"/>
                <a:sym typeface="Bitter"/>
              </a:rPr>
              <a:t>Creación del Repositorio Digital Institucional de la Universidad de Buenos Aires</a:t>
            </a:r>
            <a:r>
              <a:rPr i="0" lang="en-US" u="none" cap="none" strike="noStrike">
                <a:solidFill>
                  <a:srgbClr val="002060"/>
                </a:solidFill>
                <a:latin typeface="Bitter"/>
                <a:ea typeface="Bitter"/>
                <a:cs typeface="Bitter"/>
                <a:sym typeface="Bitter"/>
              </a:rPr>
              <a:t>, art. 4: tesis de posgrado aprobadas en la universidad, versión final de las actividades de investigación financiadas con fondos públicos, y publicaciones cuya propiedad sea de la Universidad y/o Unidades académicas</a:t>
            </a:r>
            <a:endParaRPr i="0" u="none" cap="none" strike="noStrike">
              <a:solidFill>
                <a:srgbClr val="002060"/>
              </a:solidFill>
              <a:latin typeface="Bitter"/>
              <a:ea typeface="Bitter"/>
              <a:cs typeface="Bitter"/>
              <a:sym typeface="Bitter"/>
            </a:endParaRPr>
          </a:p>
        </p:txBody>
      </p:sp>
      <p:sp>
        <p:nvSpPr>
          <p:cNvPr id="629" name="Google Shape;629;p47"/>
          <p:cNvSpPr/>
          <p:nvPr/>
        </p:nvSpPr>
        <p:spPr>
          <a:xfrm>
            <a:off x="0" y="-3350"/>
            <a:ext cx="9144000" cy="620700"/>
          </a:xfrm>
          <a:prstGeom prst="rect">
            <a:avLst/>
          </a:prstGeom>
          <a:solidFill>
            <a:srgbClr val="F3F3F3"/>
          </a:solidFill>
          <a:ln>
            <a:noFill/>
          </a:ln>
          <a:effectLst>
            <a:outerShdw blurRad="71438" rotWithShape="0" algn="bl" dir="5400000" dist="19050">
              <a:srgbClr val="000000">
                <a:alpha val="29803"/>
              </a:srgbClr>
            </a:outerShdw>
          </a:effectLst>
        </p:spPr>
        <p:txBody>
          <a:bodyPr anchorCtr="0" anchor="ctr" bIns="34275" lIns="68575" spcFirstLastPara="1" rIns="68575" wrap="square" tIns="34275">
            <a:noAutofit/>
          </a:bodyPr>
          <a:lstStyle/>
          <a:p>
            <a:pPr indent="0" lvl="0" marL="0" marR="0" rtl="0" algn="ctr">
              <a:lnSpc>
                <a:spcPct val="115000"/>
              </a:lnSpc>
              <a:spcBef>
                <a:spcPts val="0"/>
              </a:spcBef>
              <a:spcAft>
                <a:spcPts val="0"/>
              </a:spcAft>
              <a:buClr>
                <a:schemeClr val="dk1"/>
              </a:buClr>
              <a:buSzPts val="1100"/>
              <a:buFont typeface="Arial"/>
              <a:buNone/>
            </a:pPr>
            <a:r>
              <a:rPr b="1" i="0" lang="en-US" sz="1500" u="none" cap="none" strike="noStrike">
                <a:solidFill>
                  <a:srgbClr val="002060"/>
                </a:solidFill>
                <a:latin typeface="Bitter"/>
                <a:ea typeface="Bitter"/>
                <a:cs typeface="Bitter"/>
                <a:sym typeface="Bitter"/>
              </a:rPr>
              <a:t>Repositorio Digital Institucional de la UBA - Normativa</a:t>
            </a:r>
            <a:endParaRPr b="1" i="0" sz="1500" u="none" cap="none" strike="noStrike">
              <a:solidFill>
                <a:srgbClr val="002060"/>
              </a:solidFill>
              <a:latin typeface="Bitter"/>
              <a:ea typeface="Bitter"/>
              <a:cs typeface="Bitter"/>
              <a:sym typeface="Bitter"/>
            </a:endParaRPr>
          </a:p>
        </p:txBody>
      </p:sp>
      <p:pic>
        <p:nvPicPr>
          <p:cNvPr id="630" name="Google Shape;630;p47"/>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631" name="Google Shape;631;p47"/>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632" name="Google Shape;632;p47"/>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633" name="Google Shape;633;p47"/>
          <p:cNvPicPr preferRelativeResize="0"/>
          <p:nvPr/>
        </p:nvPicPr>
        <p:blipFill>
          <a:blip r:embed="rId5">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pic>
        <p:nvPicPr>
          <p:cNvPr id="638" name="Google Shape;638;p48"/>
          <p:cNvPicPr preferRelativeResize="0"/>
          <p:nvPr/>
        </p:nvPicPr>
        <p:blipFill rotWithShape="1">
          <a:blip r:embed="rId3">
            <a:alphaModFix/>
          </a:blip>
          <a:srcRect b="8356" l="18815" r="51604" t="0"/>
          <a:stretch/>
        </p:blipFill>
        <p:spPr>
          <a:xfrm rot="10800000">
            <a:off x="6441725" y="0"/>
            <a:ext cx="2702275" cy="4713525"/>
          </a:xfrm>
          <a:prstGeom prst="rect">
            <a:avLst/>
          </a:prstGeom>
          <a:noFill/>
          <a:ln>
            <a:noFill/>
          </a:ln>
        </p:spPr>
      </p:pic>
      <p:pic>
        <p:nvPicPr>
          <p:cNvPr id="639" name="Google Shape;639;p48"/>
          <p:cNvPicPr preferRelativeResize="0"/>
          <p:nvPr/>
        </p:nvPicPr>
        <p:blipFill rotWithShape="1">
          <a:blip r:embed="rId3">
            <a:alphaModFix/>
          </a:blip>
          <a:srcRect b="0" l="18815" r="51604" t="0"/>
          <a:stretch/>
        </p:blipFill>
        <p:spPr>
          <a:xfrm>
            <a:off x="46425" y="-1"/>
            <a:ext cx="2702275" cy="5143501"/>
          </a:xfrm>
          <a:prstGeom prst="rect">
            <a:avLst/>
          </a:prstGeom>
          <a:noFill/>
          <a:ln>
            <a:noFill/>
          </a:ln>
        </p:spPr>
      </p:pic>
      <p:sp>
        <p:nvSpPr>
          <p:cNvPr id="640" name="Google Shape;640;p48"/>
          <p:cNvSpPr txBox="1"/>
          <p:nvPr>
            <p:ph idx="1" type="subTitle"/>
          </p:nvPr>
        </p:nvSpPr>
        <p:spPr>
          <a:xfrm>
            <a:off x="639175" y="990013"/>
            <a:ext cx="8214600" cy="97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400"/>
              <a:buNone/>
            </a:pPr>
            <a:r>
              <a:rPr lang="en-US" sz="3400">
                <a:solidFill>
                  <a:srgbClr val="1D2554"/>
                </a:solidFill>
                <a:latin typeface="Bitter Black"/>
                <a:ea typeface="Bitter Black"/>
                <a:cs typeface="Bitter Black"/>
                <a:sym typeface="Bitter Black"/>
              </a:rPr>
              <a:t>¡MUCHAS GRACIAS!</a:t>
            </a:r>
            <a:endParaRPr b="1" sz="2040">
              <a:solidFill>
                <a:srgbClr val="002060"/>
              </a:solidFill>
            </a:endParaRPr>
          </a:p>
        </p:txBody>
      </p:sp>
      <p:sp>
        <p:nvSpPr>
          <p:cNvPr id="641" name="Google Shape;641;p48"/>
          <p:cNvSpPr txBox="1"/>
          <p:nvPr/>
        </p:nvSpPr>
        <p:spPr>
          <a:xfrm>
            <a:off x="3809275" y="3594887"/>
            <a:ext cx="2391828" cy="406200"/>
          </a:xfrm>
          <a:prstGeom prst="rect">
            <a:avLst/>
          </a:prstGeom>
          <a:noFill/>
          <a:ln>
            <a:noFill/>
          </a:ln>
        </p:spPr>
        <p:txBody>
          <a:bodyPr anchorCtr="0" anchor="t" bIns="91425" lIns="90000" spcFirstLastPara="1" rIns="91425" wrap="square" tIns="91425">
            <a:spAutoFit/>
          </a:bodyPr>
          <a:lstStyle/>
          <a:p>
            <a:pPr indent="0" lvl="0" marL="0" marR="0" rtl="0" algn="l">
              <a:lnSpc>
                <a:spcPct val="90000"/>
              </a:lnSpc>
              <a:spcBef>
                <a:spcPts val="0"/>
              </a:spcBef>
              <a:spcAft>
                <a:spcPts val="0"/>
              </a:spcAft>
              <a:buClr>
                <a:srgbClr val="000000"/>
              </a:buClr>
              <a:buSzPts val="1600"/>
              <a:buFont typeface="Arial"/>
              <a:buNone/>
            </a:pPr>
            <a:r>
              <a:rPr b="1" i="0" lang="en-US" sz="1600" u="sng" cap="none" strike="noStrike">
                <a:solidFill>
                  <a:srgbClr val="1D2554"/>
                </a:solidFill>
                <a:latin typeface="Bitter"/>
                <a:ea typeface="Bitter"/>
                <a:cs typeface="Bitter"/>
                <a:sym typeface="Bitter"/>
              </a:rPr>
              <a:t>@ubainvestigacion</a:t>
            </a:r>
            <a:endParaRPr b="1" i="0" sz="1600" u="none" cap="none" strike="noStrike">
              <a:solidFill>
                <a:srgbClr val="1D2554"/>
              </a:solidFill>
              <a:latin typeface="Bitter"/>
              <a:ea typeface="Bitter"/>
              <a:cs typeface="Bitter"/>
              <a:sym typeface="Bitter"/>
            </a:endParaRPr>
          </a:p>
        </p:txBody>
      </p:sp>
      <p:pic>
        <p:nvPicPr>
          <p:cNvPr id="642" name="Google Shape;642;p48"/>
          <p:cNvPicPr preferRelativeResize="0"/>
          <p:nvPr/>
        </p:nvPicPr>
        <p:blipFill rotWithShape="1">
          <a:blip r:embed="rId4">
            <a:alphaModFix/>
          </a:blip>
          <a:srcRect b="0" l="0" r="0" t="0"/>
          <a:stretch/>
        </p:blipFill>
        <p:spPr>
          <a:xfrm>
            <a:off x="3428285" y="3626981"/>
            <a:ext cx="342001" cy="342001"/>
          </a:xfrm>
          <a:prstGeom prst="rect">
            <a:avLst/>
          </a:prstGeom>
          <a:noFill/>
          <a:ln>
            <a:noFill/>
          </a:ln>
        </p:spPr>
      </p:pic>
      <p:pic>
        <p:nvPicPr>
          <p:cNvPr id="643" name="Google Shape;643;p48"/>
          <p:cNvPicPr preferRelativeResize="0"/>
          <p:nvPr/>
        </p:nvPicPr>
        <p:blipFill rotWithShape="1">
          <a:blip r:embed="rId5">
            <a:alphaModFix/>
          </a:blip>
          <a:srcRect b="0" l="0" r="0" t="0"/>
          <a:stretch/>
        </p:blipFill>
        <p:spPr>
          <a:xfrm>
            <a:off x="3428265" y="3993891"/>
            <a:ext cx="342000" cy="342000"/>
          </a:xfrm>
          <a:prstGeom prst="rect">
            <a:avLst/>
          </a:prstGeom>
          <a:noFill/>
          <a:ln>
            <a:noFill/>
          </a:ln>
        </p:spPr>
      </p:pic>
      <p:sp>
        <p:nvSpPr>
          <p:cNvPr id="644" name="Google Shape;644;p48"/>
          <p:cNvSpPr txBox="1"/>
          <p:nvPr/>
        </p:nvSpPr>
        <p:spPr>
          <a:xfrm>
            <a:off x="3809275" y="3961787"/>
            <a:ext cx="2307746" cy="406200"/>
          </a:xfrm>
          <a:prstGeom prst="rect">
            <a:avLst/>
          </a:prstGeom>
          <a:noFill/>
          <a:ln>
            <a:noFill/>
          </a:ln>
        </p:spPr>
        <p:txBody>
          <a:bodyPr anchorCtr="0" anchor="t" bIns="91425" lIns="90000" spcFirstLastPara="1" rIns="91425" wrap="square" tIns="91425">
            <a:spAutoFit/>
          </a:bodyPr>
          <a:lstStyle/>
          <a:p>
            <a:pPr indent="0" lvl="0" marL="0" marR="0" rtl="0" algn="l">
              <a:lnSpc>
                <a:spcPct val="90000"/>
              </a:lnSpc>
              <a:spcBef>
                <a:spcPts val="0"/>
              </a:spcBef>
              <a:spcAft>
                <a:spcPts val="0"/>
              </a:spcAft>
              <a:buClr>
                <a:srgbClr val="000000"/>
              </a:buClr>
              <a:buSzPts val="1600"/>
              <a:buFont typeface="Arial"/>
              <a:buNone/>
            </a:pPr>
            <a:r>
              <a:rPr b="1" i="0" lang="en-US" sz="1600" u="sng" cap="none" strike="noStrike">
                <a:solidFill>
                  <a:srgbClr val="1D2554"/>
                </a:solidFill>
                <a:latin typeface="Bitter"/>
                <a:ea typeface="Bitter"/>
                <a:cs typeface="Bitter"/>
                <a:sym typeface="Bitter"/>
              </a:rPr>
              <a:t>@ubainvestigacion</a:t>
            </a:r>
            <a:endParaRPr b="1" i="0" sz="1600" u="none" cap="none" strike="noStrike">
              <a:solidFill>
                <a:srgbClr val="1D2554"/>
              </a:solidFill>
              <a:latin typeface="Bitter"/>
              <a:ea typeface="Bitter"/>
              <a:cs typeface="Bitter"/>
              <a:sym typeface="Bitter"/>
            </a:endParaRPr>
          </a:p>
        </p:txBody>
      </p:sp>
      <p:sp>
        <p:nvSpPr>
          <p:cNvPr id="645" name="Google Shape;645;p48"/>
          <p:cNvSpPr txBox="1"/>
          <p:nvPr/>
        </p:nvSpPr>
        <p:spPr>
          <a:xfrm>
            <a:off x="3199575" y="3195888"/>
            <a:ext cx="3000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50000"/>
              </a:lnSpc>
              <a:spcBef>
                <a:spcPts val="0"/>
              </a:spcBef>
              <a:spcAft>
                <a:spcPts val="0"/>
              </a:spcAft>
              <a:buClr>
                <a:srgbClr val="000000"/>
              </a:buClr>
              <a:buSzPts val="1600"/>
              <a:buFont typeface="Arial"/>
              <a:buNone/>
            </a:pPr>
            <a:r>
              <a:rPr b="1" i="0" lang="en-US" sz="1600" u="none" cap="none" strike="noStrike">
                <a:solidFill>
                  <a:srgbClr val="002060"/>
                </a:solidFill>
                <a:latin typeface="Bitter"/>
                <a:ea typeface="Bitter"/>
                <a:cs typeface="Bitter"/>
                <a:sym typeface="Bitter"/>
              </a:rPr>
              <a:t>Nuestras redes sociales</a:t>
            </a:r>
            <a:endParaRPr b="1" i="0" sz="1600" u="none" cap="none" strike="noStrike">
              <a:solidFill>
                <a:srgbClr val="002060"/>
              </a:solidFill>
              <a:latin typeface="Bitter"/>
              <a:ea typeface="Bitter"/>
              <a:cs typeface="Bitter"/>
              <a:sym typeface="Bitter"/>
            </a:endParaRPr>
          </a:p>
        </p:txBody>
      </p:sp>
      <p:sp>
        <p:nvSpPr>
          <p:cNvPr id="646" name="Google Shape;646;p48"/>
          <p:cNvSpPr txBox="1"/>
          <p:nvPr/>
        </p:nvSpPr>
        <p:spPr>
          <a:xfrm>
            <a:off x="3246475" y="1965613"/>
            <a:ext cx="3000000" cy="1292631"/>
          </a:xfrm>
          <a:prstGeom prst="rect">
            <a:avLst/>
          </a:prstGeom>
          <a:noFill/>
          <a:ln>
            <a:noFill/>
          </a:ln>
        </p:spPr>
        <p:txBody>
          <a:bodyPr anchorCtr="0" anchor="t" bIns="91425" lIns="91425" spcFirstLastPara="1" rIns="91425" wrap="square" tIns="91425">
            <a:spAutoFit/>
          </a:bodyPr>
          <a:lstStyle/>
          <a:p>
            <a:pPr indent="0" lvl="0" marL="0" marR="0" rtl="0" algn="ctr">
              <a:lnSpc>
                <a:spcPct val="150000"/>
              </a:lnSpc>
              <a:spcBef>
                <a:spcPts val="0"/>
              </a:spcBef>
              <a:spcAft>
                <a:spcPts val="0"/>
              </a:spcAft>
              <a:buClr>
                <a:srgbClr val="000000"/>
              </a:buClr>
              <a:buSzPts val="1600"/>
              <a:buFont typeface="Arial"/>
              <a:buNone/>
            </a:pPr>
            <a:r>
              <a:rPr b="1" i="0" lang="en-US" sz="1600" u="none" cap="none" strike="noStrike">
                <a:solidFill>
                  <a:srgbClr val="002060"/>
                </a:solidFill>
                <a:latin typeface="Bitter"/>
                <a:ea typeface="Bitter"/>
                <a:cs typeface="Bitter"/>
                <a:sym typeface="Bitter"/>
              </a:rPr>
              <a:t>Nuestras páginas web</a:t>
            </a:r>
            <a:endParaRPr b="1" i="0" sz="1600" u="none" cap="none" strike="noStrike">
              <a:solidFill>
                <a:srgbClr val="002060"/>
              </a:solidFill>
              <a:latin typeface="Bitter"/>
              <a:ea typeface="Bitter"/>
              <a:cs typeface="Bitter"/>
              <a:sym typeface="Bitter"/>
            </a:endParaRPr>
          </a:p>
          <a:p>
            <a:pPr indent="0" lvl="0" marL="0" marR="0" rtl="0" algn="ctr">
              <a:lnSpc>
                <a:spcPct val="150000"/>
              </a:lnSpc>
              <a:spcBef>
                <a:spcPts val="0"/>
              </a:spcBef>
              <a:spcAft>
                <a:spcPts val="0"/>
              </a:spcAft>
              <a:buClr>
                <a:srgbClr val="000000"/>
              </a:buClr>
              <a:buSzPts val="1600"/>
              <a:buFont typeface="Arial"/>
              <a:buNone/>
            </a:pPr>
            <a:r>
              <a:rPr b="1" i="0" lang="en-US" sz="1600" u="sng" cap="none" strike="noStrike">
                <a:solidFill>
                  <a:schemeClr val="hlink"/>
                </a:solidFill>
                <a:latin typeface="Bitter"/>
                <a:ea typeface="Bitter"/>
                <a:cs typeface="Bitter"/>
                <a:sym typeface="Bitter"/>
                <a:hlinkClick r:id="rId6"/>
              </a:rPr>
              <a:t>www.cyt.uba.ar</a:t>
            </a:r>
            <a:endParaRPr b="1" i="0" sz="1600" u="none" cap="none" strike="noStrike">
              <a:solidFill>
                <a:srgbClr val="002060"/>
              </a:solidFill>
              <a:latin typeface="Bitter"/>
              <a:ea typeface="Bitter"/>
              <a:cs typeface="Bitter"/>
              <a:sym typeface="Bitter"/>
            </a:endParaRPr>
          </a:p>
          <a:p>
            <a:pPr indent="0" lvl="0" marL="0" marR="0" rtl="0" algn="ctr">
              <a:lnSpc>
                <a:spcPct val="150000"/>
              </a:lnSpc>
              <a:spcBef>
                <a:spcPts val="0"/>
              </a:spcBef>
              <a:spcAft>
                <a:spcPts val="0"/>
              </a:spcAft>
              <a:buClr>
                <a:srgbClr val="000000"/>
              </a:buClr>
              <a:buSzPts val="1600"/>
              <a:buFont typeface="Arial"/>
              <a:buNone/>
            </a:pPr>
            <a:r>
              <a:rPr b="1" i="0" lang="en-US" sz="1600" u="sng" cap="none" strike="noStrike">
                <a:solidFill>
                  <a:srgbClr val="002060"/>
                </a:solidFill>
                <a:latin typeface="Bitter"/>
                <a:ea typeface="Bitter"/>
                <a:cs typeface="Bitter"/>
                <a:sym typeface="Bitter"/>
                <a:hlinkClick r:id="rId7">
                  <a:extLst>
                    <a:ext uri="{A12FA001-AC4F-418D-AE19-62706E023703}">
                      <ahyp:hlinkClr val="tx"/>
                    </a:ext>
                  </a:extLst>
                </a:hlinkClick>
              </a:rPr>
              <a:t>www.sisbi.uba.ar</a:t>
            </a:r>
            <a:r>
              <a:rPr b="1" i="0" lang="en-US" sz="1600" u="none" cap="none" strike="noStrike">
                <a:solidFill>
                  <a:srgbClr val="002060"/>
                </a:solidFill>
                <a:latin typeface="Bitter"/>
                <a:ea typeface="Bitter"/>
                <a:cs typeface="Bitter"/>
                <a:sym typeface="Bitter"/>
              </a:rPr>
              <a:t> </a:t>
            </a:r>
            <a:endParaRPr b="1" i="0" sz="1600" u="none" cap="none" strike="noStrike">
              <a:solidFill>
                <a:srgbClr val="002060"/>
              </a:solidFill>
              <a:latin typeface="Bitter"/>
              <a:ea typeface="Bitter"/>
              <a:cs typeface="Bitter"/>
              <a:sym typeface="Bitter"/>
            </a:endParaRPr>
          </a:p>
        </p:txBody>
      </p:sp>
      <p:pic>
        <p:nvPicPr>
          <p:cNvPr id="647" name="Google Shape;647;p48"/>
          <p:cNvPicPr preferRelativeResize="0"/>
          <p:nvPr/>
        </p:nvPicPr>
        <p:blipFill>
          <a:blip r:embed="rId8">
            <a:alphaModFix/>
          </a:blip>
          <a:stretch>
            <a:fillRect/>
          </a:stretch>
        </p:blipFill>
        <p:spPr>
          <a:xfrm>
            <a:off x="-6100" y="4718956"/>
            <a:ext cx="1429086" cy="432700"/>
          </a:xfrm>
          <a:prstGeom prst="rect">
            <a:avLst/>
          </a:prstGeom>
          <a:noFill/>
          <a:ln>
            <a:noFill/>
          </a:ln>
        </p:spPr>
      </p:pic>
      <p:sp>
        <p:nvSpPr>
          <p:cNvPr id="648" name="Google Shape;648;p48"/>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649" name="Google Shape;649;p48"/>
          <p:cNvPicPr preferRelativeResize="0"/>
          <p:nvPr/>
        </p:nvPicPr>
        <p:blipFill rotWithShape="1">
          <a:blip r:embed="rId9">
            <a:alphaModFix/>
          </a:blip>
          <a:srcRect b="0" l="0" r="0" t="0"/>
          <a:stretch/>
        </p:blipFill>
        <p:spPr>
          <a:xfrm>
            <a:off x="7481477" y="4719155"/>
            <a:ext cx="1585897" cy="432504"/>
          </a:xfrm>
          <a:prstGeom prst="rect">
            <a:avLst/>
          </a:prstGeom>
          <a:noFill/>
          <a:ln>
            <a:noFill/>
          </a:ln>
        </p:spPr>
      </p:pic>
      <p:pic>
        <p:nvPicPr>
          <p:cNvPr id="650" name="Google Shape;650;p48"/>
          <p:cNvPicPr preferRelativeResize="0"/>
          <p:nvPr/>
        </p:nvPicPr>
        <p:blipFill>
          <a:blip r:embed="rId10">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5"/>
          <p:cNvSpPr txBox="1"/>
          <p:nvPr>
            <p:ph idx="1" type="subTitle"/>
          </p:nvPr>
        </p:nvSpPr>
        <p:spPr>
          <a:xfrm>
            <a:off x="2403065" y="382985"/>
            <a:ext cx="1744800" cy="83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400"/>
              <a:buNone/>
            </a:pPr>
            <a:r>
              <a:rPr lang="en-US" sz="1400">
                <a:solidFill>
                  <a:srgbClr val="1D2554"/>
                </a:solidFill>
                <a:latin typeface="Bitter Black"/>
                <a:ea typeface="Bitter Black"/>
                <a:cs typeface="Bitter Black"/>
                <a:sym typeface="Bitter Black"/>
              </a:rPr>
              <a:t>Buscar</a:t>
            </a:r>
            <a:endParaRPr sz="1400">
              <a:solidFill>
                <a:srgbClr val="1D2554"/>
              </a:solidFill>
              <a:latin typeface="Bitter Black"/>
              <a:ea typeface="Bitter Black"/>
              <a:cs typeface="Bitter Black"/>
              <a:sym typeface="Bitter Black"/>
            </a:endParaRPr>
          </a:p>
          <a:p>
            <a:pPr indent="0" lvl="0" marL="0" rtl="0" algn="l">
              <a:lnSpc>
                <a:spcPct val="100000"/>
              </a:lnSpc>
              <a:spcBef>
                <a:spcPts val="0"/>
              </a:spcBef>
              <a:spcAft>
                <a:spcPts val="0"/>
              </a:spcAft>
              <a:buSzPts val="4400"/>
              <a:buNone/>
            </a:pPr>
            <a:r>
              <a:rPr b="1" lang="en-US" sz="1400">
                <a:solidFill>
                  <a:srgbClr val="002060"/>
                </a:solidFill>
                <a:latin typeface="Bitter"/>
                <a:ea typeface="Bitter"/>
                <a:cs typeface="Bitter"/>
                <a:sym typeface="Bitter"/>
              </a:rPr>
              <a:t>Información</a:t>
            </a:r>
            <a:endParaRPr sz="1400"/>
          </a:p>
          <a:p>
            <a:pPr indent="0" lvl="0" marL="0" rtl="0" algn="l">
              <a:lnSpc>
                <a:spcPct val="100000"/>
              </a:lnSpc>
              <a:spcBef>
                <a:spcPts val="0"/>
              </a:spcBef>
              <a:spcAft>
                <a:spcPts val="0"/>
              </a:spcAft>
              <a:buSzPts val="4400"/>
              <a:buNone/>
            </a:pPr>
            <a:r>
              <a:rPr b="1" lang="en-US" sz="1400">
                <a:solidFill>
                  <a:srgbClr val="002060"/>
                </a:solidFill>
                <a:latin typeface="Bitter"/>
                <a:ea typeface="Bitter"/>
                <a:cs typeface="Bitter"/>
                <a:sym typeface="Bitter"/>
              </a:rPr>
              <a:t>científica</a:t>
            </a:r>
            <a:endParaRPr b="1" sz="1400">
              <a:solidFill>
                <a:srgbClr val="002060"/>
              </a:solidFill>
            </a:endParaRPr>
          </a:p>
        </p:txBody>
      </p:sp>
      <p:sp>
        <p:nvSpPr>
          <p:cNvPr id="111" name="Google Shape;111;p5"/>
          <p:cNvSpPr/>
          <p:nvPr/>
        </p:nvSpPr>
        <p:spPr>
          <a:xfrm>
            <a:off x="2081277" y="1216373"/>
            <a:ext cx="1779737" cy="1500387"/>
          </a:xfrm>
          <a:prstGeom prst="flowChartPreparation">
            <a:avLst/>
          </a:prstGeom>
          <a:solidFill>
            <a:srgbClr val="8CB5F8"/>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12" name="Google Shape;112;p5"/>
          <p:cNvPicPr preferRelativeResize="0"/>
          <p:nvPr/>
        </p:nvPicPr>
        <p:blipFill rotWithShape="1">
          <a:blip r:embed="rId3">
            <a:alphaModFix/>
          </a:blip>
          <a:srcRect b="0" l="0" r="0" t="0"/>
          <a:stretch/>
        </p:blipFill>
        <p:spPr>
          <a:xfrm>
            <a:off x="2356020" y="1427861"/>
            <a:ext cx="1264686" cy="1075927"/>
          </a:xfrm>
          <a:prstGeom prst="rect">
            <a:avLst/>
          </a:prstGeom>
          <a:noFill/>
          <a:ln>
            <a:noFill/>
          </a:ln>
        </p:spPr>
      </p:pic>
      <p:sp>
        <p:nvSpPr>
          <p:cNvPr id="113" name="Google Shape;113;p5"/>
          <p:cNvSpPr/>
          <p:nvPr/>
        </p:nvSpPr>
        <p:spPr>
          <a:xfrm>
            <a:off x="3541634" y="2000924"/>
            <a:ext cx="1757765" cy="1481863"/>
          </a:xfrm>
          <a:prstGeom prst="flowChartPreparation">
            <a:avLst/>
          </a:prstGeom>
          <a:gradFill>
            <a:gsLst>
              <a:gs pos="0">
                <a:srgbClr val="00ABC0"/>
              </a:gs>
              <a:gs pos="100000">
                <a:srgbClr val="94ECFD"/>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14" name="Google Shape;114;p5"/>
          <p:cNvPicPr preferRelativeResize="0"/>
          <p:nvPr/>
        </p:nvPicPr>
        <p:blipFill rotWithShape="1">
          <a:blip r:embed="rId4">
            <a:alphaModFix/>
          </a:blip>
          <a:srcRect b="0" l="0" r="0" t="0"/>
          <a:stretch/>
        </p:blipFill>
        <p:spPr>
          <a:xfrm>
            <a:off x="3854115" y="2230833"/>
            <a:ext cx="1125671" cy="1023052"/>
          </a:xfrm>
          <a:prstGeom prst="rect">
            <a:avLst/>
          </a:prstGeom>
          <a:noFill/>
          <a:ln>
            <a:noFill/>
          </a:ln>
        </p:spPr>
      </p:pic>
      <p:sp>
        <p:nvSpPr>
          <p:cNvPr id="115" name="Google Shape;115;p5"/>
          <p:cNvSpPr txBox="1"/>
          <p:nvPr/>
        </p:nvSpPr>
        <p:spPr>
          <a:xfrm>
            <a:off x="3895576" y="1167525"/>
            <a:ext cx="1585800" cy="83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SzPts val="4400"/>
              <a:buFont typeface="Arial"/>
              <a:buNone/>
            </a:pPr>
            <a:r>
              <a:rPr b="0" i="0" lang="en-US" u="none" cap="none" strike="noStrike">
                <a:solidFill>
                  <a:srgbClr val="1D2554"/>
                </a:solidFill>
                <a:latin typeface="Bitter Black"/>
                <a:ea typeface="Bitter Black"/>
                <a:cs typeface="Bitter Black"/>
                <a:sym typeface="Bitter Black"/>
              </a:rPr>
              <a:t>Crear</a:t>
            </a:r>
            <a:endParaRPr/>
          </a:p>
          <a:p>
            <a:pPr indent="0" lvl="0" marL="0" marR="0" rtl="0" algn="l">
              <a:lnSpc>
                <a:spcPct val="100000"/>
              </a:lnSpc>
              <a:spcBef>
                <a:spcPts val="0"/>
              </a:spcBef>
              <a:spcAft>
                <a:spcPts val="0"/>
              </a:spcAft>
              <a:buClr>
                <a:schemeClr val="dk2"/>
              </a:buClr>
              <a:buSzPts val="4400"/>
              <a:buFont typeface="Arial"/>
              <a:buNone/>
            </a:pPr>
            <a:r>
              <a:rPr b="1" i="0" lang="en-US" u="none" cap="none" strike="noStrike">
                <a:solidFill>
                  <a:srgbClr val="002060"/>
                </a:solidFill>
                <a:latin typeface="Bitter"/>
                <a:ea typeface="Bitter"/>
                <a:cs typeface="Bitter"/>
                <a:sym typeface="Bitter"/>
              </a:rPr>
              <a:t>Diferentes tipos de documentos</a:t>
            </a:r>
            <a:endParaRPr b="1" i="0" u="none" cap="none" strike="noStrike">
              <a:solidFill>
                <a:srgbClr val="002060"/>
              </a:solidFill>
              <a:latin typeface="Arial"/>
              <a:ea typeface="Arial"/>
              <a:cs typeface="Arial"/>
              <a:sym typeface="Arial"/>
            </a:endParaRPr>
          </a:p>
        </p:txBody>
      </p:sp>
      <p:sp>
        <p:nvSpPr>
          <p:cNvPr id="116" name="Google Shape;116;p5"/>
          <p:cNvSpPr/>
          <p:nvPr/>
        </p:nvSpPr>
        <p:spPr>
          <a:xfrm>
            <a:off x="4978691" y="2777710"/>
            <a:ext cx="1757765" cy="1481863"/>
          </a:xfrm>
          <a:prstGeom prst="flowChartPreparation">
            <a:avLst/>
          </a:prstGeom>
          <a:solidFill>
            <a:srgbClr val="91A000"/>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7" name="Google Shape;117;p5"/>
          <p:cNvSpPr txBox="1"/>
          <p:nvPr/>
        </p:nvSpPr>
        <p:spPr>
          <a:xfrm>
            <a:off x="5364625" y="2188154"/>
            <a:ext cx="1702800" cy="52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SzPts val="4400"/>
              <a:buFont typeface="Arial"/>
              <a:buNone/>
            </a:pPr>
            <a:r>
              <a:rPr b="0" i="0" lang="en-US" u="none" cap="none" strike="noStrike">
                <a:solidFill>
                  <a:srgbClr val="1D2554"/>
                </a:solidFill>
                <a:latin typeface="Bitter Black"/>
                <a:ea typeface="Bitter Black"/>
                <a:cs typeface="Bitter Black"/>
                <a:sym typeface="Bitter Black"/>
              </a:rPr>
              <a:t>Publicar</a:t>
            </a:r>
            <a:endParaRPr/>
          </a:p>
          <a:p>
            <a:pPr indent="0" lvl="0" marL="0" marR="0" rtl="0" algn="l">
              <a:lnSpc>
                <a:spcPct val="100000"/>
              </a:lnSpc>
              <a:spcBef>
                <a:spcPts val="0"/>
              </a:spcBef>
              <a:spcAft>
                <a:spcPts val="0"/>
              </a:spcAft>
              <a:buClr>
                <a:schemeClr val="dk2"/>
              </a:buClr>
              <a:buSzPts val="4400"/>
              <a:buFont typeface="Arial"/>
              <a:buNone/>
            </a:pPr>
            <a:r>
              <a:rPr b="1" i="0" lang="en-US" u="none" cap="none" strike="noStrike">
                <a:solidFill>
                  <a:srgbClr val="002060"/>
                </a:solidFill>
                <a:latin typeface="Bitter"/>
                <a:ea typeface="Bitter"/>
                <a:cs typeface="Bitter"/>
                <a:sym typeface="Bitter"/>
              </a:rPr>
              <a:t>y difundir</a:t>
            </a:r>
            <a:endParaRPr b="1" i="0" u="none" cap="none" strike="noStrike">
              <a:solidFill>
                <a:srgbClr val="002060"/>
              </a:solidFill>
              <a:latin typeface="Arial"/>
              <a:ea typeface="Arial"/>
              <a:cs typeface="Arial"/>
              <a:sym typeface="Arial"/>
            </a:endParaRPr>
          </a:p>
        </p:txBody>
      </p:sp>
      <p:pic>
        <p:nvPicPr>
          <p:cNvPr descr="kisspng-globe-world-earth-computer-icons-eve-vector-5b1638987d12a6.3177125915281829365123.png" id="118" name="Google Shape;118;p5"/>
          <p:cNvPicPr preferRelativeResize="0"/>
          <p:nvPr/>
        </p:nvPicPr>
        <p:blipFill rotWithShape="1">
          <a:blip r:embed="rId5">
            <a:alphaModFix/>
          </a:blip>
          <a:srcRect b="0" l="0" r="0" t="0"/>
          <a:stretch/>
        </p:blipFill>
        <p:spPr>
          <a:xfrm>
            <a:off x="5364614" y="3035810"/>
            <a:ext cx="958362" cy="958362"/>
          </a:xfrm>
          <a:prstGeom prst="rect">
            <a:avLst/>
          </a:prstGeom>
          <a:noFill/>
          <a:ln>
            <a:noFill/>
          </a:ln>
        </p:spPr>
      </p:pic>
      <p:pic>
        <p:nvPicPr>
          <p:cNvPr id="119" name="Google Shape;119;p5"/>
          <p:cNvPicPr preferRelativeResize="0"/>
          <p:nvPr/>
        </p:nvPicPr>
        <p:blipFill>
          <a:blip r:embed="rId6">
            <a:alphaModFix/>
          </a:blip>
          <a:stretch>
            <a:fillRect/>
          </a:stretch>
        </p:blipFill>
        <p:spPr>
          <a:xfrm>
            <a:off x="-6100" y="4718956"/>
            <a:ext cx="1429086" cy="432700"/>
          </a:xfrm>
          <a:prstGeom prst="rect">
            <a:avLst/>
          </a:prstGeom>
          <a:noFill/>
          <a:ln>
            <a:noFill/>
          </a:ln>
        </p:spPr>
      </p:pic>
      <p:sp>
        <p:nvSpPr>
          <p:cNvPr id="120" name="Google Shape;120;p5"/>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121" name="Google Shape;121;p5"/>
          <p:cNvPicPr preferRelativeResize="0"/>
          <p:nvPr/>
        </p:nvPicPr>
        <p:blipFill rotWithShape="1">
          <a:blip r:embed="rId7">
            <a:alphaModFix/>
          </a:blip>
          <a:srcRect b="0" l="0" r="0" t="0"/>
          <a:stretch/>
        </p:blipFill>
        <p:spPr>
          <a:xfrm>
            <a:off x="7481477" y="4719155"/>
            <a:ext cx="1585897" cy="432504"/>
          </a:xfrm>
          <a:prstGeom prst="rect">
            <a:avLst/>
          </a:prstGeom>
          <a:noFill/>
          <a:ln>
            <a:noFill/>
          </a:ln>
        </p:spPr>
      </p:pic>
      <p:pic>
        <p:nvPicPr>
          <p:cNvPr id="122" name="Google Shape;122;p5"/>
          <p:cNvPicPr preferRelativeResize="0"/>
          <p:nvPr/>
        </p:nvPicPr>
        <p:blipFill>
          <a:blip r:embed="rId8">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6"/>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128" name="Google Shape;128;p6"/>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129" name="Google Shape;129;p6"/>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130" name="Google Shape;130;p6"/>
          <p:cNvPicPr preferRelativeResize="0"/>
          <p:nvPr/>
        </p:nvPicPr>
        <p:blipFill>
          <a:blip r:embed="rId5">
            <a:alphaModFix/>
          </a:blip>
          <a:stretch>
            <a:fillRect/>
          </a:stretch>
        </p:blipFill>
        <p:spPr>
          <a:xfrm>
            <a:off x="5048350" y="4835494"/>
            <a:ext cx="2152275" cy="244750"/>
          </a:xfrm>
          <a:prstGeom prst="rect">
            <a:avLst/>
          </a:prstGeom>
          <a:noFill/>
          <a:ln>
            <a:noFill/>
          </a:ln>
        </p:spPr>
      </p:pic>
      <p:sp>
        <p:nvSpPr>
          <p:cNvPr id="131" name="Google Shape;131;p6"/>
          <p:cNvSpPr txBox="1"/>
          <p:nvPr>
            <p:ph idx="1" type="subTitle"/>
          </p:nvPr>
        </p:nvSpPr>
        <p:spPr>
          <a:xfrm>
            <a:off x="3860490" y="1116060"/>
            <a:ext cx="1744800" cy="83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400"/>
              <a:buNone/>
            </a:pPr>
            <a:r>
              <a:rPr lang="en-US" sz="1400">
                <a:solidFill>
                  <a:srgbClr val="1D2554"/>
                </a:solidFill>
                <a:latin typeface="Bitter Black"/>
                <a:ea typeface="Bitter Black"/>
                <a:cs typeface="Bitter Black"/>
                <a:sym typeface="Bitter Black"/>
              </a:rPr>
              <a:t>Buscar</a:t>
            </a:r>
            <a:endParaRPr sz="1400">
              <a:solidFill>
                <a:srgbClr val="1D2554"/>
              </a:solidFill>
              <a:latin typeface="Bitter Black"/>
              <a:ea typeface="Bitter Black"/>
              <a:cs typeface="Bitter Black"/>
              <a:sym typeface="Bitter Black"/>
            </a:endParaRPr>
          </a:p>
          <a:p>
            <a:pPr indent="0" lvl="0" marL="0" rtl="0" algn="l">
              <a:lnSpc>
                <a:spcPct val="100000"/>
              </a:lnSpc>
              <a:spcBef>
                <a:spcPts val="0"/>
              </a:spcBef>
              <a:spcAft>
                <a:spcPts val="0"/>
              </a:spcAft>
              <a:buSzPts val="4400"/>
              <a:buNone/>
            </a:pPr>
            <a:r>
              <a:rPr b="1" lang="en-US" sz="1400">
                <a:solidFill>
                  <a:srgbClr val="002060"/>
                </a:solidFill>
                <a:latin typeface="Bitter"/>
                <a:ea typeface="Bitter"/>
                <a:cs typeface="Bitter"/>
                <a:sym typeface="Bitter"/>
              </a:rPr>
              <a:t>Información</a:t>
            </a:r>
            <a:endParaRPr sz="1400"/>
          </a:p>
          <a:p>
            <a:pPr indent="0" lvl="0" marL="0" rtl="0" algn="l">
              <a:lnSpc>
                <a:spcPct val="100000"/>
              </a:lnSpc>
              <a:spcBef>
                <a:spcPts val="0"/>
              </a:spcBef>
              <a:spcAft>
                <a:spcPts val="0"/>
              </a:spcAft>
              <a:buSzPts val="4400"/>
              <a:buNone/>
            </a:pPr>
            <a:r>
              <a:rPr b="1" lang="en-US" sz="1400">
                <a:solidFill>
                  <a:srgbClr val="002060"/>
                </a:solidFill>
                <a:latin typeface="Bitter"/>
                <a:ea typeface="Bitter"/>
                <a:cs typeface="Bitter"/>
                <a:sym typeface="Bitter"/>
              </a:rPr>
              <a:t>científica</a:t>
            </a:r>
            <a:endParaRPr b="1" sz="1400">
              <a:solidFill>
                <a:srgbClr val="002060"/>
              </a:solidFill>
            </a:endParaRPr>
          </a:p>
        </p:txBody>
      </p:sp>
      <p:sp>
        <p:nvSpPr>
          <p:cNvPr id="132" name="Google Shape;132;p6"/>
          <p:cNvSpPr/>
          <p:nvPr/>
        </p:nvSpPr>
        <p:spPr>
          <a:xfrm>
            <a:off x="3538702" y="1949448"/>
            <a:ext cx="1779737" cy="1500387"/>
          </a:xfrm>
          <a:prstGeom prst="flowChartPreparation">
            <a:avLst/>
          </a:prstGeom>
          <a:solidFill>
            <a:srgbClr val="8CB5F8"/>
          </a:soli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33" name="Google Shape;133;p6"/>
          <p:cNvPicPr preferRelativeResize="0"/>
          <p:nvPr/>
        </p:nvPicPr>
        <p:blipFill rotWithShape="1">
          <a:blip r:embed="rId6">
            <a:alphaModFix/>
          </a:blip>
          <a:srcRect b="0" l="0" r="0" t="0"/>
          <a:stretch/>
        </p:blipFill>
        <p:spPr>
          <a:xfrm>
            <a:off x="3813445" y="2160936"/>
            <a:ext cx="1264686" cy="107592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7"/>
          <p:cNvSpPr/>
          <p:nvPr/>
        </p:nvSpPr>
        <p:spPr>
          <a:xfrm>
            <a:off x="0" y="277325"/>
            <a:ext cx="2692800" cy="45135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7"/>
          <p:cNvSpPr txBox="1"/>
          <p:nvPr/>
        </p:nvSpPr>
        <p:spPr>
          <a:xfrm>
            <a:off x="110839" y="3842913"/>
            <a:ext cx="2471100" cy="492600"/>
          </a:xfrm>
          <a:prstGeom prst="rect">
            <a:avLst/>
          </a:prstGeom>
          <a:noFill/>
          <a:ln cap="flat" cmpd="sng" w="9525">
            <a:solidFill>
              <a:srgbClr val="00206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Clr>
                <a:schemeClr val="dk1"/>
              </a:buClr>
              <a:buFont typeface="Arial"/>
              <a:buNone/>
            </a:pPr>
            <a:r>
              <a:rPr b="1" lang="en-US" sz="2000">
                <a:solidFill>
                  <a:srgbClr val="002060"/>
                </a:solidFill>
                <a:uFill>
                  <a:noFill/>
                </a:uFill>
                <a:latin typeface="Bitter"/>
                <a:ea typeface="Bitter"/>
                <a:cs typeface="Bitter"/>
                <a:sym typeface="Bitter"/>
                <a:hlinkClick r:id="rId3">
                  <a:extLst>
                    <a:ext uri="{A12FA001-AC4F-418D-AE19-62706E023703}">
                      <ahyp:hlinkClr val="tx"/>
                    </a:ext>
                  </a:extLst>
                </a:hlinkClick>
              </a:rPr>
              <a:t>www.sisbi.uba.ar</a:t>
            </a:r>
            <a:endParaRPr sz="2300">
              <a:solidFill>
                <a:srgbClr val="002060"/>
              </a:solidFill>
              <a:latin typeface="Bitter Black"/>
              <a:ea typeface="Bitter Black"/>
              <a:cs typeface="Bitter Black"/>
              <a:sym typeface="Bitter Black"/>
            </a:endParaRPr>
          </a:p>
        </p:txBody>
      </p:sp>
      <p:sp>
        <p:nvSpPr>
          <p:cNvPr id="140" name="Google Shape;140;p7"/>
          <p:cNvSpPr txBox="1"/>
          <p:nvPr/>
        </p:nvSpPr>
        <p:spPr>
          <a:xfrm>
            <a:off x="3196900" y="804550"/>
            <a:ext cx="5247600" cy="28998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Clr>
                <a:schemeClr val="dk1"/>
              </a:buClr>
              <a:buSzPts val="1400"/>
              <a:buFont typeface="Bitter"/>
              <a:buChar char="●"/>
            </a:pPr>
            <a:r>
              <a:rPr i="0" lang="en-US" u="none" cap="none" strike="noStrike">
                <a:solidFill>
                  <a:srgbClr val="002060"/>
                </a:solidFill>
                <a:latin typeface="Bitter"/>
                <a:ea typeface="Bitter"/>
                <a:cs typeface="Bitter"/>
                <a:sym typeface="Bitter"/>
              </a:rPr>
              <a:t>Catálogo colectivo UBA</a:t>
            </a:r>
            <a:endParaRPr>
              <a:latin typeface="Bitter"/>
              <a:ea typeface="Bitter"/>
              <a:cs typeface="Bitter"/>
              <a:sym typeface="Bitter"/>
            </a:endParaRPr>
          </a:p>
          <a:p>
            <a:pPr indent="-317500" lvl="0" marL="457200" marR="0" rtl="0" algn="l">
              <a:lnSpc>
                <a:spcPct val="115000"/>
              </a:lnSpc>
              <a:spcBef>
                <a:spcPts val="0"/>
              </a:spcBef>
              <a:spcAft>
                <a:spcPts val="0"/>
              </a:spcAft>
              <a:buClr>
                <a:schemeClr val="dk1"/>
              </a:buClr>
              <a:buSzPts val="1400"/>
              <a:buFont typeface="Bitter"/>
              <a:buChar char="●"/>
            </a:pPr>
            <a:r>
              <a:rPr i="0" lang="en-US" u="none" cap="none" strike="noStrike">
                <a:solidFill>
                  <a:srgbClr val="002060"/>
                </a:solidFill>
                <a:latin typeface="Bitter"/>
                <a:ea typeface="Bitter"/>
                <a:cs typeface="Bitter"/>
                <a:sym typeface="Bitter"/>
              </a:rPr>
              <a:t>Repositorio Digital Institucional de la Universidad de Buenos Aires (RDI-UBA)</a:t>
            </a:r>
            <a:endParaRPr>
              <a:latin typeface="Bitter"/>
              <a:ea typeface="Bitter"/>
              <a:cs typeface="Bitter"/>
              <a:sym typeface="Bitter"/>
            </a:endParaRPr>
          </a:p>
          <a:p>
            <a:pPr indent="-317500" lvl="0" marL="457200" marR="0" rtl="0" algn="l">
              <a:lnSpc>
                <a:spcPct val="115000"/>
              </a:lnSpc>
              <a:spcBef>
                <a:spcPts val="0"/>
              </a:spcBef>
              <a:spcAft>
                <a:spcPts val="0"/>
              </a:spcAft>
              <a:buClr>
                <a:schemeClr val="dk1"/>
              </a:buClr>
              <a:buSzPts val="1400"/>
              <a:buFont typeface="Bitter"/>
              <a:buChar char="●"/>
            </a:pPr>
            <a:r>
              <a:rPr i="0" lang="en-US" u="none" cap="none" strike="noStrike">
                <a:solidFill>
                  <a:srgbClr val="002060"/>
                </a:solidFill>
                <a:latin typeface="Bitter"/>
                <a:ea typeface="Bitter"/>
                <a:cs typeface="Bitter"/>
                <a:sym typeface="Bitter"/>
              </a:rPr>
              <a:t>Bases de datos académicas: permiten la búsqueda de artículos que son publicados en revistas científicas y otros tipos de documentos.</a:t>
            </a:r>
            <a:endParaRPr>
              <a:latin typeface="Bitter"/>
              <a:ea typeface="Bitter"/>
              <a:cs typeface="Bitter"/>
              <a:sym typeface="Bitter"/>
            </a:endParaRPr>
          </a:p>
          <a:p>
            <a:pPr indent="-317500" lvl="0" marL="914400" marR="0" rtl="0" algn="l">
              <a:lnSpc>
                <a:spcPct val="115000"/>
              </a:lnSpc>
              <a:spcBef>
                <a:spcPts val="0"/>
              </a:spcBef>
              <a:spcAft>
                <a:spcPts val="0"/>
              </a:spcAft>
              <a:buClr>
                <a:schemeClr val="dk1"/>
              </a:buClr>
              <a:buSzPts val="1400"/>
              <a:buFont typeface="Bitter"/>
              <a:buChar char="-"/>
            </a:pPr>
            <a:r>
              <a:rPr i="0" lang="en-US" u="none" cap="none" strike="noStrike">
                <a:solidFill>
                  <a:srgbClr val="002060"/>
                </a:solidFill>
                <a:latin typeface="Bitter"/>
                <a:ea typeface="Bitter"/>
                <a:cs typeface="Bitter"/>
                <a:sym typeface="Bitter"/>
              </a:rPr>
              <a:t>Multidisciplinares como </a:t>
            </a:r>
            <a:r>
              <a:rPr i="1" lang="en-US" u="none" cap="none" strike="noStrike">
                <a:solidFill>
                  <a:srgbClr val="002060"/>
                </a:solidFill>
                <a:latin typeface="Bitter"/>
                <a:ea typeface="Bitter"/>
                <a:cs typeface="Bitter"/>
                <a:sym typeface="Bitter"/>
              </a:rPr>
              <a:t>Scopus</a:t>
            </a:r>
            <a:r>
              <a:rPr i="0" lang="en-US" u="none" cap="none" strike="noStrike">
                <a:solidFill>
                  <a:srgbClr val="002060"/>
                </a:solidFill>
                <a:latin typeface="Bitter"/>
                <a:ea typeface="Bitter"/>
                <a:cs typeface="Bitter"/>
                <a:sym typeface="Bitter"/>
              </a:rPr>
              <a:t> o especializadas como </a:t>
            </a:r>
            <a:r>
              <a:rPr i="1" lang="en-US" u="none" cap="none" strike="noStrike">
                <a:solidFill>
                  <a:srgbClr val="002060"/>
                </a:solidFill>
                <a:latin typeface="Bitter"/>
                <a:ea typeface="Bitter"/>
                <a:cs typeface="Bitter"/>
                <a:sym typeface="Bitter"/>
              </a:rPr>
              <a:t>Medline</a:t>
            </a:r>
            <a:r>
              <a:rPr i="0" lang="en-US" u="none" cap="none" strike="noStrike">
                <a:solidFill>
                  <a:srgbClr val="002060"/>
                </a:solidFill>
                <a:latin typeface="Bitter"/>
                <a:ea typeface="Bitter"/>
                <a:cs typeface="Bitter"/>
                <a:sym typeface="Bitter"/>
              </a:rPr>
              <a:t> </a:t>
            </a:r>
            <a:endParaRPr>
              <a:latin typeface="Bitter"/>
              <a:ea typeface="Bitter"/>
              <a:cs typeface="Bitter"/>
              <a:sym typeface="Bitter"/>
            </a:endParaRPr>
          </a:p>
          <a:p>
            <a:pPr indent="-317498" lvl="0" marL="907199" marR="0" rtl="0" algn="l">
              <a:lnSpc>
                <a:spcPct val="115000"/>
              </a:lnSpc>
              <a:spcBef>
                <a:spcPts val="0"/>
              </a:spcBef>
              <a:spcAft>
                <a:spcPts val="0"/>
              </a:spcAft>
              <a:buClr>
                <a:schemeClr val="dk1"/>
              </a:buClr>
              <a:buSzPts val="1400"/>
              <a:buFont typeface="Bitter"/>
              <a:buChar char="-"/>
            </a:pPr>
            <a:r>
              <a:rPr i="0" lang="en-US" u="none" cap="none" strike="noStrike">
                <a:solidFill>
                  <a:srgbClr val="002060"/>
                </a:solidFill>
                <a:latin typeface="Bitter"/>
                <a:ea typeface="Bitter"/>
                <a:cs typeface="Bitter"/>
                <a:sym typeface="Bitter"/>
              </a:rPr>
              <a:t>De acceso abierto o restringido</a:t>
            </a:r>
            <a:endParaRPr>
              <a:latin typeface="Bitter"/>
              <a:ea typeface="Bitter"/>
              <a:cs typeface="Bitter"/>
              <a:sym typeface="Bitter"/>
            </a:endParaRPr>
          </a:p>
          <a:p>
            <a:pPr indent="-317498" lvl="0" marL="907199" marR="0" rtl="0" algn="l">
              <a:lnSpc>
                <a:spcPct val="115000"/>
              </a:lnSpc>
              <a:spcBef>
                <a:spcPts val="0"/>
              </a:spcBef>
              <a:spcAft>
                <a:spcPts val="0"/>
              </a:spcAft>
              <a:buClr>
                <a:schemeClr val="dk1"/>
              </a:buClr>
              <a:buSzPts val="1400"/>
              <a:buFont typeface="Bitter"/>
              <a:buChar char="-"/>
            </a:pPr>
            <a:r>
              <a:rPr i="0" lang="en-US" u="none" cap="none" strike="noStrike">
                <a:solidFill>
                  <a:srgbClr val="002060"/>
                </a:solidFill>
                <a:latin typeface="Bitter"/>
                <a:ea typeface="Bitter"/>
                <a:cs typeface="Bitter"/>
                <a:sym typeface="Bitter"/>
              </a:rPr>
              <a:t>Referenciales o de texto completo</a:t>
            </a:r>
            <a:endParaRPr>
              <a:latin typeface="Bitter"/>
              <a:ea typeface="Bitter"/>
              <a:cs typeface="Bitter"/>
              <a:sym typeface="Bitter"/>
            </a:endParaRPr>
          </a:p>
          <a:p>
            <a:pPr indent="-317500" lvl="0" marL="457200" marR="0" rtl="0" algn="l">
              <a:lnSpc>
                <a:spcPct val="115000"/>
              </a:lnSpc>
              <a:spcBef>
                <a:spcPts val="0"/>
              </a:spcBef>
              <a:spcAft>
                <a:spcPts val="0"/>
              </a:spcAft>
              <a:buClr>
                <a:schemeClr val="dk1"/>
              </a:buClr>
              <a:buSzPts val="1400"/>
              <a:buFont typeface="Bitter"/>
              <a:buChar char="●"/>
            </a:pPr>
            <a:r>
              <a:rPr i="0" lang="en-US" u="none" cap="none" strike="noStrike">
                <a:solidFill>
                  <a:srgbClr val="002060"/>
                </a:solidFill>
                <a:latin typeface="Bitter"/>
                <a:ea typeface="Bitter"/>
                <a:cs typeface="Bitter"/>
                <a:sym typeface="Bitter"/>
              </a:rPr>
              <a:t>Revistas y libros electrónicos</a:t>
            </a:r>
            <a:endParaRPr>
              <a:latin typeface="Bitter"/>
              <a:ea typeface="Bitter"/>
              <a:cs typeface="Bitter"/>
              <a:sym typeface="Bitter"/>
            </a:endParaRPr>
          </a:p>
          <a:p>
            <a:pPr indent="-317500" lvl="0" marL="457200" marR="0" rtl="0" algn="l">
              <a:lnSpc>
                <a:spcPct val="115000"/>
              </a:lnSpc>
              <a:spcBef>
                <a:spcPts val="0"/>
              </a:spcBef>
              <a:spcAft>
                <a:spcPts val="0"/>
              </a:spcAft>
              <a:buClr>
                <a:schemeClr val="dk1"/>
              </a:buClr>
              <a:buSzPts val="1400"/>
              <a:buFont typeface="Bitter"/>
              <a:buChar char="●"/>
            </a:pPr>
            <a:r>
              <a:rPr i="0" lang="en-US" u="none" cap="none" strike="noStrike">
                <a:solidFill>
                  <a:srgbClr val="002060"/>
                </a:solidFill>
                <a:latin typeface="Bitter"/>
                <a:ea typeface="Bitter"/>
                <a:cs typeface="Bitter"/>
                <a:sym typeface="Bitter"/>
              </a:rPr>
              <a:t>Colección Interuniversitaria Digital CID/CIN</a:t>
            </a:r>
            <a:endParaRPr>
              <a:latin typeface="Bitter"/>
              <a:ea typeface="Bitter"/>
              <a:cs typeface="Bitter"/>
              <a:sym typeface="Bitter"/>
            </a:endParaRPr>
          </a:p>
          <a:p>
            <a:pPr indent="-317500" lvl="0" marL="457200" marR="0" rtl="0" algn="l">
              <a:lnSpc>
                <a:spcPct val="115000"/>
              </a:lnSpc>
              <a:spcBef>
                <a:spcPts val="0"/>
              </a:spcBef>
              <a:spcAft>
                <a:spcPts val="0"/>
              </a:spcAft>
              <a:buClr>
                <a:schemeClr val="dk1"/>
              </a:buClr>
              <a:buSzPts val="1400"/>
              <a:buFont typeface="Bitter"/>
              <a:buChar char="●"/>
            </a:pPr>
            <a:r>
              <a:rPr i="0" lang="en-US" u="none" cap="none" strike="noStrike">
                <a:solidFill>
                  <a:srgbClr val="002060"/>
                </a:solidFill>
                <a:latin typeface="Bitter"/>
                <a:ea typeface="Bitter"/>
                <a:cs typeface="Bitter"/>
                <a:sym typeface="Bitter"/>
              </a:rPr>
              <a:t>Biblioteca Electrónica de Ciencia y Tecnología del Ministerio de Ciencia, Tecnología e Innovación</a:t>
            </a:r>
            <a:endParaRPr i="0" u="none" cap="none" strike="noStrike">
              <a:solidFill>
                <a:srgbClr val="002060"/>
              </a:solidFill>
              <a:latin typeface="Bitter"/>
              <a:ea typeface="Bitter"/>
              <a:cs typeface="Bitter"/>
              <a:sym typeface="Bitter"/>
            </a:endParaRPr>
          </a:p>
        </p:txBody>
      </p:sp>
      <p:sp>
        <p:nvSpPr>
          <p:cNvPr id="141" name="Google Shape;141;p7"/>
          <p:cNvSpPr/>
          <p:nvPr/>
        </p:nvSpPr>
        <p:spPr>
          <a:xfrm>
            <a:off x="100" y="0"/>
            <a:ext cx="9144000" cy="652800"/>
          </a:xfrm>
          <a:prstGeom prst="rect">
            <a:avLst/>
          </a:prstGeom>
          <a:solidFill>
            <a:srgbClr val="F3F3F3"/>
          </a:solidFill>
          <a:ln>
            <a:noFill/>
          </a:ln>
          <a:effectLst>
            <a:outerShdw blurRad="71438" rotWithShape="0" algn="bl" dir="5400000" dist="19050">
              <a:srgbClr val="000000">
                <a:alpha val="29803"/>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1" i="0" lang="en-US" sz="1500" u="none" cap="none" strike="noStrike">
                <a:solidFill>
                  <a:srgbClr val="002060"/>
                </a:solidFill>
                <a:latin typeface="Bitter"/>
                <a:ea typeface="Bitter"/>
                <a:cs typeface="Bitter"/>
                <a:sym typeface="Bitter"/>
              </a:rPr>
              <a:t>Biblioteca Virtual UBA</a:t>
            </a:r>
            <a:endParaRPr b="1" i="0" sz="1500" u="none" cap="none" strike="noStrike">
              <a:solidFill>
                <a:srgbClr val="002060"/>
              </a:solidFill>
              <a:latin typeface="Bitter"/>
              <a:ea typeface="Bitter"/>
              <a:cs typeface="Bitter"/>
              <a:sym typeface="Bitter"/>
            </a:endParaRPr>
          </a:p>
        </p:txBody>
      </p:sp>
      <p:pic>
        <p:nvPicPr>
          <p:cNvPr id="142" name="Google Shape;142;p7"/>
          <p:cNvPicPr preferRelativeResize="0"/>
          <p:nvPr/>
        </p:nvPicPr>
        <p:blipFill>
          <a:blip r:embed="rId4">
            <a:alphaModFix/>
          </a:blip>
          <a:stretch>
            <a:fillRect/>
          </a:stretch>
        </p:blipFill>
        <p:spPr>
          <a:xfrm>
            <a:off x="-6100" y="4718956"/>
            <a:ext cx="1429086" cy="432700"/>
          </a:xfrm>
          <a:prstGeom prst="rect">
            <a:avLst/>
          </a:prstGeom>
          <a:noFill/>
          <a:ln>
            <a:noFill/>
          </a:ln>
        </p:spPr>
      </p:pic>
      <p:sp>
        <p:nvSpPr>
          <p:cNvPr id="143" name="Google Shape;143;p7"/>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144" name="Google Shape;144;p7"/>
          <p:cNvPicPr preferRelativeResize="0"/>
          <p:nvPr/>
        </p:nvPicPr>
        <p:blipFill rotWithShape="1">
          <a:blip r:embed="rId5">
            <a:alphaModFix/>
          </a:blip>
          <a:srcRect b="0" l="0" r="0" t="0"/>
          <a:stretch/>
        </p:blipFill>
        <p:spPr>
          <a:xfrm>
            <a:off x="7481477" y="4719155"/>
            <a:ext cx="1585897" cy="432504"/>
          </a:xfrm>
          <a:prstGeom prst="rect">
            <a:avLst/>
          </a:prstGeom>
          <a:noFill/>
          <a:ln>
            <a:noFill/>
          </a:ln>
        </p:spPr>
      </p:pic>
      <p:pic>
        <p:nvPicPr>
          <p:cNvPr id="145" name="Google Shape;145;p7"/>
          <p:cNvPicPr preferRelativeResize="0"/>
          <p:nvPr/>
        </p:nvPicPr>
        <p:blipFill>
          <a:blip r:embed="rId6">
            <a:alphaModFix/>
          </a:blip>
          <a:stretch>
            <a:fillRect/>
          </a:stretch>
        </p:blipFill>
        <p:spPr>
          <a:xfrm>
            <a:off x="5048350" y="4835494"/>
            <a:ext cx="2152275" cy="244750"/>
          </a:xfrm>
          <a:prstGeom prst="rect">
            <a:avLst/>
          </a:prstGeom>
          <a:noFill/>
          <a:ln>
            <a:noFill/>
          </a:ln>
        </p:spPr>
      </p:pic>
      <p:sp>
        <p:nvSpPr>
          <p:cNvPr id="146" name="Google Shape;146;p7"/>
          <p:cNvSpPr txBox="1"/>
          <p:nvPr/>
        </p:nvSpPr>
        <p:spPr>
          <a:xfrm>
            <a:off x="270300" y="865500"/>
            <a:ext cx="21522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rgbClr val="002060"/>
                </a:solidFill>
                <a:latin typeface="Bitter Black"/>
                <a:ea typeface="Bitter Black"/>
                <a:cs typeface="Bitter Black"/>
                <a:sym typeface="Bitter Black"/>
              </a:rPr>
              <a:t>Desde la Biblioteca Virtual  UBA es posible acceder a recursos para la búsqueda y recuperación de información académica de calidad. </a:t>
            </a:r>
            <a:endParaRPr sz="1800">
              <a:latin typeface="Bitter Black"/>
              <a:ea typeface="Bitter Black"/>
              <a:cs typeface="Bitter Black"/>
              <a:sym typeface="Bitter Black"/>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8"/>
          <p:cNvPicPr preferRelativeResize="0"/>
          <p:nvPr/>
        </p:nvPicPr>
        <p:blipFill rotWithShape="1">
          <a:blip r:embed="rId3">
            <a:alphaModFix/>
          </a:blip>
          <a:srcRect b="10589" l="0" r="0" t="6874"/>
          <a:stretch/>
        </p:blipFill>
        <p:spPr>
          <a:xfrm>
            <a:off x="1316376" y="256475"/>
            <a:ext cx="6511251" cy="4072625"/>
          </a:xfrm>
          <a:prstGeom prst="rect">
            <a:avLst/>
          </a:prstGeom>
          <a:noFill/>
          <a:ln>
            <a:noFill/>
          </a:ln>
        </p:spPr>
      </p:pic>
      <p:sp>
        <p:nvSpPr>
          <p:cNvPr id="152" name="Google Shape;152;p8"/>
          <p:cNvSpPr/>
          <p:nvPr/>
        </p:nvSpPr>
        <p:spPr>
          <a:xfrm>
            <a:off x="1844535" y="3250267"/>
            <a:ext cx="323400" cy="371100"/>
          </a:xfrm>
          <a:prstGeom prst="upArrow">
            <a:avLst>
              <a:gd fmla="val 50000" name="adj1"/>
              <a:gd fmla="val 50000" name="adj2"/>
            </a:avLst>
          </a:prstGeom>
          <a:solidFill>
            <a:srgbClr val="CC412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8"/>
          <p:cNvSpPr/>
          <p:nvPr/>
        </p:nvSpPr>
        <p:spPr>
          <a:xfrm>
            <a:off x="4365088" y="3241608"/>
            <a:ext cx="323400" cy="371100"/>
          </a:xfrm>
          <a:prstGeom prst="upArrow">
            <a:avLst>
              <a:gd fmla="val 50000" name="adj1"/>
              <a:gd fmla="val 50000" name="adj2"/>
            </a:avLst>
          </a:prstGeom>
          <a:solidFill>
            <a:srgbClr val="CC412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8"/>
          <p:cNvSpPr/>
          <p:nvPr/>
        </p:nvSpPr>
        <p:spPr>
          <a:xfrm>
            <a:off x="3100397" y="3241608"/>
            <a:ext cx="323400" cy="371100"/>
          </a:xfrm>
          <a:prstGeom prst="upArrow">
            <a:avLst>
              <a:gd fmla="val 50000" name="adj1"/>
              <a:gd fmla="val 50000" name="adj2"/>
            </a:avLst>
          </a:prstGeom>
          <a:solidFill>
            <a:srgbClr val="CC412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8"/>
          <p:cNvSpPr/>
          <p:nvPr/>
        </p:nvSpPr>
        <p:spPr>
          <a:xfrm rot="5396633">
            <a:off x="3680490" y="861972"/>
            <a:ext cx="306300" cy="477300"/>
          </a:xfrm>
          <a:prstGeom prst="upArrow">
            <a:avLst>
              <a:gd fmla="val 50000" name="adj1"/>
              <a:gd fmla="val 50000" name="adj2"/>
            </a:avLst>
          </a:prstGeom>
          <a:solidFill>
            <a:srgbClr val="CC412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8"/>
          <p:cNvSpPr/>
          <p:nvPr/>
        </p:nvSpPr>
        <p:spPr>
          <a:xfrm rot="175378">
            <a:off x="3522754" y="731668"/>
            <a:ext cx="311806" cy="434698"/>
          </a:xfrm>
          <a:prstGeom prst="upArrow">
            <a:avLst>
              <a:gd fmla="val 50000" name="adj1"/>
              <a:gd fmla="val 50000" name="adj2"/>
            </a:avLst>
          </a:prstGeom>
          <a:solidFill>
            <a:srgbClr val="CC412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7" name="Google Shape;157;p8"/>
          <p:cNvPicPr preferRelativeResize="0"/>
          <p:nvPr/>
        </p:nvPicPr>
        <p:blipFill>
          <a:blip r:embed="rId4">
            <a:alphaModFix/>
          </a:blip>
          <a:stretch>
            <a:fillRect/>
          </a:stretch>
        </p:blipFill>
        <p:spPr>
          <a:xfrm>
            <a:off x="-6100" y="4718956"/>
            <a:ext cx="1429086" cy="432700"/>
          </a:xfrm>
          <a:prstGeom prst="rect">
            <a:avLst/>
          </a:prstGeom>
          <a:noFill/>
          <a:ln>
            <a:noFill/>
          </a:ln>
        </p:spPr>
      </p:pic>
      <p:sp>
        <p:nvSpPr>
          <p:cNvPr id="158" name="Google Shape;158;p8"/>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159" name="Google Shape;159;p8"/>
          <p:cNvPicPr preferRelativeResize="0"/>
          <p:nvPr/>
        </p:nvPicPr>
        <p:blipFill rotWithShape="1">
          <a:blip r:embed="rId5">
            <a:alphaModFix/>
          </a:blip>
          <a:srcRect b="0" l="0" r="0" t="0"/>
          <a:stretch/>
        </p:blipFill>
        <p:spPr>
          <a:xfrm>
            <a:off x="7481477" y="4719155"/>
            <a:ext cx="1585897" cy="432504"/>
          </a:xfrm>
          <a:prstGeom prst="rect">
            <a:avLst/>
          </a:prstGeom>
          <a:noFill/>
          <a:ln>
            <a:noFill/>
          </a:ln>
        </p:spPr>
      </p:pic>
      <p:pic>
        <p:nvPicPr>
          <p:cNvPr id="160" name="Google Shape;160;p8"/>
          <p:cNvPicPr preferRelativeResize="0"/>
          <p:nvPr/>
        </p:nvPicPr>
        <p:blipFill>
          <a:blip r:embed="rId6">
            <a:alphaModFix/>
          </a:blip>
          <a:stretch>
            <a:fillRect/>
          </a:stretch>
        </p:blipFill>
        <p:spPr>
          <a:xfrm>
            <a:off x="5048350" y="4835494"/>
            <a:ext cx="2152275" cy="244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9"/>
          <p:cNvPicPr preferRelativeResize="0"/>
          <p:nvPr/>
        </p:nvPicPr>
        <p:blipFill>
          <a:blip r:embed="rId3">
            <a:alphaModFix/>
          </a:blip>
          <a:stretch>
            <a:fillRect/>
          </a:stretch>
        </p:blipFill>
        <p:spPr>
          <a:xfrm>
            <a:off x="-6100" y="4718956"/>
            <a:ext cx="1429086" cy="432700"/>
          </a:xfrm>
          <a:prstGeom prst="rect">
            <a:avLst/>
          </a:prstGeom>
          <a:noFill/>
          <a:ln>
            <a:noFill/>
          </a:ln>
        </p:spPr>
      </p:pic>
      <p:sp>
        <p:nvSpPr>
          <p:cNvPr id="166" name="Google Shape;166;p9"/>
          <p:cNvSpPr/>
          <p:nvPr/>
        </p:nvSpPr>
        <p:spPr>
          <a:xfrm>
            <a:off x="1422975" y="4718950"/>
            <a:ext cx="7721100" cy="432600"/>
          </a:xfrm>
          <a:prstGeom prst="rect">
            <a:avLst/>
          </a:prstGeom>
          <a:solidFill>
            <a:schemeClr val="lt1"/>
          </a:solid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1100"/>
              <a:buFont typeface="Arial"/>
              <a:buNone/>
            </a:pPr>
            <a:r>
              <a:t/>
            </a:r>
            <a:endParaRPr>
              <a:solidFill>
                <a:srgbClr val="FFFFFF"/>
              </a:solidFill>
              <a:latin typeface="Calibri"/>
              <a:ea typeface="Calibri"/>
              <a:cs typeface="Calibri"/>
              <a:sym typeface="Calibri"/>
            </a:endParaRPr>
          </a:p>
        </p:txBody>
      </p:sp>
      <p:pic>
        <p:nvPicPr>
          <p:cNvPr descr="Texto&#10;&#10;Descripción generada automáticamente" id="167" name="Google Shape;167;p9"/>
          <p:cNvPicPr preferRelativeResize="0"/>
          <p:nvPr/>
        </p:nvPicPr>
        <p:blipFill rotWithShape="1">
          <a:blip r:embed="rId4">
            <a:alphaModFix/>
          </a:blip>
          <a:srcRect b="0" l="0" r="0" t="0"/>
          <a:stretch/>
        </p:blipFill>
        <p:spPr>
          <a:xfrm>
            <a:off x="7481477" y="4719155"/>
            <a:ext cx="1585897" cy="432504"/>
          </a:xfrm>
          <a:prstGeom prst="rect">
            <a:avLst/>
          </a:prstGeom>
          <a:noFill/>
          <a:ln>
            <a:noFill/>
          </a:ln>
        </p:spPr>
      </p:pic>
      <p:pic>
        <p:nvPicPr>
          <p:cNvPr id="168" name="Google Shape;168;p9"/>
          <p:cNvPicPr preferRelativeResize="0"/>
          <p:nvPr/>
        </p:nvPicPr>
        <p:blipFill>
          <a:blip r:embed="rId5">
            <a:alphaModFix/>
          </a:blip>
          <a:stretch>
            <a:fillRect/>
          </a:stretch>
        </p:blipFill>
        <p:spPr>
          <a:xfrm>
            <a:off x="5048350" y="4835494"/>
            <a:ext cx="2152275" cy="244750"/>
          </a:xfrm>
          <a:prstGeom prst="rect">
            <a:avLst/>
          </a:prstGeom>
          <a:noFill/>
          <a:ln>
            <a:noFill/>
          </a:ln>
        </p:spPr>
      </p:pic>
      <p:pic>
        <p:nvPicPr>
          <p:cNvPr id="169" name="Google Shape;169;p9"/>
          <p:cNvPicPr preferRelativeResize="0"/>
          <p:nvPr/>
        </p:nvPicPr>
        <p:blipFill rotWithShape="1">
          <a:blip r:embed="rId6">
            <a:alphaModFix/>
          </a:blip>
          <a:srcRect b="19121" l="0" r="1185" t="7559"/>
          <a:stretch/>
        </p:blipFill>
        <p:spPr>
          <a:xfrm>
            <a:off x="1316675" y="472850"/>
            <a:ext cx="6725824" cy="4044449"/>
          </a:xfrm>
          <a:prstGeom prst="rect">
            <a:avLst/>
          </a:prstGeom>
          <a:noFill/>
          <a:ln>
            <a:noFill/>
          </a:ln>
        </p:spPr>
      </p:pic>
      <p:sp>
        <p:nvSpPr>
          <p:cNvPr id="170" name="Google Shape;170;p9"/>
          <p:cNvSpPr/>
          <p:nvPr/>
        </p:nvSpPr>
        <p:spPr>
          <a:xfrm>
            <a:off x="6782898" y="1395519"/>
            <a:ext cx="642900" cy="324600"/>
          </a:xfrm>
          <a:prstGeom prst="leftArrow">
            <a:avLst>
              <a:gd fmla="val 50000" name="adj1"/>
              <a:gd fmla="val 50000" name="adj2"/>
            </a:avLst>
          </a:prstGeom>
          <a:solidFill>
            <a:srgbClr val="E0666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9"/>
          <p:cNvSpPr/>
          <p:nvPr/>
        </p:nvSpPr>
        <p:spPr>
          <a:xfrm rot="5400000">
            <a:off x="5812101" y="3493570"/>
            <a:ext cx="385500" cy="324600"/>
          </a:xfrm>
          <a:prstGeom prst="leftArrow">
            <a:avLst>
              <a:gd fmla="val 50000" name="adj1"/>
              <a:gd fmla="val 50000" name="adj2"/>
            </a:avLst>
          </a:prstGeom>
          <a:solidFill>
            <a:srgbClr val="E0666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9"/>
          <p:cNvSpPr/>
          <p:nvPr/>
        </p:nvSpPr>
        <p:spPr>
          <a:xfrm rot="5400000">
            <a:off x="3146415" y="4153592"/>
            <a:ext cx="385500" cy="324600"/>
          </a:xfrm>
          <a:prstGeom prst="leftArrow">
            <a:avLst>
              <a:gd fmla="val 50000" name="adj1"/>
              <a:gd fmla="val 50000" name="adj2"/>
            </a:avLst>
          </a:prstGeom>
          <a:solidFill>
            <a:srgbClr val="E0666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9"/>
          <p:cNvSpPr/>
          <p:nvPr/>
        </p:nvSpPr>
        <p:spPr>
          <a:xfrm rot="5400000">
            <a:off x="4519777" y="4153592"/>
            <a:ext cx="385500" cy="324600"/>
          </a:xfrm>
          <a:prstGeom prst="leftArrow">
            <a:avLst>
              <a:gd fmla="val 50000" name="adj1"/>
              <a:gd fmla="val 50000" name="adj2"/>
            </a:avLst>
          </a:prstGeom>
          <a:solidFill>
            <a:srgbClr val="E0666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Florencia</dc:creator>
</cp:coreProperties>
</file>