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9" r:id="rId3"/>
    <p:sldId id="260" r:id="rId4"/>
    <p:sldId id="262" r:id="rId5"/>
    <p:sldId id="271" r:id="rId6"/>
    <p:sldId id="284" r:id="rId7"/>
    <p:sldId id="274" r:id="rId8"/>
    <p:sldId id="273" r:id="rId9"/>
    <p:sldId id="280" r:id="rId10"/>
    <p:sldId id="279" r:id="rId11"/>
    <p:sldId id="272" r:id="rId12"/>
    <p:sldId id="281" r:id="rId13"/>
    <p:sldId id="282" r:id="rId14"/>
    <p:sldId id="275" r:id="rId15"/>
    <p:sldId id="276" r:id="rId16"/>
    <p:sldId id="277" r:id="rId17"/>
    <p:sldId id="283" r:id="rId18"/>
    <p:sldId id="264" r:id="rId19"/>
    <p:sldId id="278" r:id="rId20"/>
  </p:sldIdLst>
  <p:sldSz cx="13004800" cy="9753600"/>
  <p:notesSz cx="13004800" cy="97536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9" d="100"/>
          <a:sy n="49" d="100"/>
        </p:scale>
        <p:origin x="1392" y="5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5635625" cy="487363"/>
          </a:xfrm>
          <a:prstGeom prst="rect">
            <a:avLst/>
          </a:prstGeom>
        </p:spPr>
        <p:txBody>
          <a:bodyPr vert="horz" lIns="91440" tIns="45720" rIns="91440" bIns="45720" rtlCol="0"/>
          <a:lstStyle>
            <a:lvl1pPr algn="l">
              <a:defRPr sz="1200"/>
            </a:lvl1pPr>
          </a:lstStyle>
          <a:p>
            <a:endParaRPr lang="en-US"/>
          </a:p>
        </p:txBody>
      </p:sp>
      <p:sp>
        <p:nvSpPr>
          <p:cNvPr id="3" name="2 Marcador de fecha"/>
          <p:cNvSpPr>
            <a:spLocks noGrp="1"/>
          </p:cNvSpPr>
          <p:nvPr>
            <p:ph type="dt" idx="1"/>
          </p:nvPr>
        </p:nvSpPr>
        <p:spPr>
          <a:xfrm>
            <a:off x="7366000" y="0"/>
            <a:ext cx="5635625" cy="487363"/>
          </a:xfrm>
          <a:prstGeom prst="rect">
            <a:avLst/>
          </a:prstGeom>
        </p:spPr>
        <p:txBody>
          <a:bodyPr vert="horz" lIns="91440" tIns="45720" rIns="91440" bIns="45720" rtlCol="0"/>
          <a:lstStyle>
            <a:lvl1pPr algn="r">
              <a:defRPr sz="1200"/>
            </a:lvl1pPr>
          </a:lstStyle>
          <a:p>
            <a:fld id="{4F861554-BB59-4856-8EEE-E00D9FDDEC1C}" type="datetimeFigureOut">
              <a:rPr lang="en-US" smtClean="0"/>
              <a:t>8/22/2018</a:t>
            </a:fld>
            <a:endParaRPr lang="en-US"/>
          </a:p>
        </p:txBody>
      </p:sp>
      <p:sp>
        <p:nvSpPr>
          <p:cNvPr id="4" name="3 Marcador de imagen de diapositiva"/>
          <p:cNvSpPr>
            <a:spLocks noGrp="1" noRot="1" noChangeAspect="1"/>
          </p:cNvSpPr>
          <p:nvPr>
            <p:ph type="sldImg" idx="2"/>
          </p:nvPr>
        </p:nvSpPr>
        <p:spPr>
          <a:xfrm>
            <a:off x="4064000" y="731838"/>
            <a:ext cx="4876800" cy="3657600"/>
          </a:xfrm>
          <a:prstGeom prst="rect">
            <a:avLst/>
          </a:prstGeom>
          <a:noFill/>
          <a:ln w="12700">
            <a:solidFill>
              <a:prstClr val="black"/>
            </a:solidFill>
          </a:ln>
        </p:spPr>
        <p:txBody>
          <a:bodyPr vert="horz" lIns="91440" tIns="45720" rIns="91440" bIns="45720" rtlCol="0" anchor="ctr"/>
          <a:lstStyle/>
          <a:p>
            <a:endParaRPr lang="en-US"/>
          </a:p>
        </p:txBody>
      </p:sp>
      <p:sp>
        <p:nvSpPr>
          <p:cNvPr id="5" name="4 Marcador de notas"/>
          <p:cNvSpPr>
            <a:spLocks noGrp="1"/>
          </p:cNvSpPr>
          <p:nvPr>
            <p:ph type="body" sz="quarter" idx="3"/>
          </p:nvPr>
        </p:nvSpPr>
        <p:spPr>
          <a:xfrm>
            <a:off x="1300163" y="4632325"/>
            <a:ext cx="10404475" cy="4389438"/>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pie de página"/>
          <p:cNvSpPr>
            <a:spLocks noGrp="1"/>
          </p:cNvSpPr>
          <p:nvPr>
            <p:ph type="ftr" sz="quarter" idx="4"/>
          </p:nvPr>
        </p:nvSpPr>
        <p:spPr>
          <a:xfrm>
            <a:off x="0" y="9264650"/>
            <a:ext cx="5635625" cy="487363"/>
          </a:xfrm>
          <a:prstGeom prst="rect">
            <a:avLst/>
          </a:prstGeom>
        </p:spPr>
        <p:txBody>
          <a:bodyPr vert="horz" lIns="91440" tIns="45720" rIns="91440" bIns="45720" rtlCol="0" anchor="b"/>
          <a:lstStyle>
            <a:lvl1pPr algn="l">
              <a:defRPr sz="1200"/>
            </a:lvl1pPr>
          </a:lstStyle>
          <a:p>
            <a:endParaRPr lang="en-US"/>
          </a:p>
        </p:txBody>
      </p:sp>
      <p:sp>
        <p:nvSpPr>
          <p:cNvPr id="7" name="6 Marcador de número de diapositiva"/>
          <p:cNvSpPr>
            <a:spLocks noGrp="1"/>
          </p:cNvSpPr>
          <p:nvPr>
            <p:ph type="sldNum" sz="quarter" idx="5"/>
          </p:nvPr>
        </p:nvSpPr>
        <p:spPr>
          <a:xfrm>
            <a:off x="7366000" y="9264650"/>
            <a:ext cx="5635625" cy="487363"/>
          </a:xfrm>
          <a:prstGeom prst="rect">
            <a:avLst/>
          </a:prstGeom>
        </p:spPr>
        <p:txBody>
          <a:bodyPr vert="horz" lIns="91440" tIns="45720" rIns="91440" bIns="45720" rtlCol="0" anchor="b"/>
          <a:lstStyle>
            <a:lvl1pPr algn="r">
              <a:defRPr sz="1200"/>
            </a:lvl1pPr>
          </a:lstStyle>
          <a:p>
            <a:fld id="{37F56DCD-A958-43C6-AE9A-9F9604C1B4FC}" type="slidenum">
              <a:rPr lang="en-US" smtClean="0"/>
              <a:t>‹Nº›</a:t>
            </a:fld>
            <a:endParaRPr lang="en-US"/>
          </a:p>
        </p:txBody>
      </p:sp>
    </p:spTree>
    <p:extLst>
      <p:ext uri="{BB962C8B-B14F-4D97-AF65-F5344CB8AC3E}">
        <p14:creationId xmlns:p14="http://schemas.microsoft.com/office/powerpoint/2010/main" val="4251731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37F56DCD-A958-43C6-AE9A-9F9604C1B4FC}" type="slidenum">
              <a:rPr lang="en-US" smtClean="0"/>
              <a:t>1</a:t>
            </a:fld>
            <a:endParaRPr lang="en-US"/>
          </a:p>
        </p:txBody>
      </p:sp>
    </p:spTree>
    <p:extLst>
      <p:ext uri="{BB962C8B-B14F-4D97-AF65-F5344CB8AC3E}">
        <p14:creationId xmlns:p14="http://schemas.microsoft.com/office/powerpoint/2010/main" val="1691160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75360" y="3023616"/>
            <a:ext cx="11054080" cy="204825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950720" y="5462016"/>
            <a:ext cx="9103360" cy="24384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900" b="0" i="0">
                <a:solidFill>
                  <a:srgbClr val="231F20"/>
                </a:solidFill>
                <a:latin typeface="Algerian"/>
                <a:cs typeface="Algerian"/>
              </a:defRPr>
            </a:lvl1pPr>
          </a:lstStyle>
          <a:p>
            <a:endParaRPr/>
          </a:p>
        </p:txBody>
      </p:sp>
      <p:sp>
        <p:nvSpPr>
          <p:cNvPr id="3" name="Holder 3"/>
          <p:cNvSpPr>
            <a:spLocks noGrp="1"/>
          </p:cNvSpPr>
          <p:nvPr>
            <p:ph type="body" idx="1"/>
          </p:nvPr>
        </p:nvSpPr>
        <p:spPr/>
        <p:txBody>
          <a:bodyPr lIns="0" tIns="0" rIns="0" bIns="0"/>
          <a:lstStyle>
            <a:lvl1pPr>
              <a:defRPr sz="5450" b="0" i="0">
                <a:solidFill>
                  <a:srgbClr val="231F20"/>
                </a:solidFill>
                <a:latin typeface="Garamond-UltraCondensed"/>
                <a:cs typeface="Garamond-UltraCondense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900" b="0" i="0">
                <a:solidFill>
                  <a:srgbClr val="231F20"/>
                </a:solidFill>
                <a:latin typeface="Algerian"/>
                <a:cs typeface="Algerian"/>
              </a:defRPr>
            </a:lvl1pPr>
          </a:lstStyle>
          <a:p>
            <a:endParaRPr/>
          </a:p>
        </p:txBody>
      </p:sp>
      <p:sp>
        <p:nvSpPr>
          <p:cNvPr id="3" name="Holder 3"/>
          <p:cNvSpPr>
            <a:spLocks noGrp="1"/>
          </p:cNvSpPr>
          <p:nvPr>
            <p:ph sz="half" idx="2"/>
          </p:nvPr>
        </p:nvSpPr>
        <p:spPr>
          <a:xfrm>
            <a:off x="650240" y="2243328"/>
            <a:ext cx="5657088" cy="643737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697472" y="2243328"/>
            <a:ext cx="5657088" cy="643737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900" b="0" i="0">
                <a:solidFill>
                  <a:srgbClr val="231F20"/>
                </a:solidFill>
                <a:latin typeface="Algerian"/>
                <a:cs typeface="Algeri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80" y="0"/>
            <a:ext cx="13004419" cy="9753219"/>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4998059" y="251339"/>
            <a:ext cx="3008681" cy="1079500"/>
          </a:xfrm>
          <a:prstGeom prst="rect">
            <a:avLst/>
          </a:prstGeom>
        </p:spPr>
        <p:txBody>
          <a:bodyPr wrap="square" lIns="0" tIns="0" rIns="0" bIns="0">
            <a:spAutoFit/>
          </a:bodyPr>
          <a:lstStyle>
            <a:lvl1pPr>
              <a:defRPr sz="6900" b="0" i="0">
                <a:solidFill>
                  <a:srgbClr val="231F20"/>
                </a:solidFill>
                <a:latin typeface="Algerian"/>
                <a:cs typeface="Algerian"/>
              </a:defRPr>
            </a:lvl1pPr>
          </a:lstStyle>
          <a:p>
            <a:endParaRPr/>
          </a:p>
        </p:txBody>
      </p:sp>
      <p:sp>
        <p:nvSpPr>
          <p:cNvPr id="3" name="Holder 3"/>
          <p:cNvSpPr>
            <a:spLocks noGrp="1"/>
          </p:cNvSpPr>
          <p:nvPr>
            <p:ph type="body" idx="1"/>
          </p:nvPr>
        </p:nvSpPr>
        <p:spPr>
          <a:xfrm>
            <a:off x="1945744" y="2622731"/>
            <a:ext cx="9113310" cy="2125979"/>
          </a:xfrm>
          <a:prstGeom prst="rect">
            <a:avLst/>
          </a:prstGeom>
        </p:spPr>
        <p:txBody>
          <a:bodyPr wrap="square" lIns="0" tIns="0" rIns="0" bIns="0">
            <a:spAutoFit/>
          </a:bodyPr>
          <a:lstStyle>
            <a:lvl1pPr>
              <a:defRPr sz="5450" b="0" i="0">
                <a:solidFill>
                  <a:srgbClr val="231F20"/>
                </a:solidFill>
                <a:latin typeface="Garamond-UltraCondensed"/>
                <a:cs typeface="Garamond-UltraCondensed"/>
              </a:defRPr>
            </a:lvl1pPr>
          </a:lstStyle>
          <a:p>
            <a:endParaRPr/>
          </a:p>
        </p:txBody>
      </p:sp>
      <p:sp>
        <p:nvSpPr>
          <p:cNvPr id="4" name="Holder 4"/>
          <p:cNvSpPr>
            <a:spLocks noGrp="1"/>
          </p:cNvSpPr>
          <p:nvPr>
            <p:ph type="ftr" sz="quarter" idx="5"/>
          </p:nvPr>
        </p:nvSpPr>
        <p:spPr>
          <a:xfrm>
            <a:off x="4421632" y="9070848"/>
            <a:ext cx="4161536" cy="48768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50240" y="9070848"/>
            <a:ext cx="2991104" cy="48768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8/22/2018</a:t>
            </a:fld>
            <a:endParaRPr lang="en-US"/>
          </a:p>
        </p:txBody>
      </p:sp>
      <p:sp>
        <p:nvSpPr>
          <p:cNvPr id="6" name="Holder 6"/>
          <p:cNvSpPr>
            <a:spLocks noGrp="1"/>
          </p:cNvSpPr>
          <p:nvPr>
            <p:ph type="sldNum" sz="quarter" idx="7"/>
          </p:nvPr>
        </p:nvSpPr>
        <p:spPr>
          <a:xfrm>
            <a:off x="9363456" y="9070848"/>
            <a:ext cx="2991104" cy="48768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0" y="2209800"/>
            <a:ext cx="13004420" cy="1399741"/>
          </a:xfrm>
          <a:prstGeom prst="rect">
            <a:avLst/>
          </a:prstGeom>
        </p:spPr>
        <p:txBody>
          <a:bodyPr vert="horz" wrap="square" lIns="0" tIns="14604" rIns="0" bIns="0" rtlCol="0">
            <a:spAutoFit/>
          </a:bodyPr>
          <a:lstStyle/>
          <a:p>
            <a:pPr algn="ctr"/>
            <a:r>
              <a:rPr lang="es-ES_tradnl" sz="3000" dirty="0"/>
              <a:t>El Archivo Historio Virtual de la </a:t>
            </a:r>
            <a:r>
              <a:rPr lang="es-ES_tradnl" sz="3000" dirty="0" smtClean="0"/>
              <a:t/>
            </a:r>
            <a:br>
              <a:rPr lang="es-ES_tradnl" sz="3000" dirty="0" smtClean="0"/>
            </a:br>
            <a:r>
              <a:rPr lang="es-ES_tradnl" sz="3000" dirty="0" smtClean="0"/>
              <a:t>Facultad </a:t>
            </a:r>
            <a:r>
              <a:rPr lang="es-ES_tradnl" sz="3000" dirty="0"/>
              <a:t>de Psicología: </a:t>
            </a:r>
            <a:r>
              <a:rPr lang="es-ES_tradnl" sz="3000" dirty="0" smtClean="0"/>
              <a:t>un </a:t>
            </a:r>
            <a:r>
              <a:rPr lang="es-ES_tradnl" sz="3000" dirty="0"/>
              <a:t>espacio de </a:t>
            </a:r>
            <a:r>
              <a:rPr lang="es-ES_tradnl" sz="3000" dirty="0" smtClean="0"/>
              <a:t>trabajo Interinstitucional</a:t>
            </a:r>
            <a:endParaRPr lang="es-AR" sz="3000" dirty="0"/>
          </a:p>
        </p:txBody>
      </p:sp>
      <p:sp>
        <p:nvSpPr>
          <p:cNvPr id="4" name="object 4"/>
          <p:cNvSpPr txBox="1"/>
          <p:nvPr/>
        </p:nvSpPr>
        <p:spPr>
          <a:xfrm>
            <a:off x="4887022" y="8886521"/>
            <a:ext cx="3231515" cy="406400"/>
          </a:xfrm>
          <a:prstGeom prst="rect">
            <a:avLst/>
          </a:prstGeom>
        </p:spPr>
        <p:txBody>
          <a:bodyPr vert="horz" wrap="square" lIns="0" tIns="12700" rIns="0" bIns="0" rtlCol="0">
            <a:spAutoFit/>
          </a:bodyPr>
          <a:lstStyle/>
          <a:p>
            <a:pPr marL="12700">
              <a:lnSpc>
                <a:spcPct val="100000"/>
              </a:lnSpc>
              <a:spcBef>
                <a:spcPts val="100"/>
              </a:spcBef>
            </a:pPr>
            <a:r>
              <a:rPr lang="es-ES_tradnl" sz="2500" b="1" spc="-10" dirty="0" smtClean="0">
                <a:solidFill>
                  <a:srgbClr val="231F20"/>
                </a:solidFill>
                <a:latin typeface="Garamond"/>
                <a:cs typeface="Garamond"/>
              </a:rPr>
              <a:t>23 de agosto de </a:t>
            </a:r>
            <a:r>
              <a:rPr sz="2500" b="1" dirty="0" smtClean="0">
                <a:solidFill>
                  <a:srgbClr val="231F20"/>
                </a:solidFill>
                <a:latin typeface="Garamond"/>
                <a:cs typeface="Garamond"/>
              </a:rPr>
              <a:t>2018</a:t>
            </a:r>
            <a:endParaRPr sz="2500" dirty="0">
              <a:latin typeface="Garamond"/>
              <a:cs typeface="Garamond"/>
            </a:endParaRPr>
          </a:p>
        </p:txBody>
      </p:sp>
      <p:sp>
        <p:nvSpPr>
          <p:cNvPr id="5" name="object 5"/>
          <p:cNvSpPr/>
          <p:nvPr/>
        </p:nvSpPr>
        <p:spPr>
          <a:xfrm>
            <a:off x="380" y="1438097"/>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6" name="object 6"/>
          <p:cNvSpPr/>
          <p:nvPr/>
        </p:nvSpPr>
        <p:spPr>
          <a:xfrm>
            <a:off x="380" y="1507070"/>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7" name="object 7"/>
          <p:cNvSpPr/>
          <p:nvPr/>
        </p:nvSpPr>
        <p:spPr>
          <a:xfrm>
            <a:off x="380" y="2078570"/>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8" name="object 8"/>
          <p:cNvSpPr/>
          <p:nvPr/>
        </p:nvSpPr>
        <p:spPr>
          <a:xfrm>
            <a:off x="380" y="2147531"/>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pic>
        <p:nvPicPr>
          <p:cNvPr id="1028" name="Picture 4" descr="C:\Users\aespector\Desktop\Compartida\2018\0.Logos\UB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600" y="191998"/>
            <a:ext cx="1057097" cy="10570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espector\Desktop\Compartida\2018\0.Logos\PS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45977" y="193674"/>
            <a:ext cx="1066623" cy="1066623"/>
          </a:xfrm>
          <a:prstGeom prst="rect">
            <a:avLst/>
          </a:prstGeom>
          <a:noFill/>
          <a:extLst>
            <a:ext uri="{909E8E84-426E-40DD-AFC4-6F175D3DCCD1}">
              <a14:hiddenFill xmlns:a14="http://schemas.microsoft.com/office/drawing/2010/main">
                <a:solidFill>
                  <a:srgbClr val="FFFFFF"/>
                </a:solidFill>
              </a14:hiddenFill>
            </a:ext>
          </a:extLst>
        </p:spPr>
      </p:pic>
      <p:sp>
        <p:nvSpPr>
          <p:cNvPr id="18" name="object 4"/>
          <p:cNvSpPr txBox="1"/>
          <p:nvPr/>
        </p:nvSpPr>
        <p:spPr>
          <a:xfrm>
            <a:off x="1701800" y="323001"/>
            <a:ext cx="9448800" cy="795089"/>
          </a:xfrm>
          <a:prstGeom prst="rect">
            <a:avLst/>
          </a:prstGeom>
        </p:spPr>
        <p:txBody>
          <a:bodyPr vert="horz" wrap="square" lIns="0" tIns="12700" rIns="0" bIns="0" rtlCol="0">
            <a:spAutoFit/>
          </a:bodyPr>
          <a:lstStyle/>
          <a:p>
            <a:pPr marL="12700" algn="ctr">
              <a:lnSpc>
                <a:spcPct val="100000"/>
              </a:lnSpc>
              <a:spcBef>
                <a:spcPts val="100"/>
              </a:spcBef>
            </a:pPr>
            <a:r>
              <a:rPr lang="es-ES_tradnl" sz="2500" b="1" spc="-10" dirty="0" smtClean="0">
                <a:solidFill>
                  <a:srgbClr val="231F20"/>
                </a:solidFill>
                <a:latin typeface="Garamond"/>
                <a:cs typeface="Garamond"/>
              </a:rPr>
              <a:t>14º Jornada de Bibliotecas y Centros de Documentación</a:t>
            </a:r>
          </a:p>
          <a:p>
            <a:pPr marL="12700" algn="ctr">
              <a:lnSpc>
                <a:spcPct val="100000"/>
              </a:lnSpc>
              <a:spcBef>
                <a:spcPts val="100"/>
              </a:spcBef>
            </a:pPr>
            <a:r>
              <a:rPr lang="es-ES_tradnl" sz="2500" b="1" spc="-10" dirty="0" smtClean="0">
                <a:solidFill>
                  <a:srgbClr val="231F20"/>
                </a:solidFill>
                <a:latin typeface="Garamond"/>
                <a:cs typeface="Garamond"/>
              </a:rPr>
              <a:t>de la Universidad de Buenos Aires</a:t>
            </a:r>
            <a:endParaRPr sz="2500" dirty="0">
              <a:latin typeface="Garamond"/>
              <a:cs typeface="Garamond"/>
            </a:endParaRPr>
          </a:p>
        </p:txBody>
      </p:sp>
      <p:sp>
        <p:nvSpPr>
          <p:cNvPr id="16" name="object 4"/>
          <p:cNvSpPr txBox="1"/>
          <p:nvPr/>
        </p:nvSpPr>
        <p:spPr>
          <a:xfrm>
            <a:off x="1625600" y="1524000"/>
            <a:ext cx="9448800" cy="397545"/>
          </a:xfrm>
          <a:prstGeom prst="rect">
            <a:avLst/>
          </a:prstGeom>
        </p:spPr>
        <p:txBody>
          <a:bodyPr vert="horz" wrap="square" lIns="0" tIns="12700" rIns="0" bIns="0" rtlCol="0">
            <a:spAutoFit/>
          </a:bodyPr>
          <a:lstStyle/>
          <a:p>
            <a:pPr marL="12700" algn="ctr">
              <a:lnSpc>
                <a:spcPct val="100000"/>
              </a:lnSpc>
              <a:spcBef>
                <a:spcPts val="100"/>
              </a:spcBef>
            </a:pPr>
            <a:r>
              <a:rPr lang="es-ES_tradnl" sz="2500" b="1" spc="-10" dirty="0" smtClean="0">
                <a:solidFill>
                  <a:srgbClr val="231F20"/>
                </a:solidFill>
                <a:latin typeface="Garamond"/>
                <a:cs typeface="Garamond"/>
              </a:rPr>
              <a:t>Experiencias de actividades de Extensión</a:t>
            </a:r>
            <a:endParaRPr sz="2500" dirty="0">
              <a:latin typeface="Garamond"/>
              <a:cs typeface="Garamond"/>
            </a:endParaRPr>
          </a:p>
        </p:txBody>
      </p:sp>
      <p:sp>
        <p:nvSpPr>
          <p:cNvPr id="13" name="12 Rectángulo"/>
          <p:cNvSpPr/>
          <p:nvPr/>
        </p:nvSpPr>
        <p:spPr>
          <a:xfrm>
            <a:off x="8941180" y="6019985"/>
            <a:ext cx="4064000" cy="3477875"/>
          </a:xfrm>
          <a:prstGeom prst="rect">
            <a:avLst/>
          </a:prstGeom>
        </p:spPr>
        <p:txBody>
          <a:bodyPr wrap="square">
            <a:spAutoFit/>
          </a:bodyPr>
          <a:lstStyle/>
          <a:p>
            <a:r>
              <a:rPr lang="es-ES_tradnl" sz="2000" u="sng" dirty="0">
                <a:latin typeface="Baskerville Old Face" panose="02020602080505020303" pitchFamily="18" charset="0"/>
              </a:rPr>
              <a:t>Expositores: </a:t>
            </a:r>
          </a:p>
          <a:p>
            <a:pPr marL="457200" indent="-457200">
              <a:buFont typeface="Arial" panose="020B0604020202020204" pitchFamily="34" charset="0"/>
              <a:buChar char="•"/>
            </a:pPr>
            <a:r>
              <a:rPr lang="es-ES_tradnl" sz="2000" dirty="0">
                <a:latin typeface="Baskerville Old Face" panose="02020602080505020303" pitchFamily="18" charset="0"/>
              </a:rPr>
              <a:t>Prof. Lucía Rossi (Vicedecana</a:t>
            </a:r>
            <a:r>
              <a:rPr lang="es-ES_tradnl" sz="2000" dirty="0" smtClean="0">
                <a:latin typeface="Baskerville Old Face" panose="02020602080505020303" pitchFamily="18" charset="0"/>
              </a:rPr>
              <a:t>)</a:t>
            </a:r>
          </a:p>
          <a:p>
            <a:endParaRPr lang="es-ES_tradnl" sz="2000" dirty="0">
              <a:latin typeface="Baskerville Old Face" panose="02020602080505020303" pitchFamily="18" charset="0"/>
            </a:endParaRPr>
          </a:p>
          <a:p>
            <a:pPr marL="457200" indent="-457200">
              <a:buFont typeface="Arial" panose="020B0604020202020204" pitchFamily="34" charset="0"/>
              <a:buChar char="•"/>
            </a:pPr>
            <a:r>
              <a:rPr lang="es-ES_tradnl" sz="2000" dirty="0">
                <a:latin typeface="Baskerville Old Face" panose="02020602080505020303" pitchFamily="18" charset="0"/>
              </a:rPr>
              <a:t>Mg. Fedra </a:t>
            </a:r>
            <a:r>
              <a:rPr lang="es-ES_tradnl" sz="2000" dirty="0" err="1">
                <a:latin typeface="Baskerville Old Face" panose="02020602080505020303" pitchFamily="18" charset="0"/>
              </a:rPr>
              <a:t>Freijo</a:t>
            </a:r>
            <a:r>
              <a:rPr lang="es-ES_tradnl" sz="2000" dirty="0">
                <a:latin typeface="Baskerville Old Face" panose="02020602080505020303" pitchFamily="18" charset="0"/>
              </a:rPr>
              <a:t> </a:t>
            </a:r>
            <a:r>
              <a:rPr lang="es-ES_tradnl" sz="2000" dirty="0" err="1">
                <a:latin typeface="Baskerville Old Face" panose="02020602080505020303" pitchFamily="18" charset="0"/>
              </a:rPr>
              <a:t>Becchero</a:t>
            </a:r>
            <a:r>
              <a:rPr lang="es-ES_tradnl" sz="2000" dirty="0">
                <a:latin typeface="Baskerville Old Face" panose="02020602080505020303" pitchFamily="18" charset="0"/>
              </a:rPr>
              <a:t> (Dirección de Cultura</a:t>
            </a:r>
            <a:r>
              <a:rPr lang="es-ES_tradnl" sz="2000" dirty="0" smtClean="0">
                <a:latin typeface="Baskerville Old Face" panose="02020602080505020303" pitchFamily="18" charset="0"/>
              </a:rPr>
              <a:t>)</a:t>
            </a:r>
          </a:p>
          <a:p>
            <a:endParaRPr lang="es-ES_tradnl" sz="2000" dirty="0">
              <a:latin typeface="Baskerville Old Face" panose="02020602080505020303" pitchFamily="18" charset="0"/>
            </a:endParaRPr>
          </a:p>
          <a:p>
            <a:pPr marL="457200" indent="-457200">
              <a:buFont typeface="Arial" panose="020B0604020202020204" pitchFamily="34" charset="0"/>
              <a:buChar char="•"/>
            </a:pPr>
            <a:r>
              <a:rPr lang="es-ES_tradnl" sz="2000" smtClean="0">
                <a:latin typeface="Baskerville Old Face" panose="02020602080505020303" pitchFamily="18" charset="0"/>
              </a:rPr>
              <a:t>Lic. </a:t>
            </a:r>
            <a:r>
              <a:rPr lang="es-ES_tradnl" sz="2000" smtClean="0">
                <a:latin typeface="Baskerville Old Face" panose="02020602080505020303" pitchFamily="18" charset="0"/>
              </a:rPr>
              <a:t>Gabriela </a:t>
            </a:r>
            <a:r>
              <a:rPr lang="es-ES_tradnl" sz="2000" dirty="0">
                <a:latin typeface="Baskerville Old Face" panose="02020602080505020303" pitchFamily="18" charset="0"/>
              </a:rPr>
              <a:t>Mercedes Pardo (Dirección Técnica de Biblioteca</a:t>
            </a:r>
            <a:r>
              <a:rPr lang="es-ES_tradnl" sz="2000" dirty="0" smtClean="0">
                <a:latin typeface="Baskerville Old Face" panose="02020602080505020303" pitchFamily="18" charset="0"/>
              </a:rPr>
              <a:t>)</a:t>
            </a:r>
          </a:p>
          <a:p>
            <a:endParaRPr lang="es-ES_tradnl" sz="2000" dirty="0">
              <a:latin typeface="Baskerville Old Face" panose="02020602080505020303" pitchFamily="18" charset="0"/>
            </a:endParaRPr>
          </a:p>
          <a:p>
            <a:pPr marL="457200" indent="-457200">
              <a:buFont typeface="Arial" panose="020B0604020202020204" pitchFamily="34" charset="0"/>
              <a:buChar char="•"/>
            </a:pPr>
            <a:r>
              <a:rPr lang="es-ES_tradnl" sz="2000" dirty="0">
                <a:latin typeface="Baskerville Old Face" panose="02020602080505020303" pitchFamily="18" charset="0"/>
              </a:rPr>
              <a:t>Marcela </a:t>
            </a:r>
            <a:r>
              <a:rPr lang="es-ES_tradnl" sz="2000" dirty="0" err="1">
                <a:latin typeface="Baskerville Old Face" panose="02020602080505020303" pitchFamily="18" charset="0"/>
              </a:rPr>
              <a:t>Dulaurans</a:t>
            </a:r>
            <a:r>
              <a:rPr lang="es-ES_tradnl" sz="2000" dirty="0">
                <a:latin typeface="Baskerville Old Face" panose="02020602080505020303" pitchFamily="18" charset="0"/>
              </a:rPr>
              <a:t> </a:t>
            </a:r>
          </a:p>
          <a:p>
            <a:r>
              <a:rPr lang="es-ES_tradnl" sz="2000" dirty="0">
                <a:latin typeface="Baskerville Old Face" panose="02020602080505020303" pitchFamily="18" charset="0"/>
              </a:rPr>
              <a:t> </a:t>
            </a:r>
            <a:r>
              <a:rPr lang="es-ES_tradnl" sz="2000" dirty="0" smtClean="0">
                <a:latin typeface="Baskerville Old Face" panose="02020602080505020303" pitchFamily="18" charset="0"/>
              </a:rPr>
              <a:t>       (</a:t>
            </a:r>
            <a:r>
              <a:rPr lang="es-ES_tradnl" sz="2000" dirty="0">
                <a:latin typeface="Baskerville Old Face" panose="02020602080505020303" pitchFamily="18" charset="0"/>
              </a:rPr>
              <a:t>Secretaría Administrativa)</a:t>
            </a:r>
          </a:p>
        </p:txBody>
      </p:sp>
      <p:pic>
        <p:nvPicPr>
          <p:cNvPr id="819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6123" t="18656" r="26685" b="24219"/>
          <a:stretch/>
        </p:blipFill>
        <p:spPr bwMode="auto">
          <a:xfrm>
            <a:off x="234167" y="3724656"/>
            <a:ext cx="8630433" cy="587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80" y="1438097"/>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4" name="object 4"/>
          <p:cNvSpPr/>
          <p:nvPr/>
        </p:nvSpPr>
        <p:spPr>
          <a:xfrm>
            <a:off x="380" y="1507070"/>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6" name="object 3"/>
          <p:cNvSpPr txBox="1">
            <a:spLocks/>
          </p:cNvSpPr>
          <p:nvPr/>
        </p:nvSpPr>
        <p:spPr>
          <a:xfrm>
            <a:off x="177267" y="0"/>
            <a:ext cx="12750799" cy="1504898"/>
          </a:xfrm>
          <a:prstGeom prst="rect">
            <a:avLst/>
          </a:prstGeom>
        </p:spPr>
        <p:txBody>
          <a:bodyPr vert="horz" wrap="square" lIns="0" tIns="14604" rIns="0" bIns="0" rtlCol="0">
            <a:spAutoFit/>
          </a:bodyPr>
          <a:lstStyle>
            <a:lvl1pPr>
              <a:defRPr sz="6900" b="0" i="0">
                <a:solidFill>
                  <a:srgbClr val="231F20"/>
                </a:solidFill>
                <a:latin typeface="Algerian"/>
                <a:ea typeface="+mj-ea"/>
                <a:cs typeface="Algerian"/>
              </a:defRPr>
            </a:lvl1pPr>
          </a:lstStyle>
          <a:p>
            <a:pPr marL="12700" algn="ctr">
              <a:spcBef>
                <a:spcPts val="114"/>
              </a:spcBef>
            </a:pPr>
            <a:r>
              <a:rPr lang="es-ES" sz="4800" kern="0" dirty="0"/>
              <a:t>50º </a:t>
            </a:r>
            <a:r>
              <a:rPr lang="es-ES" sz="4800" kern="0" dirty="0" smtClean="0"/>
              <a:t>CONMEMORACIÓN DE</a:t>
            </a:r>
          </a:p>
          <a:p>
            <a:pPr marL="12700" algn="ctr">
              <a:spcBef>
                <a:spcPts val="114"/>
              </a:spcBef>
            </a:pPr>
            <a:r>
              <a:rPr lang="es-ES" sz="4800" kern="0" dirty="0" smtClean="0"/>
              <a:t> </a:t>
            </a:r>
            <a:r>
              <a:rPr lang="es-ES" sz="4800" kern="0" dirty="0"/>
              <a:t>“LA NOCHE DE LOS BASTONES LARGOS”</a:t>
            </a:r>
          </a:p>
        </p:txBody>
      </p:sp>
      <p:sp>
        <p:nvSpPr>
          <p:cNvPr id="7" name="object 10"/>
          <p:cNvSpPr txBox="1"/>
          <p:nvPr/>
        </p:nvSpPr>
        <p:spPr>
          <a:xfrm>
            <a:off x="254000" y="6858000"/>
            <a:ext cx="3733800" cy="2309478"/>
          </a:xfrm>
          <a:prstGeom prst="rect">
            <a:avLst/>
          </a:prstGeom>
        </p:spPr>
        <p:txBody>
          <a:bodyPr vert="horz" wrap="square" lIns="0" tIns="6985" rIns="0" bIns="0" rtlCol="0">
            <a:spAutoFit/>
          </a:bodyPr>
          <a:lstStyle/>
          <a:p>
            <a:pPr marL="469900" marR="5080" indent="-457200" algn="just">
              <a:lnSpc>
                <a:spcPct val="101499"/>
              </a:lnSpc>
              <a:spcBef>
                <a:spcPts val="55"/>
              </a:spcBef>
              <a:buFont typeface="Arial" panose="020B0604020202020204" pitchFamily="34" charset="0"/>
              <a:buChar char="•"/>
            </a:pPr>
            <a:r>
              <a:rPr lang="es-ES" sz="2400" b="1" spc="-10" dirty="0" smtClean="0">
                <a:solidFill>
                  <a:srgbClr val="231F20"/>
                </a:solidFill>
                <a:latin typeface="Garamond"/>
                <a:cs typeface="Garamond"/>
              </a:rPr>
              <a:t>Noticias </a:t>
            </a:r>
            <a:r>
              <a:rPr lang="es-ES" sz="2400" b="1" spc="-10" dirty="0">
                <a:solidFill>
                  <a:srgbClr val="231F20"/>
                </a:solidFill>
                <a:latin typeface="Garamond"/>
                <a:cs typeface="Garamond"/>
              </a:rPr>
              <a:t>en 1966</a:t>
            </a:r>
          </a:p>
          <a:p>
            <a:pPr marL="469900" marR="5080" indent="-457200" algn="just">
              <a:lnSpc>
                <a:spcPct val="101499"/>
              </a:lnSpc>
              <a:spcBef>
                <a:spcPts val="55"/>
              </a:spcBef>
              <a:buFont typeface="Arial" panose="020B0604020202020204" pitchFamily="34" charset="0"/>
              <a:buChar char="•"/>
            </a:pPr>
            <a:r>
              <a:rPr lang="es-ES" sz="2400" b="1" spc="-10" dirty="0" smtClean="0">
                <a:solidFill>
                  <a:srgbClr val="231F20"/>
                </a:solidFill>
                <a:latin typeface="Garamond"/>
                <a:cs typeface="Garamond"/>
              </a:rPr>
              <a:t>Historietas </a:t>
            </a:r>
            <a:r>
              <a:rPr lang="es-ES" sz="2400" b="1" spc="-10" dirty="0">
                <a:solidFill>
                  <a:srgbClr val="231F20"/>
                </a:solidFill>
                <a:latin typeface="Garamond"/>
                <a:cs typeface="Garamond"/>
              </a:rPr>
              <a:t>en </a:t>
            </a:r>
            <a:r>
              <a:rPr lang="es-ES" sz="2400" b="1" spc="-10" dirty="0" smtClean="0">
                <a:solidFill>
                  <a:srgbClr val="231F20"/>
                </a:solidFill>
                <a:latin typeface="Garamond"/>
                <a:cs typeface="Garamond"/>
              </a:rPr>
              <a:t>1966</a:t>
            </a:r>
          </a:p>
          <a:p>
            <a:pPr marL="469900" marR="5080" indent="-457200" algn="just">
              <a:lnSpc>
                <a:spcPct val="101499"/>
              </a:lnSpc>
              <a:spcBef>
                <a:spcPts val="55"/>
              </a:spcBef>
              <a:buFont typeface="Arial" panose="020B0604020202020204" pitchFamily="34" charset="0"/>
              <a:buChar char="•"/>
            </a:pPr>
            <a:r>
              <a:rPr lang="es-ES" sz="2400" b="1" spc="-10" dirty="0">
                <a:solidFill>
                  <a:srgbClr val="231F20"/>
                </a:solidFill>
                <a:latin typeface="Garamond"/>
                <a:cs typeface="Garamond"/>
              </a:rPr>
              <a:t>Contexto cultural previo</a:t>
            </a:r>
          </a:p>
          <a:p>
            <a:pPr marL="469900" marR="5080" indent="-457200" algn="just">
              <a:lnSpc>
                <a:spcPct val="101499"/>
              </a:lnSpc>
              <a:spcBef>
                <a:spcPts val="55"/>
              </a:spcBef>
              <a:buFont typeface="Arial" panose="020B0604020202020204" pitchFamily="34" charset="0"/>
              <a:buChar char="•"/>
            </a:pPr>
            <a:r>
              <a:rPr lang="es-ES" sz="2400" b="1" spc="-10" dirty="0">
                <a:solidFill>
                  <a:srgbClr val="231F20"/>
                </a:solidFill>
                <a:latin typeface="Garamond"/>
                <a:cs typeface="Garamond"/>
              </a:rPr>
              <a:t>Contexto editorial</a:t>
            </a:r>
          </a:p>
          <a:p>
            <a:pPr marL="469900" marR="5080" indent="-457200" algn="just">
              <a:lnSpc>
                <a:spcPct val="101499"/>
              </a:lnSpc>
              <a:spcBef>
                <a:spcPts val="55"/>
              </a:spcBef>
              <a:buFont typeface="Arial" panose="020B0604020202020204" pitchFamily="34" charset="0"/>
              <a:buChar char="•"/>
            </a:pPr>
            <a:r>
              <a:rPr lang="es-ES" sz="2400" b="1" spc="-10" dirty="0" smtClean="0">
                <a:solidFill>
                  <a:srgbClr val="231F20"/>
                </a:solidFill>
                <a:latin typeface="Garamond"/>
                <a:cs typeface="Garamond"/>
              </a:rPr>
              <a:t>Contexto </a:t>
            </a:r>
            <a:r>
              <a:rPr lang="es-ES" sz="2400" b="1" spc="-10" dirty="0">
                <a:solidFill>
                  <a:srgbClr val="231F20"/>
                </a:solidFill>
                <a:latin typeface="Garamond"/>
                <a:cs typeface="Garamond"/>
              </a:rPr>
              <a:t>político</a:t>
            </a:r>
          </a:p>
          <a:p>
            <a:pPr marL="469900" marR="5080" indent="-457200" algn="just">
              <a:lnSpc>
                <a:spcPct val="101499"/>
              </a:lnSpc>
              <a:spcBef>
                <a:spcPts val="55"/>
              </a:spcBef>
              <a:buFont typeface="Arial" panose="020B0604020202020204" pitchFamily="34" charset="0"/>
              <a:buChar char="•"/>
            </a:pPr>
            <a:endParaRPr lang="es-ES" sz="2400" b="1" spc="-10" dirty="0">
              <a:solidFill>
                <a:srgbClr val="231F20"/>
              </a:solidFill>
              <a:latin typeface="Garamond"/>
              <a:cs typeface="Garamond"/>
            </a:endParaRPr>
          </a:p>
        </p:txBody>
      </p:sp>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8562" t="19969" r="38561" b="24262"/>
          <a:stretch/>
        </p:blipFill>
        <p:spPr bwMode="auto">
          <a:xfrm>
            <a:off x="8643306" y="1578279"/>
            <a:ext cx="4183694" cy="5736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8631" t="59259" r="38767" b="5185"/>
          <a:stretch/>
        </p:blipFill>
        <p:spPr bwMode="auto">
          <a:xfrm>
            <a:off x="4749800" y="6096000"/>
            <a:ext cx="4038600" cy="3573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767" t="20496" r="38836" b="41693"/>
          <a:stretch/>
        </p:blipFill>
        <p:spPr bwMode="auto">
          <a:xfrm>
            <a:off x="74678" y="1603248"/>
            <a:ext cx="5132322" cy="4873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50313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80" y="1438097"/>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4" name="object 4"/>
          <p:cNvSpPr/>
          <p:nvPr/>
        </p:nvSpPr>
        <p:spPr>
          <a:xfrm>
            <a:off x="380" y="1507070"/>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5" name="object 3"/>
          <p:cNvSpPr txBox="1">
            <a:spLocks/>
          </p:cNvSpPr>
          <p:nvPr/>
        </p:nvSpPr>
        <p:spPr>
          <a:xfrm>
            <a:off x="101601" y="0"/>
            <a:ext cx="12978866" cy="1504898"/>
          </a:xfrm>
          <a:prstGeom prst="rect">
            <a:avLst/>
          </a:prstGeom>
        </p:spPr>
        <p:txBody>
          <a:bodyPr vert="horz" wrap="square" lIns="0" tIns="14604" rIns="0" bIns="0" rtlCol="0">
            <a:spAutoFit/>
          </a:bodyPr>
          <a:lstStyle>
            <a:lvl1pPr>
              <a:defRPr sz="6900" b="0" i="0">
                <a:solidFill>
                  <a:srgbClr val="231F20"/>
                </a:solidFill>
                <a:latin typeface="Algerian"/>
                <a:ea typeface="+mj-ea"/>
                <a:cs typeface="Algerian"/>
              </a:defRPr>
            </a:lvl1pPr>
          </a:lstStyle>
          <a:p>
            <a:pPr marL="12700" algn="ctr">
              <a:spcBef>
                <a:spcPts val="114"/>
              </a:spcBef>
            </a:pPr>
            <a:r>
              <a:rPr lang="es-ES" sz="4800" kern="0" dirty="0"/>
              <a:t>“El edificio de la Facultad de Psicología: Una historia viva”</a:t>
            </a:r>
          </a:p>
        </p:txBody>
      </p:sp>
      <p:sp>
        <p:nvSpPr>
          <p:cNvPr id="2" name="1 Rectángulo"/>
          <p:cNvSpPr/>
          <p:nvPr/>
        </p:nvSpPr>
        <p:spPr>
          <a:xfrm>
            <a:off x="6426200" y="1653010"/>
            <a:ext cx="6248020" cy="7629781"/>
          </a:xfrm>
          <a:prstGeom prst="rect">
            <a:avLst/>
          </a:prstGeom>
        </p:spPr>
        <p:txBody>
          <a:bodyPr wrap="square">
            <a:spAutoFit/>
          </a:bodyPr>
          <a:lstStyle/>
          <a:p>
            <a:pPr marL="12700" marR="5080" algn="just">
              <a:lnSpc>
                <a:spcPct val="101499"/>
              </a:lnSpc>
              <a:spcBef>
                <a:spcPts val="55"/>
              </a:spcBef>
            </a:pPr>
            <a:r>
              <a:rPr lang="es-ES" sz="2000" b="1" spc="-10" dirty="0">
                <a:solidFill>
                  <a:srgbClr val="231F20"/>
                </a:solidFill>
                <a:latin typeface="Garamond"/>
                <a:cs typeface="Garamond"/>
              </a:rPr>
              <a:t>En el edificio donde se dicta la Licenciatura en Psicología (UBA) conviven antiguos y nuevos espacios. </a:t>
            </a:r>
            <a:r>
              <a:rPr lang="es-ES" sz="2000" b="1" spc="-10" dirty="0" smtClean="0">
                <a:solidFill>
                  <a:srgbClr val="231F20"/>
                </a:solidFill>
                <a:latin typeface="Garamond"/>
                <a:cs typeface="Garamond"/>
              </a:rPr>
              <a:t>Este edificio </a:t>
            </a:r>
            <a:r>
              <a:rPr lang="es-ES" sz="2000" b="1" spc="-10" dirty="0">
                <a:solidFill>
                  <a:srgbClr val="231F20"/>
                </a:solidFill>
                <a:latin typeface="Garamond"/>
                <a:cs typeface="Garamond"/>
              </a:rPr>
              <a:t>testimonia en sus paredes y sus pasillos el paso de quienes participaron de la vida académica de la Facultad. </a:t>
            </a:r>
            <a:endParaRPr lang="es-ES" sz="2000" b="1" spc="-10" dirty="0" smtClean="0">
              <a:solidFill>
                <a:srgbClr val="231F20"/>
              </a:solidFill>
              <a:latin typeface="Garamond"/>
              <a:cs typeface="Garamond"/>
            </a:endParaRPr>
          </a:p>
          <a:p>
            <a:pPr marL="12700" marR="5080" algn="just">
              <a:lnSpc>
                <a:spcPct val="101499"/>
              </a:lnSpc>
              <a:spcBef>
                <a:spcPts val="55"/>
              </a:spcBef>
            </a:pPr>
            <a:endParaRPr lang="es-ES" sz="2000" b="1" spc="-10" dirty="0">
              <a:solidFill>
                <a:srgbClr val="231F20"/>
              </a:solidFill>
              <a:latin typeface="Garamond"/>
              <a:cs typeface="Garamond"/>
            </a:endParaRPr>
          </a:p>
          <a:p>
            <a:pPr marL="12700" marR="5080" algn="just">
              <a:lnSpc>
                <a:spcPct val="101499"/>
              </a:lnSpc>
              <a:spcBef>
                <a:spcPts val="55"/>
              </a:spcBef>
            </a:pPr>
            <a:r>
              <a:rPr lang="es-ES" sz="2000" b="1" spc="-10" dirty="0" smtClean="0">
                <a:solidFill>
                  <a:srgbClr val="231F20"/>
                </a:solidFill>
                <a:latin typeface="Garamond"/>
                <a:cs typeface="Garamond"/>
              </a:rPr>
              <a:t>Construido </a:t>
            </a:r>
            <a:r>
              <a:rPr lang="es-ES" sz="2000" b="1" spc="-10" dirty="0">
                <a:solidFill>
                  <a:srgbClr val="231F20"/>
                </a:solidFill>
                <a:latin typeface="Garamond"/>
                <a:cs typeface="Garamond"/>
              </a:rPr>
              <a:t>en 1914 como orfanato por  la congregación de las Hermanas Dominicas, en 1956 es cedido a la Facultad de Arquitectura y Urbanismo y en 1959 comprado por la UBA. </a:t>
            </a:r>
            <a:endParaRPr lang="es-ES" sz="2000" b="1" spc="-10" dirty="0" smtClean="0">
              <a:solidFill>
                <a:srgbClr val="231F20"/>
              </a:solidFill>
              <a:latin typeface="Garamond"/>
              <a:cs typeface="Garamond"/>
            </a:endParaRPr>
          </a:p>
          <a:p>
            <a:pPr marL="12700" marR="5080" algn="just">
              <a:lnSpc>
                <a:spcPct val="101499"/>
              </a:lnSpc>
              <a:spcBef>
                <a:spcPts val="55"/>
              </a:spcBef>
            </a:pPr>
            <a:endParaRPr lang="es-ES" sz="2000" b="1" spc="-10" dirty="0">
              <a:solidFill>
                <a:srgbClr val="231F20"/>
              </a:solidFill>
              <a:latin typeface="Garamond"/>
              <a:cs typeface="Garamond"/>
            </a:endParaRPr>
          </a:p>
          <a:p>
            <a:pPr marL="12700" marR="5080" algn="just">
              <a:lnSpc>
                <a:spcPct val="101499"/>
              </a:lnSpc>
              <a:spcBef>
                <a:spcPts val="55"/>
              </a:spcBef>
            </a:pPr>
            <a:r>
              <a:rPr lang="es-ES" sz="2000" b="1" spc="-10" dirty="0" smtClean="0">
                <a:solidFill>
                  <a:srgbClr val="231F20"/>
                </a:solidFill>
                <a:latin typeface="Garamond"/>
                <a:cs typeface="Garamond"/>
              </a:rPr>
              <a:t>Posteriormente </a:t>
            </a:r>
            <a:r>
              <a:rPr lang="es-ES" sz="2000" b="1" spc="-10" dirty="0">
                <a:solidFill>
                  <a:srgbClr val="231F20"/>
                </a:solidFill>
                <a:latin typeface="Garamond"/>
                <a:cs typeface="Garamond"/>
              </a:rPr>
              <a:t>fue sede de la Facultad de Arquitectura y en 1966 se dispone la ubicación transitoria de la Facultad de Filosofía y Letras. Cuando la carrera de Psicología se independiza de Filosofía y Letras en 1975, pasa a depender de Rectorado y en 1980 vuelve a instalarse parcialmente hasta que en 1983 se traslada en su totalidad.</a:t>
            </a:r>
          </a:p>
          <a:p>
            <a:pPr marL="12700" marR="5080" algn="just">
              <a:lnSpc>
                <a:spcPct val="101499"/>
              </a:lnSpc>
              <a:spcBef>
                <a:spcPts val="55"/>
              </a:spcBef>
            </a:pPr>
            <a:endParaRPr lang="es-ES" sz="2000" b="1" spc="-10" dirty="0" smtClean="0">
              <a:solidFill>
                <a:srgbClr val="231F20"/>
              </a:solidFill>
              <a:latin typeface="Garamond"/>
              <a:cs typeface="Garamond"/>
            </a:endParaRPr>
          </a:p>
          <a:p>
            <a:pPr marL="12700" marR="5080" algn="just">
              <a:lnSpc>
                <a:spcPct val="101499"/>
              </a:lnSpc>
              <a:spcBef>
                <a:spcPts val="55"/>
              </a:spcBef>
            </a:pPr>
            <a:r>
              <a:rPr lang="es-ES" sz="2000" b="1" spc="-10" dirty="0" smtClean="0">
                <a:solidFill>
                  <a:srgbClr val="231F20"/>
                </a:solidFill>
                <a:latin typeface="Garamond"/>
                <a:cs typeface="Garamond"/>
              </a:rPr>
              <a:t>Entendiendo </a:t>
            </a:r>
            <a:r>
              <a:rPr lang="es-ES" sz="2000" b="1" spc="-10" dirty="0">
                <a:solidFill>
                  <a:srgbClr val="231F20"/>
                </a:solidFill>
                <a:latin typeface="Garamond"/>
                <a:cs typeface="Garamond"/>
              </a:rPr>
              <a:t>la fuerza de la relación de una imagen y el lugar en donde se enmarca, se planteó como intervención retratar en sus paredes parte de su historia. Estas intervenciones buscan así fomentar el encuentro y la reflexión. </a:t>
            </a:r>
            <a:endParaRPr lang="es-ES" b="1" spc="-10" dirty="0">
              <a:solidFill>
                <a:srgbClr val="231F20"/>
              </a:solidFill>
              <a:latin typeface="Garamond"/>
              <a:cs typeface="Garamond"/>
            </a:endParaRPr>
          </a:p>
        </p:txBody>
      </p:sp>
      <p:pic>
        <p:nvPicPr>
          <p:cNvPr id="5122" name="Picture 2" descr="\\epr01\Compartida\2018\Vicedecana\FOTOS INDEP 07-08\DSC_036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269"/>
          <a:stretch/>
        </p:blipFill>
        <p:spPr bwMode="auto">
          <a:xfrm>
            <a:off x="330200" y="1676400"/>
            <a:ext cx="5745242" cy="784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8845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80" y="1438097"/>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4" name="object 4"/>
          <p:cNvSpPr/>
          <p:nvPr/>
        </p:nvSpPr>
        <p:spPr>
          <a:xfrm>
            <a:off x="380" y="1507070"/>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5" name="object 3"/>
          <p:cNvSpPr txBox="1">
            <a:spLocks/>
          </p:cNvSpPr>
          <p:nvPr/>
        </p:nvSpPr>
        <p:spPr>
          <a:xfrm>
            <a:off x="101601" y="0"/>
            <a:ext cx="12978866" cy="1504898"/>
          </a:xfrm>
          <a:prstGeom prst="rect">
            <a:avLst/>
          </a:prstGeom>
        </p:spPr>
        <p:txBody>
          <a:bodyPr vert="horz" wrap="square" lIns="0" tIns="14604" rIns="0" bIns="0" rtlCol="0">
            <a:spAutoFit/>
          </a:bodyPr>
          <a:lstStyle>
            <a:lvl1pPr>
              <a:defRPr sz="6900" b="0" i="0">
                <a:solidFill>
                  <a:srgbClr val="231F20"/>
                </a:solidFill>
                <a:latin typeface="Algerian"/>
                <a:ea typeface="+mj-ea"/>
                <a:cs typeface="Algerian"/>
              </a:defRPr>
            </a:lvl1pPr>
          </a:lstStyle>
          <a:p>
            <a:pPr marL="12700" algn="ctr">
              <a:spcBef>
                <a:spcPts val="114"/>
              </a:spcBef>
            </a:pPr>
            <a:r>
              <a:rPr lang="es-ES" sz="4800" kern="0" dirty="0"/>
              <a:t>“El edificio de la Facultad de Psicología: Una historia viva”</a:t>
            </a:r>
          </a:p>
        </p:txBody>
      </p:sp>
      <p:pic>
        <p:nvPicPr>
          <p:cNvPr id="7" name="Picture 2" descr="\\epr01\Compartida\2018\Vicedecana\FOTOS INDEP 07-08\DSC_03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80" y="1648968"/>
            <a:ext cx="11201400" cy="7439482"/>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2768600" y="9109806"/>
            <a:ext cx="8153400" cy="757964"/>
          </a:xfrm>
          <a:prstGeom prst="rect">
            <a:avLst/>
          </a:prstGeom>
        </p:spPr>
        <p:txBody>
          <a:bodyPr wrap="square">
            <a:spAutoFit/>
          </a:bodyPr>
          <a:lstStyle/>
          <a:p>
            <a:pPr marL="12700" marR="5080" algn="ctr">
              <a:lnSpc>
                <a:spcPct val="101499"/>
              </a:lnSpc>
              <a:spcBef>
                <a:spcPts val="55"/>
              </a:spcBef>
            </a:pPr>
            <a:r>
              <a:rPr lang="es-ES" sz="2400" b="1" spc="-10" dirty="0" smtClean="0">
                <a:solidFill>
                  <a:srgbClr val="231F20"/>
                </a:solidFill>
                <a:latin typeface="Garamond"/>
                <a:cs typeface="Garamond"/>
              </a:rPr>
              <a:t>La </a:t>
            </a:r>
            <a:r>
              <a:rPr lang="es-ES" sz="2400" b="1" spc="-10" dirty="0">
                <a:solidFill>
                  <a:srgbClr val="231F20"/>
                </a:solidFill>
                <a:latin typeface="Garamond"/>
                <a:cs typeface="Garamond"/>
              </a:rPr>
              <a:t>“Noche de los Bastones Largos en Independencia</a:t>
            </a:r>
            <a:r>
              <a:rPr lang="es-ES" sz="2400" b="1" spc="-10" dirty="0" smtClean="0">
                <a:solidFill>
                  <a:srgbClr val="231F20"/>
                </a:solidFill>
                <a:latin typeface="Garamond"/>
                <a:cs typeface="Garamond"/>
              </a:rPr>
              <a:t>”</a:t>
            </a:r>
          </a:p>
          <a:p>
            <a:pPr marL="469900" marR="5080" indent="-457200" algn="just">
              <a:lnSpc>
                <a:spcPct val="101499"/>
              </a:lnSpc>
              <a:spcBef>
                <a:spcPts val="55"/>
              </a:spcBef>
              <a:buFont typeface="Arial" panose="020B0604020202020204" pitchFamily="34" charset="0"/>
              <a:buChar char="•"/>
            </a:pPr>
            <a:endParaRPr lang="es-ES" b="1" spc="-10" dirty="0">
              <a:solidFill>
                <a:srgbClr val="231F20"/>
              </a:solidFill>
              <a:latin typeface="Garamond"/>
              <a:cs typeface="Garamond"/>
            </a:endParaRPr>
          </a:p>
        </p:txBody>
      </p:sp>
    </p:spTree>
    <p:extLst>
      <p:ext uri="{BB962C8B-B14F-4D97-AF65-F5344CB8AC3E}">
        <p14:creationId xmlns:p14="http://schemas.microsoft.com/office/powerpoint/2010/main" val="11171997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80" y="1438097"/>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4" name="object 4"/>
          <p:cNvSpPr/>
          <p:nvPr/>
        </p:nvSpPr>
        <p:spPr>
          <a:xfrm>
            <a:off x="380" y="1507070"/>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5" name="object 3"/>
          <p:cNvSpPr txBox="1">
            <a:spLocks/>
          </p:cNvSpPr>
          <p:nvPr/>
        </p:nvSpPr>
        <p:spPr>
          <a:xfrm>
            <a:off x="101601" y="0"/>
            <a:ext cx="12978866" cy="1504898"/>
          </a:xfrm>
          <a:prstGeom prst="rect">
            <a:avLst/>
          </a:prstGeom>
        </p:spPr>
        <p:txBody>
          <a:bodyPr vert="horz" wrap="square" lIns="0" tIns="14604" rIns="0" bIns="0" rtlCol="0">
            <a:spAutoFit/>
          </a:bodyPr>
          <a:lstStyle>
            <a:lvl1pPr>
              <a:defRPr sz="6900" b="0" i="0">
                <a:solidFill>
                  <a:srgbClr val="231F20"/>
                </a:solidFill>
                <a:latin typeface="Algerian"/>
                <a:ea typeface="+mj-ea"/>
                <a:cs typeface="Algerian"/>
              </a:defRPr>
            </a:lvl1pPr>
          </a:lstStyle>
          <a:p>
            <a:pPr marL="12700" algn="ctr">
              <a:spcBef>
                <a:spcPts val="114"/>
              </a:spcBef>
            </a:pPr>
            <a:r>
              <a:rPr lang="es-ES" sz="4800" kern="0" dirty="0"/>
              <a:t>“El edificio de la Facultad de Psicología: Una historia viva”</a:t>
            </a:r>
          </a:p>
        </p:txBody>
      </p:sp>
      <p:pic>
        <p:nvPicPr>
          <p:cNvPr id="6147" name="Picture 3" descr="\\epr01\Compartida\2018\Vicedecana\FOTOS INDEP 07-08\DSC_034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575" t="24619" r="53768" b="13301"/>
          <a:stretch/>
        </p:blipFill>
        <p:spPr bwMode="auto">
          <a:xfrm>
            <a:off x="8255000" y="2667000"/>
            <a:ext cx="4506340" cy="552048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459" t="49072" r="55322" b="29375"/>
          <a:stretch/>
        </p:blipFill>
        <p:spPr bwMode="auto">
          <a:xfrm>
            <a:off x="253999" y="1752600"/>
            <a:ext cx="7787031"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Rectángulo"/>
          <p:cNvSpPr/>
          <p:nvPr/>
        </p:nvSpPr>
        <p:spPr>
          <a:xfrm>
            <a:off x="65404" y="7620000"/>
            <a:ext cx="7949820" cy="757964"/>
          </a:xfrm>
          <a:prstGeom prst="rect">
            <a:avLst/>
          </a:prstGeom>
        </p:spPr>
        <p:txBody>
          <a:bodyPr wrap="square">
            <a:spAutoFit/>
          </a:bodyPr>
          <a:lstStyle/>
          <a:p>
            <a:pPr marL="12700" marR="5080" algn="ctr">
              <a:lnSpc>
                <a:spcPct val="101499"/>
              </a:lnSpc>
              <a:spcBef>
                <a:spcPts val="55"/>
              </a:spcBef>
            </a:pPr>
            <a:r>
              <a:rPr lang="es-ES" sz="2400" b="1" spc="-10" dirty="0" smtClean="0">
                <a:solidFill>
                  <a:srgbClr val="231F20"/>
                </a:solidFill>
                <a:latin typeface="Garamond"/>
                <a:cs typeface="Garamond"/>
              </a:rPr>
              <a:t>La </a:t>
            </a:r>
            <a:r>
              <a:rPr lang="es-ES" sz="2400" b="1" spc="-10" dirty="0">
                <a:solidFill>
                  <a:srgbClr val="231F20"/>
                </a:solidFill>
                <a:latin typeface="Garamond"/>
                <a:cs typeface="Garamond"/>
              </a:rPr>
              <a:t>“Noche de los Bastones Largos en Independencia</a:t>
            </a:r>
            <a:r>
              <a:rPr lang="es-ES" sz="2400" b="1" spc="-10" dirty="0" smtClean="0">
                <a:solidFill>
                  <a:srgbClr val="231F20"/>
                </a:solidFill>
                <a:latin typeface="Garamond"/>
                <a:cs typeface="Garamond"/>
              </a:rPr>
              <a:t>”</a:t>
            </a:r>
          </a:p>
          <a:p>
            <a:pPr marL="469900" marR="5080" indent="-457200" algn="just">
              <a:lnSpc>
                <a:spcPct val="101499"/>
              </a:lnSpc>
              <a:spcBef>
                <a:spcPts val="55"/>
              </a:spcBef>
              <a:buFont typeface="Arial" panose="020B0604020202020204" pitchFamily="34" charset="0"/>
              <a:buChar char="•"/>
            </a:pPr>
            <a:endParaRPr lang="es-ES" b="1" spc="-10" dirty="0">
              <a:solidFill>
                <a:srgbClr val="231F20"/>
              </a:solidFill>
              <a:latin typeface="Garamond"/>
              <a:cs typeface="Garamond"/>
            </a:endParaRPr>
          </a:p>
        </p:txBody>
      </p:sp>
    </p:spTree>
    <p:extLst>
      <p:ext uri="{BB962C8B-B14F-4D97-AF65-F5344CB8AC3E}">
        <p14:creationId xmlns:p14="http://schemas.microsoft.com/office/powerpoint/2010/main" val="3983433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80" y="1438097"/>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4" name="object 4"/>
          <p:cNvSpPr/>
          <p:nvPr/>
        </p:nvSpPr>
        <p:spPr>
          <a:xfrm>
            <a:off x="380" y="1507070"/>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pic>
        <p:nvPicPr>
          <p:cNvPr id="6" name="Picture 3" descr="\\epr01\Compartida\2018\Vicedecana\FOTOS INDEP 07-08\DSC_037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176" t="18750"/>
          <a:stretch/>
        </p:blipFill>
        <p:spPr bwMode="auto">
          <a:xfrm>
            <a:off x="139192" y="1600200"/>
            <a:ext cx="8214275" cy="4724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pr01\Compartida\2018\Vicedecana\FOTOS INDEP 07-08\DSC_037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143" t="29934" r="4774"/>
          <a:stretch/>
        </p:blipFill>
        <p:spPr bwMode="auto">
          <a:xfrm>
            <a:off x="5509768" y="5557409"/>
            <a:ext cx="7393432" cy="4043791"/>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65024" y="6786090"/>
            <a:ext cx="5370576" cy="1138710"/>
          </a:xfrm>
          <a:prstGeom prst="rect">
            <a:avLst/>
          </a:prstGeom>
        </p:spPr>
        <p:txBody>
          <a:bodyPr wrap="square">
            <a:spAutoFit/>
          </a:bodyPr>
          <a:lstStyle/>
          <a:p>
            <a:pPr marL="12700" marR="5080" algn="ctr">
              <a:lnSpc>
                <a:spcPct val="101499"/>
              </a:lnSpc>
              <a:spcBef>
                <a:spcPts val="55"/>
              </a:spcBef>
            </a:pPr>
            <a:r>
              <a:rPr lang="es-ES" sz="2400" b="1" spc="-10" dirty="0" smtClean="0">
                <a:solidFill>
                  <a:srgbClr val="231F20"/>
                </a:solidFill>
                <a:latin typeface="Garamond"/>
                <a:cs typeface="Garamond"/>
              </a:rPr>
              <a:t>La </a:t>
            </a:r>
            <a:r>
              <a:rPr lang="es-ES" sz="2400" b="1" spc="-10" dirty="0">
                <a:solidFill>
                  <a:srgbClr val="231F20"/>
                </a:solidFill>
                <a:latin typeface="Garamond"/>
                <a:cs typeface="Garamond"/>
              </a:rPr>
              <a:t>“Noche de los Bastones Largos </a:t>
            </a:r>
            <a:endParaRPr lang="es-ES" sz="2400" b="1" spc="-10" dirty="0" smtClean="0">
              <a:solidFill>
                <a:srgbClr val="231F20"/>
              </a:solidFill>
              <a:latin typeface="Garamond"/>
              <a:cs typeface="Garamond"/>
            </a:endParaRPr>
          </a:p>
          <a:p>
            <a:pPr marL="12700" marR="5080" algn="ctr">
              <a:lnSpc>
                <a:spcPct val="101499"/>
              </a:lnSpc>
              <a:spcBef>
                <a:spcPts val="55"/>
              </a:spcBef>
            </a:pPr>
            <a:r>
              <a:rPr lang="es-ES" sz="2400" b="1" spc="-10" dirty="0" smtClean="0">
                <a:solidFill>
                  <a:srgbClr val="231F20"/>
                </a:solidFill>
                <a:latin typeface="Garamond"/>
                <a:cs typeface="Garamond"/>
              </a:rPr>
              <a:t>en </a:t>
            </a:r>
            <a:r>
              <a:rPr lang="es-ES" sz="2400" b="1" spc="-10" dirty="0">
                <a:solidFill>
                  <a:srgbClr val="231F20"/>
                </a:solidFill>
                <a:latin typeface="Garamond"/>
                <a:cs typeface="Garamond"/>
              </a:rPr>
              <a:t>Independencia</a:t>
            </a:r>
            <a:r>
              <a:rPr lang="es-ES" sz="2400" b="1" spc="-10" dirty="0" smtClean="0">
                <a:solidFill>
                  <a:srgbClr val="231F20"/>
                </a:solidFill>
                <a:latin typeface="Garamond"/>
                <a:cs typeface="Garamond"/>
              </a:rPr>
              <a:t>”</a:t>
            </a:r>
          </a:p>
          <a:p>
            <a:pPr marL="469900" marR="5080" indent="-457200" algn="just">
              <a:lnSpc>
                <a:spcPct val="101499"/>
              </a:lnSpc>
              <a:spcBef>
                <a:spcPts val="55"/>
              </a:spcBef>
              <a:buFont typeface="Arial" panose="020B0604020202020204" pitchFamily="34" charset="0"/>
              <a:buChar char="•"/>
            </a:pPr>
            <a:endParaRPr lang="es-ES" b="1" spc="-10" dirty="0">
              <a:solidFill>
                <a:srgbClr val="231F20"/>
              </a:solidFill>
              <a:latin typeface="Garamond"/>
              <a:cs typeface="Garamond"/>
            </a:endParaRPr>
          </a:p>
        </p:txBody>
      </p:sp>
      <p:sp>
        <p:nvSpPr>
          <p:cNvPr id="9" name="object 3"/>
          <p:cNvSpPr txBox="1">
            <a:spLocks/>
          </p:cNvSpPr>
          <p:nvPr/>
        </p:nvSpPr>
        <p:spPr>
          <a:xfrm>
            <a:off x="101601" y="0"/>
            <a:ext cx="12978866" cy="1504898"/>
          </a:xfrm>
          <a:prstGeom prst="rect">
            <a:avLst/>
          </a:prstGeom>
        </p:spPr>
        <p:txBody>
          <a:bodyPr vert="horz" wrap="square" lIns="0" tIns="14604" rIns="0" bIns="0" rtlCol="0">
            <a:spAutoFit/>
          </a:bodyPr>
          <a:lstStyle>
            <a:lvl1pPr>
              <a:defRPr sz="6900" b="0" i="0">
                <a:solidFill>
                  <a:srgbClr val="231F20"/>
                </a:solidFill>
                <a:latin typeface="Algerian"/>
                <a:ea typeface="+mj-ea"/>
                <a:cs typeface="Algerian"/>
              </a:defRPr>
            </a:lvl1pPr>
          </a:lstStyle>
          <a:p>
            <a:pPr marL="12700" algn="ctr">
              <a:spcBef>
                <a:spcPts val="114"/>
              </a:spcBef>
            </a:pPr>
            <a:r>
              <a:rPr lang="es-ES" sz="4800" kern="0" dirty="0"/>
              <a:t>“El edificio de la Facultad de Psicología: Una historia viva”</a:t>
            </a:r>
          </a:p>
        </p:txBody>
      </p:sp>
    </p:spTree>
    <p:extLst>
      <p:ext uri="{BB962C8B-B14F-4D97-AF65-F5344CB8AC3E}">
        <p14:creationId xmlns:p14="http://schemas.microsoft.com/office/powerpoint/2010/main" val="21585794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80" y="1438097"/>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4" name="object 4"/>
          <p:cNvSpPr/>
          <p:nvPr/>
        </p:nvSpPr>
        <p:spPr>
          <a:xfrm>
            <a:off x="380" y="1507070"/>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pic>
        <p:nvPicPr>
          <p:cNvPr id="7" name="Picture 2" descr="\\epr01\Compartida\2018\Vicedecana\Preservación de Legajos\Banner Preservacion Legajos FINA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121" t="1140" r="16252" b="14204"/>
          <a:stretch/>
        </p:blipFill>
        <p:spPr bwMode="auto">
          <a:xfrm>
            <a:off x="7721601" y="1729613"/>
            <a:ext cx="5170804" cy="7414387"/>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10"/>
          <p:cNvSpPr txBox="1"/>
          <p:nvPr/>
        </p:nvSpPr>
        <p:spPr>
          <a:xfrm>
            <a:off x="508551" y="1905000"/>
            <a:ext cx="6603449" cy="5692584"/>
          </a:xfrm>
          <a:prstGeom prst="rect">
            <a:avLst/>
          </a:prstGeom>
        </p:spPr>
        <p:txBody>
          <a:bodyPr vert="horz" wrap="square" lIns="0" tIns="6985" rIns="0" bIns="0" rtlCol="0">
            <a:spAutoFit/>
          </a:bodyPr>
          <a:lstStyle/>
          <a:p>
            <a:pPr marL="12700" marR="5080" algn="just">
              <a:lnSpc>
                <a:spcPct val="101499"/>
              </a:lnSpc>
              <a:spcBef>
                <a:spcPts val="55"/>
              </a:spcBef>
            </a:pPr>
            <a:r>
              <a:rPr lang="es-ES" sz="2400" b="1" u="sng" spc="-10" dirty="0" smtClean="0">
                <a:solidFill>
                  <a:srgbClr val="231F20"/>
                </a:solidFill>
                <a:latin typeface="Garamond"/>
                <a:cs typeface="Garamond"/>
              </a:rPr>
              <a:t>DERECHOS HUMANOS EN PSICOLOGÍA</a:t>
            </a:r>
          </a:p>
          <a:p>
            <a:pPr marL="12700" marR="5080" algn="just">
              <a:lnSpc>
                <a:spcPct val="101499"/>
              </a:lnSpc>
              <a:spcBef>
                <a:spcPts val="55"/>
              </a:spcBef>
            </a:pPr>
            <a:endParaRPr lang="es-ES" sz="2400" b="1" u="sng" spc="-10" dirty="0" smtClean="0">
              <a:solidFill>
                <a:srgbClr val="231F20"/>
              </a:solidFill>
              <a:latin typeface="Garamond"/>
              <a:cs typeface="Garamond"/>
            </a:endParaRPr>
          </a:p>
          <a:p>
            <a:pPr marL="355600" marR="5080" indent="-342900" algn="just">
              <a:lnSpc>
                <a:spcPct val="101499"/>
              </a:lnSpc>
              <a:spcBef>
                <a:spcPts val="55"/>
              </a:spcBef>
              <a:buFont typeface="Arial" panose="020B0604020202020204" pitchFamily="34" charset="0"/>
              <a:buChar char="•"/>
            </a:pPr>
            <a:r>
              <a:rPr lang="es-ES" sz="2400" b="1" spc="-10" dirty="0" smtClean="0">
                <a:solidFill>
                  <a:srgbClr val="231F20"/>
                </a:solidFill>
                <a:latin typeface="Garamond"/>
                <a:cs typeface="Garamond"/>
              </a:rPr>
              <a:t>Actualización </a:t>
            </a:r>
            <a:r>
              <a:rPr lang="es-ES" sz="2400" b="1" spc="-10" dirty="0">
                <a:solidFill>
                  <a:srgbClr val="231F20"/>
                </a:solidFill>
                <a:latin typeface="Garamond"/>
                <a:cs typeface="Garamond"/>
              </a:rPr>
              <a:t>de la lista de estudiantes desparecidos:</a:t>
            </a:r>
          </a:p>
          <a:p>
            <a:pPr marL="469900" marR="5080" indent="-457200" algn="just">
              <a:lnSpc>
                <a:spcPct val="101499"/>
              </a:lnSpc>
              <a:spcBef>
                <a:spcPts val="55"/>
              </a:spcBef>
              <a:buFont typeface="Arial" panose="020B0604020202020204" pitchFamily="34" charset="0"/>
              <a:buChar char="•"/>
            </a:pPr>
            <a:endParaRPr lang="es-ES" sz="2400" b="1" spc="-10" dirty="0">
              <a:solidFill>
                <a:srgbClr val="231F20"/>
              </a:solidFill>
              <a:latin typeface="Garamond"/>
              <a:cs typeface="Garamond"/>
            </a:endParaRPr>
          </a:p>
          <a:p>
            <a:pPr marL="355600" marR="5080" indent="-342900" algn="just">
              <a:lnSpc>
                <a:spcPct val="101499"/>
              </a:lnSpc>
              <a:spcBef>
                <a:spcPts val="55"/>
              </a:spcBef>
              <a:buFont typeface="Arial" panose="020B0604020202020204" pitchFamily="34" charset="0"/>
              <a:buChar char="•"/>
            </a:pPr>
            <a:r>
              <a:rPr lang="es-ES" sz="2400" b="1" u="sng" spc="-10" dirty="0">
                <a:solidFill>
                  <a:srgbClr val="231F20"/>
                </a:solidFill>
                <a:latin typeface="Garamond"/>
                <a:cs typeface="Garamond"/>
              </a:rPr>
              <a:t>Recuperación de Legajos</a:t>
            </a:r>
            <a:r>
              <a:rPr lang="es-ES" sz="2400" b="1" spc="-10" dirty="0" smtClean="0">
                <a:solidFill>
                  <a:srgbClr val="231F20"/>
                </a:solidFill>
                <a:latin typeface="Garamond"/>
                <a:cs typeface="Garamond"/>
              </a:rPr>
              <a:t>:</a:t>
            </a:r>
          </a:p>
          <a:p>
            <a:pPr marL="12700" marR="5080" algn="just">
              <a:lnSpc>
                <a:spcPct val="101499"/>
              </a:lnSpc>
              <a:spcBef>
                <a:spcPts val="55"/>
              </a:spcBef>
            </a:pPr>
            <a:r>
              <a:rPr lang="es-ES" sz="2400" b="1" spc="-10" dirty="0" smtClean="0">
                <a:solidFill>
                  <a:srgbClr val="231F20"/>
                </a:solidFill>
                <a:latin typeface="Garamond"/>
                <a:cs typeface="Garamond"/>
              </a:rPr>
              <a:t>Siguiendo </a:t>
            </a:r>
            <a:r>
              <a:rPr lang="es-ES" sz="2400" b="1" spc="-10" dirty="0">
                <a:solidFill>
                  <a:srgbClr val="231F20"/>
                </a:solidFill>
                <a:latin typeface="Garamond"/>
                <a:cs typeface="Garamond"/>
              </a:rPr>
              <a:t>los lineamientos de la Resolución CS Nº </a:t>
            </a:r>
            <a:r>
              <a:rPr lang="es-ES" sz="2400" b="1" spc="-10" dirty="0" smtClean="0">
                <a:solidFill>
                  <a:srgbClr val="231F20"/>
                </a:solidFill>
                <a:latin typeface="Garamond"/>
                <a:cs typeface="Garamond"/>
              </a:rPr>
              <a:t>4657/16, sumamos al </a:t>
            </a:r>
            <a:r>
              <a:rPr lang="es-ES" sz="2400" b="1" spc="-10" dirty="0">
                <a:solidFill>
                  <a:srgbClr val="231F20"/>
                </a:solidFill>
                <a:latin typeface="Garamond"/>
                <a:cs typeface="Garamond"/>
              </a:rPr>
              <a:t>archivo de nuestra facultad para su </a:t>
            </a:r>
            <a:r>
              <a:rPr lang="es-ES" sz="2400" b="1" spc="-10" dirty="0" smtClean="0">
                <a:solidFill>
                  <a:srgbClr val="231F20"/>
                </a:solidFill>
                <a:latin typeface="Garamond"/>
                <a:cs typeface="Garamond"/>
              </a:rPr>
              <a:t>preservación los legajos de los estudiantes desaparecidos.</a:t>
            </a:r>
          </a:p>
          <a:p>
            <a:pPr marL="12700" marR="5080" algn="just">
              <a:lnSpc>
                <a:spcPct val="101499"/>
              </a:lnSpc>
              <a:spcBef>
                <a:spcPts val="55"/>
              </a:spcBef>
            </a:pPr>
            <a:endParaRPr lang="es-ES" sz="2400" b="1" spc="-10" dirty="0">
              <a:solidFill>
                <a:srgbClr val="231F20"/>
              </a:solidFill>
              <a:latin typeface="Garamond"/>
              <a:cs typeface="Garamond"/>
            </a:endParaRPr>
          </a:p>
          <a:p>
            <a:pPr marL="12700" marR="5080" algn="just">
              <a:lnSpc>
                <a:spcPct val="101499"/>
              </a:lnSpc>
              <a:spcBef>
                <a:spcPts val="55"/>
              </a:spcBef>
            </a:pPr>
            <a:r>
              <a:rPr lang="es-ES" sz="2400" b="1" spc="-10" dirty="0">
                <a:solidFill>
                  <a:srgbClr val="231F20"/>
                </a:solidFill>
                <a:latin typeface="Garamond"/>
                <a:cs typeface="Garamond"/>
              </a:rPr>
              <a:t>Se entregaron en carpetas y cajas antiácidas todos los legajos originales a la Dirección de Biblioteca y una copia de los mismos a la Dirección de </a:t>
            </a:r>
            <a:r>
              <a:rPr lang="es-ES" sz="2400" b="1" spc="-10" dirty="0" smtClean="0">
                <a:solidFill>
                  <a:srgbClr val="231F20"/>
                </a:solidFill>
                <a:latin typeface="Garamond"/>
                <a:cs typeface="Garamond"/>
              </a:rPr>
              <a:t>Alumnos.</a:t>
            </a:r>
            <a:endParaRPr lang="es-ES" sz="2400" b="1" spc="-10" dirty="0">
              <a:solidFill>
                <a:srgbClr val="231F20"/>
              </a:solidFill>
              <a:latin typeface="Garamond"/>
              <a:cs typeface="Garamond"/>
            </a:endParaRPr>
          </a:p>
        </p:txBody>
      </p:sp>
      <p:sp>
        <p:nvSpPr>
          <p:cNvPr id="8" name="object 3"/>
          <p:cNvSpPr txBox="1">
            <a:spLocks/>
          </p:cNvSpPr>
          <p:nvPr/>
        </p:nvSpPr>
        <p:spPr>
          <a:xfrm>
            <a:off x="101601" y="0"/>
            <a:ext cx="12978866" cy="1504898"/>
          </a:xfrm>
          <a:prstGeom prst="rect">
            <a:avLst/>
          </a:prstGeom>
        </p:spPr>
        <p:txBody>
          <a:bodyPr vert="horz" wrap="square" lIns="0" tIns="14604" rIns="0" bIns="0" rtlCol="0">
            <a:spAutoFit/>
          </a:bodyPr>
          <a:lstStyle>
            <a:lvl1pPr>
              <a:defRPr sz="6900" b="0" i="0">
                <a:solidFill>
                  <a:srgbClr val="231F20"/>
                </a:solidFill>
                <a:latin typeface="Algerian"/>
                <a:ea typeface="+mj-ea"/>
                <a:cs typeface="Algerian"/>
              </a:defRPr>
            </a:lvl1pPr>
          </a:lstStyle>
          <a:p>
            <a:pPr marL="12700" algn="ctr">
              <a:spcBef>
                <a:spcPts val="114"/>
              </a:spcBef>
            </a:pPr>
            <a:r>
              <a:rPr lang="es-ES" sz="4800" kern="0" dirty="0"/>
              <a:t>“El edificio de la Facultad de Psicología: Una historia viva”</a:t>
            </a:r>
          </a:p>
        </p:txBody>
      </p:sp>
    </p:spTree>
    <p:extLst>
      <p:ext uri="{BB962C8B-B14F-4D97-AF65-F5344CB8AC3E}">
        <p14:creationId xmlns:p14="http://schemas.microsoft.com/office/powerpoint/2010/main" val="7307003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80" y="1438097"/>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4" name="object 4"/>
          <p:cNvSpPr/>
          <p:nvPr/>
        </p:nvSpPr>
        <p:spPr>
          <a:xfrm>
            <a:off x="380" y="1507070"/>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5" name="object 3"/>
          <p:cNvSpPr txBox="1">
            <a:spLocks/>
          </p:cNvSpPr>
          <p:nvPr/>
        </p:nvSpPr>
        <p:spPr>
          <a:xfrm>
            <a:off x="177800" y="313390"/>
            <a:ext cx="12649200" cy="753410"/>
          </a:xfrm>
          <a:prstGeom prst="rect">
            <a:avLst/>
          </a:prstGeom>
        </p:spPr>
        <p:txBody>
          <a:bodyPr vert="horz" wrap="square" lIns="0" tIns="14604" rIns="0" bIns="0" rtlCol="0">
            <a:spAutoFit/>
          </a:bodyPr>
          <a:lstStyle>
            <a:lvl1pPr>
              <a:defRPr sz="6900" b="0" i="0">
                <a:solidFill>
                  <a:srgbClr val="231F20"/>
                </a:solidFill>
                <a:latin typeface="Algerian"/>
                <a:ea typeface="+mj-ea"/>
                <a:cs typeface="Algerian"/>
              </a:defRPr>
            </a:lvl1pPr>
          </a:lstStyle>
          <a:p>
            <a:pPr marL="12700" algn="ctr">
              <a:spcBef>
                <a:spcPts val="114"/>
              </a:spcBef>
            </a:pPr>
            <a:r>
              <a:rPr lang="es-ES" sz="4800" kern="0" dirty="0" smtClean="0"/>
              <a:t>ARTÍCULOS DE PUBLICACIONES PERIÓDICAS</a:t>
            </a:r>
            <a:endParaRPr lang="es-ES" sz="4800" kern="0"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270" t="10543" r="34307" b="40335"/>
          <a:stretch/>
        </p:blipFill>
        <p:spPr bwMode="auto">
          <a:xfrm>
            <a:off x="1930400" y="1632350"/>
            <a:ext cx="9372600" cy="7987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32236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80" y="1438097"/>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4" name="object 4"/>
          <p:cNvSpPr/>
          <p:nvPr/>
        </p:nvSpPr>
        <p:spPr>
          <a:xfrm>
            <a:off x="380" y="1507070"/>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404" t="59324" r="34427" b="7632"/>
          <a:stretch/>
        </p:blipFill>
        <p:spPr bwMode="auto">
          <a:xfrm>
            <a:off x="478909" y="1752600"/>
            <a:ext cx="12047742" cy="6961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bject 3"/>
          <p:cNvSpPr txBox="1">
            <a:spLocks/>
          </p:cNvSpPr>
          <p:nvPr/>
        </p:nvSpPr>
        <p:spPr>
          <a:xfrm>
            <a:off x="177800" y="313390"/>
            <a:ext cx="12649200" cy="753410"/>
          </a:xfrm>
          <a:prstGeom prst="rect">
            <a:avLst/>
          </a:prstGeom>
        </p:spPr>
        <p:txBody>
          <a:bodyPr vert="horz" wrap="square" lIns="0" tIns="14604" rIns="0" bIns="0" rtlCol="0">
            <a:spAutoFit/>
          </a:bodyPr>
          <a:lstStyle>
            <a:lvl1pPr>
              <a:defRPr sz="6900" b="0" i="0">
                <a:solidFill>
                  <a:srgbClr val="231F20"/>
                </a:solidFill>
                <a:latin typeface="Algerian"/>
                <a:ea typeface="+mj-ea"/>
                <a:cs typeface="Algerian"/>
              </a:defRPr>
            </a:lvl1pPr>
          </a:lstStyle>
          <a:p>
            <a:pPr marL="12700" algn="ctr">
              <a:spcBef>
                <a:spcPts val="114"/>
              </a:spcBef>
            </a:pPr>
            <a:r>
              <a:rPr lang="es-ES" sz="4800" kern="0" dirty="0" smtClean="0"/>
              <a:t>ARTÍCULOS DE PUBLICACIONES PERIÓDICAS</a:t>
            </a:r>
            <a:endParaRPr lang="es-ES" sz="4800" kern="0" dirty="0"/>
          </a:p>
        </p:txBody>
      </p:sp>
    </p:spTree>
    <p:extLst>
      <p:ext uri="{BB962C8B-B14F-4D97-AF65-F5344CB8AC3E}">
        <p14:creationId xmlns:p14="http://schemas.microsoft.com/office/powerpoint/2010/main" val="5460984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380" y="1438097"/>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7" name="object 7"/>
          <p:cNvSpPr/>
          <p:nvPr/>
        </p:nvSpPr>
        <p:spPr>
          <a:xfrm>
            <a:off x="380" y="1507070"/>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12" name="object 3"/>
          <p:cNvSpPr txBox="1">
            <a:spLocks/>
          </p:cNvSpPr>
          <p:nvPr/>
        </p:nvSpPr>
        <p:spPr>
          <a:xfrm>
            <a:off x="1854200" y="313390"/>
            <a:ext cx="8839200" cy="753410"/>
          </a:xfrm>
          <a:prstGeom prst="rect">
            <a:avLst/>
          </a:prstGeom>
        </p:spPr>
        <p:txBody>
          <a:bodyPr vert="horz" wrap="square" lIns="0" tIns="14604" rIns="0" bIns="0" rtlCol="0">
            <a:spAutoFit/>
          </a:bodyPr>
          <a:lstStyle>
            <a:lvl1pPr>
              <a:defRPr sz="6900" b="0" i="0">
                <a:solidFill>
                  <a:srgbClr val="231F20"/>
                </a:solidFill>
                <a:latin typeface="Algerian"/>
                <a:ea typeface="+mj-ea"/>
                <a:cs typeface="Algerian"/>
              </a:defRPr>
            </a:lvl1pPr>
          </a:lstStyle>
          <a:p>
            <a:pPr marL="12700" algn="ctr">
              <a:spcBef>
                <a:spcPts val="114"/>
              </a:spcBef>
            </a:pPr>
            <a:r>
              <a:rPr lang="es-ES" sz="4800" kern="0" dirty="0" smtClean="0"/>
              <a:t>Trabajos en proceso</a:t>
            </a:r>
            <a:endParaRPr lang="es-ES" sz="4800" kern="0" dirty="0"/>
          </a:p>
        </p:txBody>
      </p:sp>
      <p:sp>
        <p:nvSpPr>
          <p:cNvPr id="13" name="object 10"/>
          <p:cNvSpPr txBox="1"/>
          <p:nvPr/>
        </p:nvSpPr>
        <p:spPr>
          <a:xfrm>
            <a:off x="254001" y="1676400"/>
            <a:ext cx="4572000" cy="7098225"/>
          </a:xfrm>
          <a:prstGeom prst="rect">
            <a:avLst/>
          </a:prstGeom>
        </p:spPr>
        <p:txBody>
          <a:bodyPr vert="horz" wrap="square" lIns="0" tIns="6985" rIns="0" bIns="0" rtlCol="0">
            <a:spAutoFit/>
          </a:bodyPr>
          <a:lstStyle/>
          <a:p>
            <a:pPr marL="355600" marR="5080" indent="-342900">
              <a:lnSpc>
                <a:spcPct val="101499"/>
              </a:lnSpc>
              <a:spcBef>
                <a:spcPts val="55"/>
              </a:spcBef>
              <a:buFont typeface="Arial" panose="020B0604020202020204" pitchFamily="34" charset="0"/>
              <a:buChar char="•"/>
            </a:pPr>
            <a:r>
              <a:rPr lang="es-ES" sz="2800" b="1" spc="-10" dirty="0" smtClean="0">
                <a:solidFill>
                  <a:srgbClr val="231F20"/>
                </a:solidFill>
                <a:latin typeface="Garamond"/>
                <a:cs typeface="Garamond"/>
              </a:rPr>
              <a:t>Línea de tiempo </a:t>
            </a:r>
            <a:r>
              <a:rPr lang="es-ES" sz="2800" b="1" spc="-10" dirty="0">
                <a:solidFill>
                  <a:srgbClr val="231F20"/>
                </a:solidFill>
                <a:latin typeface="Garamond"/>
                <a:cs typeface="Garamond"/>
              </a:rPr>
              <a:t>R</a:t>
            </a:r>
            <a:r>
              <a:rPr lang="es-ES" sz="2800" b="1" spc="-10" dirty="0" smtClean="0">
                <a:solidFill>
                  <a:srgbClr val="231F20"/>
                </a:solidFill>
                <a:latin typeface="Garamond"/>
                <a:cs typeface="Garamond"/>
              </a:rPr>
              <a:t>eforma Universitaria</a:t>
            </a:r>
          </a:p>
          <a:p>
            <a:pPr marL="12700" marR="5080">
              <a:lnSpc>
                <a:spcPct val="101499"/>
              </a:lnSpc>
              <a:spcBef>
                <a:spcPts val="55"/>
              </a:spcBef>
            </a:pPr>
            <a:endParaRPr lang="es-ES" sz="2800" b="1" spc="-10" dirty="0" smtClean="0">
              <a:solidFill>
                <a:srgbClr val="231F20"/>
              </a:solidFill>
              <a:latin typeface="Garamond"/>
              <a:cs typeface="Garamond"/>
            </a:endParaRPr>
          </a:p>
          <a:p>
            <a:pPr marL="355600" marR="5080" indent="-342900">
              <a:lnSpc>
                <a:spcPct val="101499"/>
              </a:lnSpc>
              <a:spcBef>
                <a:spcPts val="55"/>
              </a:spcBef>
              <a:buFont typeface="Arial" panose="020B0604020202020204" pitchFamily="34" charset="0"/>
              <a:buChar char="•"/>
            </a:pPr>
            <a:r>
              <a:rPr lang="es-ES" sz="2800" b="1" spc="-10" dirty="0" smtClean="0">
                <a:solidFill>
                  <a:srgbClr val="231F20"/>
                </a:solidFill>
                <a:latin typeface="Garamond"/>
                <a:cs typeface="Garamond"/>
              </a:rPr>
              <a:t>Las mujeres de la Reforma Universitaria</a:t>
            </a:r>
          </a:p>
          <a:p>
            <a:pPr marL="12700" marR="5080">
              <a:lnSpc>
                <a:spcPct val="101499"/>
              </a:lnSpc>
              <a:spcBef>
                <a:spcPts val="55"/>
              </a:spcBef>
            </a:pPr>
            <a:endParaRPr lang="es-ES" sz="2800" b="1" spc="-10" dirty="0" smtClean="0">
              <a:solidFill>
                <a:srgbClr val="231F20"/>
              </a:solidFill>
              <a:latin typeface="Garamond"/>
              <a:cs typeface="Garamond"/>
            </a:endParaRPr>
          </a:p>
          <a:p>
            <a:pPr marL="355600" marR="5080" indent="-342900">
              <a:lnSpc>
                <a:spcPct val="101499"/>
              </a:lnSpc>
              <a:spcBef>
                <a:spcPts val="55"/>
              </a:spcBef>
              <a:buFont typeface="Arial" panose="020B0604020202020204" pitchFamily="34" charset="0"/>
              <a:buChar char="•"/>
            </a:pPr>
            <a:r>
              <a:rPr lang="es-ES" sz="2800" b="1" spc="-10" dirty="0" smtClean="0">
                <a:solidFill>
                  <a:srgbClr val="231F20"/>
                </a:solidFill>
                <a:latin typeface="Garamond"/>
                <a:cs typeface="Garamond"/>
              </a:rPr>
              <a:t>Digitalización de </a:t>
            </a:r>
            <a:r>
              <a:rPr lang="es-ES" sz="2800" b="1" spc="-10" dirty="0" smtClean="0">
                <a:solidFill>
                  <a:srgbClr val="231F20"/>
                </a:solidFill>
                <a:latin typeface="Garamond"/>
                <a:cs typeface="Garamond"/>
              </a:rPr>
              <a:t>fuentes originales</a:t>
            </a:r>
            <a:endParaRPr lang="es-ES" sz="2800" b="1" spc="-10" dirty="0" smtClean="0">
              <a:solidFill>
                <a:srgbClr val="231F20"/>
              </a:solidFill>
              <a:latin typeface="Garamond"/>
              <a:cs typeface="Garamond"/>
            </a:endParaRPr>
          </a:p>
          <a:p>
            <a:pPr marL="12700" marR="5080">
              <a:lnSpc>
                <a:spcPct val="101499"/>
              </a:lnSpc>
              <a:spcBef>
                <a:spcPts val="55"/>
              </a:spcBef>
            </a:pPr>
            <a:endParaRPr lang="es-ES" sz="2800" b="1" spc="-10" dirty="0" smtClean="0">
              <a:solidFill>
                <a:srgbClr val="231F20"/>
              </a:solidFill>
              <a:latin typeface="Garamond"/>
              <a:cs typeface="Garamond"/>
            </a:endParaRPr>
          </a:p>
          <a:p>
            <a:pPr marL="355600" marR="5080" indent="-342900">
              <a:lnSpc>
                <a:spcPct val="101499"/>
              </a:lnSpc>
              <a:spcBef>
                <a:spcPts val="55"/>
              </a:spcBef>
              <a:buFont typeface="Arial" panose="020B0604020202020204" pitchFamily="34" charset="0"/>
              <a:buChar char="•"/>
            </a:pPr>
            <a:r>
              <a:rPr lang="es-ES" sz="2800" b="1" spc="-10" dirty="0" smtClean="0">
                <a:solidFill>
                  <a:srgbClr val="231F20"/>
                </a:solidFill>
                <a:latin typeface="Garamond"/>
                <a:cs typeface="Garamond"/>
              </a:rPr>
              <a:t>Proyecto de libros antiguos</a:t>
            </a:r>
          </a:p>
          <a:p>
            <a:pPr marL="12700" marR="5080">
              <a:lnSpc>
                <a:spcPct val="101499"/>
              </a:lnSpc>
              <a:spcBef>
                <a:spcPts val="55"/>
              </a:spcBef>
            </a:pPr>
            <a:endParaRPr lang="es-ES" sz="2800" b="1" spc="-10" dirty="0" smtClean="0">
              <a:solidFill>
                <a:srgbClr val="231F20"/>
              </a:solidFill>
              <a:latin typeface="Garamond"/>
              <a:cs typeface="Garamond"/>
            </a:endParaRPr>
          </a:p>
          <a:p>
            <a:pPr marL="355600" marR="5080" indent="-342900">
              <a:lnSpc>
                <a:spcPct val="101499"/>
              </a:lnSpc>
              <a:spcBef>
                <a:spcPts val="55"/>
              </a:spcBef>
              <a:buFont typeface="Arial" panose="020B0604020202020204" pitchFamily="34" charset="0"/>
              <a:buChar char="•"/>
            </a:pPr>
            <a:r>
              <a:rPr lang="es-ES" sz="2800" b="1" spc="-10" dirty="0" smtClean="0">
                <a:solidFill>
                  <a:srgbClr val="231F20"/>
                </a:solidFill>
                <a:latin typeface="Garamond"/>
                <a:cs typeface="Garamond"/>
              </a:rPr>
              <a:t>Carga de videos al sistema </a:t>
            </a:r>
            <a:r>
              <a:rPr lang="es-ES" sz="2800" b="1" spc="-10" dirty="0" err="1" smtClean="0">
                <a:solidFill>
                  <a:srgbClr val="231F20"/>
                </a:solidFill>
                <a:latin typeface="Garamond"/>
                <a:cs typeface="Garamond"/>
              </a:rPr>
              <a:t>Koha</a:t>
            </a:r>
            <a:endParaRPr lang="es-ES" sz="2800" b="1" spc="-10" dirty="0" smtClean="0">
              <a:solidFill>
                <a:srgbClr val="231F20"/>
              </a:solidFill>
              <a:latin typeface="Garamond"/>
              <a:cs typeface="Garamond"/>
            </a:endParaRPr>
          </a:p>
          <a:p>
            <a:pPr marL="12700" marR="5080">
              <a:lnSpc>
                <a:spcPct val="101499"/>
              </a:lnSpc>
              <a:spcBef>
                <a:spcPts val="55"/>
              </a:spcBef>
            </a:pPr>
            <a:endParaRPr lang="es-ES" sz="2800" b="1" spc="-10" dirty="0" smtClean="0">
              <a:solidFill>
                <a:srgbClr val="231F20"/>
              </a:solidFill>
              <a:latin typeface="Garamond"/>
              <a:cs typeface="Garamond"/>
            </a:endParaRPr>
          </a:p>
          <a:p>
            <a:pPr marL="355600" marR="5080" indent="-342900">
              <a:lnSpc>
                <a:spcPct val="101499"/>
              </a:lnSpc>
              <a:spcBef>
                <a:spcPts val="55"/>
              </a:spcBef>
              <a:buFont typeface="Arial" panose="020B0604020202020204" pitchFamily="34" charset="0"/>
              <a:buChar char="•"/>
            </a:pPr>
            <a:r>
              <a:rPr lang="es-ES" sz="2800" b="1" spc="-10" dirty="0" smtClean="0">
                <a:solidFill>
                  <a:srgbClr val="231F20"/>
                </a:solidFill>
                <a:latin typeface="Garamond"/>
                <a:cs typeface="Garamond"/>
              </a:rPr>
              <a:t>Confección de documentos interactivos</a:t>
            </a:r>
            <a:endParaRPr lang="es-ES" sz="2800" b="1" spc="-10" dirty="0">
              <a:solidFill>
                <a:srgbClr val="231F20"/>
              </a:solidFill>
              <a:latin typeface="Garamond"/>
              <a:cs typeface="Garamond"/>
            </a:endParaRPr>
          </a:p>
        </p:txBody>
      </p:sp>
      <p:pic>
        <p:nvPicPr>
          <p:cNvPr id="9218" name="Picture 2" descr="\\epr01\Compartida\2018\Vicedecana\Banner MUJERES DE LA REFORMA\Banner MUJERES 02.08-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4601" y="1665782"/>
            <a:ext cx="7772399" cy="79271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380" y="1438097"/>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7" name="object 7"/>
          <p:cNvSpPr/>
          <p:nvPr/>
        </p:nvSpPr>
        <p:spPr>
          <a:xfrm>
            <a:off x="380" y="1507070"/>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12" name="object 3"/>
          <p:cNvSpPr txBox="1">
            <a:spLocks/>
          </p:cNvSpPr>
          <p:nvPr/>
        </p:nvSpPr>
        <p:spPr>
          <a:xfrm>
            <a:off x="1854200" y="313390"/>
            <a:ext cx="8839200" cy="753410"/>
          </a:xfrm>
          <a:prstGeom prst="rect">
            <a:avLst/>
          </a:prstGeom>
        </p:spPr>
        <p:txBody>
          <a:bodyPr vert="horz" wrap="square" lIns="0" tIns="14604" rIns="0" bIns="0" rtlCol="0">
            <a:spAutoFit/>
          </a:bodyPr>
          <a:lstStyle>
            <a:lvl1pPr>
              <a:defRPr sz="6900" b="0" i="0">
                <a:solidFill>
                  <a:srgbClr val="231F20"/>
                </a:solidFill>
                <a:latin typeface="Algerian"/>
                <a:ea typeface="+mj-ea"/>
                <a:cs typeface="Algerian"/>
              </a:defRPr>
            </a:lvl1pPr>
          </a:lstStyle>
          <a:p>
            <a:pPr marL="12700" algn="ctr">
              <a:spcBef>
                <a:spcPts val="114"/>
              </a:spcBef>
            </a:pPr>
            <a:r>
              <a:rPr lang="es-ES" sz="4800" kern="0" dirty="0" smtClean="0"/>
              <a:t>gracias</a:t>
            </a:r>
            <a:endParaRPr lang="es-ES" sz="4800" kern="0" dirty="0"/>
          </a:p>
        </p:txBody>
      </p:sp>
      <p:sp>
        <p:nvSpPr>
          <p:cNvPr id="8" name="object 10"/>
          <p:cNvSpPr txBox="1"/>
          <p:nvPr/>
        </p:nvSpPr>
        <p:spPr>
          <a:xfrm>
            <a:off x="254000" y="8229600"/>
            <a:ext cx="12573000" cy="939616"/>
          </a:xfrm>
          <a:prstGeom prst="rect">
            <a:avLst/>
          </a:prstGeom>
        </p:spPr>
        <p:txBody>
          <a:bodyPr vert="horz" wrap="square" lIns="0" tIns="6985" rIns="0" bIns="0" rtlCol="0">
            <a:spAutoFit/>
          </a:bodyPr>
          <a:lstStyle/>
          <a:p>
            <a:pPr marL="12700" marR="5080" algn="just">
              <a:lnSpc>
                <a:spcPct val="101499"/>
              </a:lnSpc>
              <a:spcBef>
                <a:spcPts val="55"/>
              </a:spcBef>
            </a:pPr>
            <a:r>
              <a:rPr lang="es-ES" sz="6000" b="1" u="sng" spc="-10" dirty="0" smtClean="0">
                <a:solidFill>
                  <a:srgbClr val="231F20"/>
                </a:solidFill>
                <a:latin typeface="Garamond"/>
                <a:cs typeface="Garamond"/>
              </a:rPr>
              <a:t>www.psi.uba.ar/archivohistoricovirtual</a:t>
            </a:r>
            <a:endParaRPr lang="es-ES" sz="6000" b="1" spc="-10" dirty="0">
              <a:solidFill>
                <a:srgbClr val="231F20"/>
              </a:solidFill>
              <a:latin typeface="Garamond"/>
              <a:cs typeface="Garamond"/>
            </a:endParaRPr>
          </a:p>
        </p:txBody>
      </p:sp>
      <p:pic>
        <p:nvPicPr>
          <p:cNvPr id="10242" name="Picture 2" descr="\\epr01\Compartida\2018\Vicedecana\LOGO GORDA BIBLIOTECA\Logo BIBLIOTECA 1080 x 10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9925" y="1584325"/>
            <a:ext cx="6583363" cy="6583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2719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0" y="0"/>
            <a:ext cx="13004419" cy="9753219"/>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54000" y="251339"/>
            <a:ext cx="12188163" cy="1079500"/>
          </a:xfrm>
          <a:prstGeom prst="rect">
            <a:avLst/>
          </a:prstGeom>
        </p:spPr>
        <p:txBody>
          <a:bodyPr vert="horz" wrap="square" lIns="0" tIns="14604" rIns="0" bIns="0" rtlCol="0">
            <a:spAutoFit/>
          </a:bodyPr>
          <a:lstStyle/>
          <a:p>
            <a:pPr marL="12700">
              <a:lnSpc>
                <a:spcPct val="100000"/>
              </a:lnSpc>
              <a:spcBef>
                <a:spcPts val="114"/>
              </a:spcBef>
            </a:pPr>
            <a:r>
              <a:rPr lang="es-ES_tradnl" dirty="0" smtClean="0"/>
              <a:t>Archivo histórico virtual</a:t>
            </a:r>
            <a:endParaRPr dirty="0"/>
          </a:p>
        </p:txBody>
      </p:sp>
      <p:sp>
        <p:nvSpPr>
          <p:cNvPr id="4" name="object 4"/>
          <p:cNvSpPr/>
          <p:nvPr/>
        </p:nvSpPr>
        <p:spPr>
          <a:xfrm>
            <a:off x="380" y="1438097"/>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5" name="object 5"/>
          <p:cNvSpPr/>
          <p:nvPr/>
        </p:nvSpPr>
        <p:spPr>
          <a:xfrm>
            <a:off x="380" y="1507070"/>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6" name="object 6"/>
          <p:cNvSpPr/>
          <p:nvPr/>
        </p:nvSpPr>
        <p:spPr>
          <a:xfrm>
            <a:off x="380" y="2078570"/>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7" name="object 7"/>
          <p:cNvSpPr/>
          <p:nvPr/>
        </p:nvSpPr>
        <p:spPr>
          <a:xfrm>
            <a:off x="380" y="2147531"/>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8" name="object 8"/>
          <p:cNvSpPr txBox="1"/>
          <p:nvPr/>
        </p:nvSpPr>
        <p:spPr>
          <a:xfrm>
            <a:off x="5054600" y="1600200"/>
            <a:ext cx="2449830" cy="382156"/>
          </a:xfrm>
          <a:prstGeom prst="rect">
            <a:avLst/>
          </a:prstGeom>
        </p:spPr>
        <p:txBody>
          <a:bodyPr vert="horz" wrap="square" lIns="0" tIns="12700" rIns="0" bIns="0" rtlCol="0">
            <a:spAutoFit/>
          </a:bodyPr>
          <a:lstStyle/>
          <a:p>
            <a:pPr marL="12700" algn="ctr">
              <a:lnSpc>
                <a:spcPct val="100000"/>
              </a:lnSpc>
              <a:spcBef>
                <a:spcPts val="100"/>
              </a:spcBef>
            </a:pPr>
            <a:r>
              <a:rPr lang="es-ES_tradnl" sz="2400" b="1" spc="-5" dirty="0" smtClean="0">
                <a:solidFill>
                  <a:srgbClr val="231F20"/>
                </a:solidFill>
                <a:latin typeface="Garamond"/>
                <a:cs typeface="Garamond"/>
              </a:rPr>
              <a:t>FUNCIÓN</a:t>
            </a:r>
            <a:endParaRPr sz="2400" dirty="0">
              <a:latin typeface="Garamond"/>
              <a:cs typeface="Garamond"/>
            </a:endParaRPr>
          </a:p>
        </p:txBody>
      </p:sp>
      <p:sp>
        <p:nvSpPr>
          <p:cNvPr id="10" name="object 10"/>
          <p:cNvSpPr txBox="1"/>
          <p:nvPr/>
        </p:nvSpPr>
        <p:spPr>
          <a:xfrm>
            <a:off x="413047" y="2514600"/>
            <a:ext cx="12185353" cy="6052811"/>
          </a:xfrm>
          <a:prstGeom prst="rect">
            <a:avLst/>
          </a:prstGeom>
        </p:spPr>
        <p:txBody>
          <a:bodyPr vert="horz" wrap="square" lIns="0" tIns="6985" rIns="0" bIns="0" rtlCol="0">
            <a:spAutoFit/>
          </a:bodyPr>
          <a:lstStyle/>
          <a:p>
            <a:pPr marL="12700" marR="5080" algn="just">
              <a:lnSpc>
                <a:spcPct val="101499"/>
              </a:lnSpc>
              <a:spcBef>
                <a:spcPts val="55"/>
              </a:spcBef>
            </a:pPr>
            <a:r>
              <a:rPr lang="es-ES" sz="2400" b="1" spc="-10" dirty="0">
                <a:solidFill>
                  <a:srgbClr val="231F20"/>
                </a:solidFill>
                <a:latin typeface="Garamond"/>
                <a:cs typeface="Garamond"/>
              </a:rPr>
              <a:t>Establecer un diálogo entre el pasado y el presente es una tarea que demanda un intenso proceso de elaboración conjunta, como así también diversos niveles de análisis. Es en este sentido que se plantea la necesidad de un trabajo en conjunto y colaborativo para la construcción del Archivo Histórico Virtual de la Facultad de Psicología (UBA</a:t>
            </a:r>
            <a:r>
              <a:rPr lang="es-ES" sz="2400" b="1" spc="-10" dirty="0" smtClean="0">
                <a:solidFill>
                  <a:srgbClr val="231F20"/>
                </a:solidFill>
                <a:latin typeface="Garamond"/>
                <a:cs typeface="Garamond"/>
              </a:rPr>
              <a:t>).</a:t>
            </a:r>
          </a:p>
          <a:p>
            <a:pPr marL="12700" marR="5080" algn="just">
              <a:lnSpc>
                <a:spcPct val="101499"/>
              </a:lnSpc>
              <a:spcBef>
                <a:spcPts val="55"/>
              </a:spcBef>
            </a:pPr>
            <a:endParaRPr lang="es-ES" sz="2400" b="1" spc="-10" dirty="0">
              <a:solidFill>
                <a:srgbClr val="231F20"/>
              </a:solidFill>
              <a:latin typeface="Garamond"/>
              <a:cs typeface="Garamond"/>
            </a:endParaRPr>
          </a:p>
          <a:p>
            <a:pPr marL="12700" marR="5080" algn="just">
              <a:lnSpc>
                <a:spcPct val="101499"/>
              </a:lnSpc>
              <a:spcBef>
                <a:spcPts val="55"/>
              </a:spcBef>
            </a:pPr>
            <a:endParaRPr lang="es-ES" sz="2400" b="1" spc="-10" dirty="0">
              <a:solidFill>
                <a:srgbClr val="231F20"/>
              </a:solidFill>
              <a:latin typeface="Garamond"/>
              <a:cs typeface="Garamond"/>
            </a:endParaRPr>
          </a:p>
          <a:p>
            <a:pPr marL="12700" marR="5080" algn="just">
              <a:lnSpc>
                <a:spcPct val="101499"/>
              </a:lnSpc>
              <a:spcBef>
                <a:spcPts val="55"/>
              </a:spcBef>
            </a:pPr>
            <a:r>
              <a:rPr lang="es-ES" sz="2400" b="1" spc="-10" dirty="0">
                <a:solidFill>
                  <a:srgbClr val="231F20"/>
                </a:solidFill>
                <a:latin typeface="Garamond"/>
                <a:cs typeface="Garamond"/>
              </a:rPr>
              <a:t>A través de la utilización de diversos soportes se confeccionó un producto discursivo, </a:t>
            </a:r>
            <a:r>
              <a:rPr lang="es-ES" sz="2400" b="1" spc="-10" dirty="0" err="1">
                <a:solidFill>
                  <a:srgbClr val="231F20"/>
                </a:solidFill>
                <a:latin typeface="Garamond"/>
                <a:cs typeface="Garamond"/>
              </a:rPr>
              <a:t>socializable</a:t>
            </a:r>
            <a:r>
              <a:rPr lang="es-ES" sz="2400" b="1" spc="-10" dirty="0">
                <a:solidFill>
                  <a:srgbClr val="231F20"/>
                </a:solidFill>
                <a:latin typeface="Garamond"/>
                <a:cs typeface="Garamond"/>
              </a:rPr>
              <a:t> y compartible para hacer público este acervo significativo sobre nuestra historia institucional y disciplinar.</a:t>
            </a:r>
          </a:p>
          <a:p>
            <a:pPr marL="12700" marR="5080" algn="just">
              <a:lnSpc>
                <a:spcPct val="101499"/>
              </a:lnSpc>
              <a:spcBef>
                <a:spcPts val="55"/>
              </a:spcBef>
            </a:pPr>
            <a:endParaRPr lang="es-ES" sz="2400" b="1" spc="-10" dirty="0" smtClean="0">
              <a:solidFill>
                <a:srgbClr val="231F20"/>
              </a:solidFill>
              <a:latin typeface="Garamond"/>
              <a:cs typeface="Garamond"/>
            </a:endParaRPr>
          </a:p>
          <a:p>
            <a:pPr marL="12700" marR="5080" algn="just">
              <a:lnSpc>
                <a:spcPct val="101499"/>
              </a:lnSpc>
              <a:spcBef>
                <a:spcPts val="55"/>
              </a:spcBef>
            </a:pPr>
            <a:endParaRPr lang="es-ES" sz="2400" b="1" spc="-10" dirty="0">
              <a:solidFill>
                <a:srgbClr val="231F20"/>
              </a:solidFill>
              <a:latin typeface="Garamond"/>
              <a:cs typeface="Garamond"/>
            </a:endParaRPr>
          </a:p>
          <a:p>
            <a:pPr marL="12700" marR="5080" algn="just">
              <a:lnSpc>
                <a:spcPct val="101499"/>
              </a:lnSpc>
              <a:spcBef>
                <a:spcPts val="55"/>
              </a:spcBef>
            </a:pPr>
            <a:r>
              <a:rPr lang="es-ES" sz="2400" b="1" spc="-10" dirty="0">
                <a:solidFill>
                  <a:srgbClr val="231F20"/>
                </a:solidFill>
                <a:latin typeface="Garamond"/>
                <a:cs typeface="Garamond"/>
              </a:rPr>
              <a:t>Nos orienta la inquietud por recuperar, redescubrir y repensar nuestra historia a fin de iluminar y dar sentido al quehacer cotidiano de nuestra profesión. Con la intensión de reconstruir nuestra historia y sistematizar sus documentos, para hacerlos accesibles, públicos y a disposición de todos. Ubicando hitos constitutivos, atesorando y preservando sus documentos. Compartiendo y repensando la historia de nuestra profesión.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97000" y="295024"/>
            <a:ext cx="10737553" cy="1076576"/>
          </a:xfrm>
          <a:prstGeom prst="rect">
            <a:avLst/>
          </a:prstGeom>
        </p:spPr>
        <p:txBody>
          <a:bodyPr vert="horz" wrap="square" lIns="0" tIns="14604" rIns="0" bIns="0" rtlCol="0">
            <a:spAutoFit/>
          </a:bodyPr>
          <a:lstStyle/>
          <a:p>
            <a:pPr marL="12700">
              <a:lnSpc>
                <a:spcPct val="100000"/>
              </a:lnSpc>
              <a:spcBef>
                <a:spcPts val="114"/>
              </a:spcBef>
            </a:pPr>
            <a:r>
              <a:rPr lang="es-AR" dirty="0"/>
              <a:t>Áreas que intervienen</a:t>
            </a:r>
            <a:endParaRPr spc="0" dirty="0"/>
          </a:p>
        </p:txBody>
      </p:sp>
      <p:sp>
        <p:nvSpPr>
          <p:cNvPr id="3" name="object 3"/>
          <p:cNvSpPr/>
          <p:nvPr/>
        </p:nvSpPr>
        <p:spPr>
          <a:xfrm>
            <a:off x="380" y="1438097"/>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4" name="object 4"/>
          <p:cNvSpPr/>
          <p:nvPr/>
        </p:nvSpPr>
        <p:spPr>
          <a:xfrm>
            <a:off x="380" y="1507070"/>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13" name="object 10"/>
          <p:cNvSpPr txBox="1"/>
          <p:nvPr/>
        </p:nvSpPr>
        <p:spPr>
          <a:xfrm>
            <a:off x="432351" y="1676400"/>
            <a:ext cx="12185353" cy="7908127"/>
          </a:xfrm>
          <a:prstGeom prst="rect">
            <a:avLst/>
          </a:prstGeom>
        </p:spPr>
        <p:txBody>
          <a:bodyPr vert="horz" wrap="square" lIns="0" tIns="6985" rIns="0" bIns="0" rtlCol="0">
            <a:spAutoFit/>
          </a:bodyPr>
          <a:lstStyle/>
          <a:p>
            <a:pPr marL="12700" marR="5080" algn="ctr">
              <a:lnSpc>
                <a:spcPct val="101499"/>
              </a:lnSpc>
              <a:spcBef>
                <a:spcPts val="55"/>
              </a:spcBef>
            </a:pPr>
            <a:r>
              <a:rPr lang="es-ES" sz="2600" b="1" spc="-10" dirty="0">
                <a:solidFill>
                  <a:srgbClr val="231F20"/>
                </a:solidFill>
                <a:latin typeface="Garamond"/>
                <a:cs typeface="Garamond"/>
              </a:rPr>
              <a:t>Vicedecanato:</a:t>
            </a:r>
          </a:p>
          <a:p>
            <a:pPr marL="12700" marR="5080" algn="ctr">
              <a:lnSpc>
                <a:spcPct val="101499"/>
              </a:lnSpc>
              <a:spcBef>
                <a:spcPts val="55"/>
              </a:spcBef>
            </a:pPr>
            <a:r>
              <a:rPr lang="es-ES" sz="2600" spc="-10" dirty="0">
                <a:solidFill>
                  <a:srgbClr val="231F20"/>
                </a:solidFill>
                <a:latin typeface="Garamond"/>
                <a:cs typeface="Garamond"/>
              </a:rPr>
              <a:t>Dirección del proyecto</a:t>
            </a:r>
          </a:p>
          <a:p>
            <a:pPr marL="12700" marR="5080" algn="ctr">
              <a:lnSpc>
                <a:spcPct val="101499"/>
              </a:lnSpc>
              <a:spcBef>
                <a:spcPts val="55"/>
              </a:spcBef>
            </a:pPr>
            <a:r>
              <a:rPr lang="es-ES" sz="2600" spc="-10" dirty="0">
                <a:solidFill>
                  <a:srgbClr val="231F20"/>
                </a:solidFill>
                <a:latin typeface="Garamond"/>
                <a:cs typeface="Garamond"/>
              </a:rPr>
              <a:t>Trabajo con otras Instituciones</a:t>
            </a:r>
          </a:p>
          <a:p>
            <a:pPr marL="12700" marR="5080" algn="ctr">
              <a:lnSpc>
                <a:spcPct val="101499"/>
              </a:lnSpc>
              <a:spcBef>
                <a:spcPts val="55"/>
              </a:spcBef>
            </a:pPr>
            <a:r>
              <a:rPr lang="es-ES" sz="2600" spc="-10" dirty="0">
                <a:solidFill>
                  <a:srgbClr val="231F20"/>
                </a:solidFill>
                <a:latin typeface="Garamond"/>
                <a:cs typeface="Garamond"/>
              </a:rPr>
              <a:t>Supervisión de contenido</a:t>
            </a:r>
          </a:p>
          <a:p>
            <a:pPr marL="12700" marR="5080" algn="ctr">
              <a:lnSpc>
                <a:spcPct val="101499"/>
              </a:lnSpc>
              <a:spcBef>
                <a:spcPts val="55"/>
              </a:spcBef>
            </a:pPr>
            <a:endParaRPr lang="es-ES" sz="2600" b="1" spc="-10" dirty="0">
              <a:solidFill>
                <a:srgbClr val="231F20"/>
              </a:solidFill>
              <a:latin typeface="Garamond"/>
              <a:cs typeface="Garamond"/>
            </a:endParaRPr>
          </a:p>
          <a:p>
            <a:pPr marL="12700" marR="5080" algn="ctr">
              <a:lnSpc>
                <a:spcPct val="101499"/>
              </a:lnSpc>
              <a:spcBef>
                <a:spcPts val="55"/>
              </a:spcBef>
            </a:pPr>
            <a:r>
              <a:rPr lang="es-ES" sz="2600" b="1" spc="-10" dirty="0">
                <a:solidFill>
                  <a:srgbClr val="231F20"/>
                </a:solidFill>
                <a:latin typeface="Garamond"/>
                <a:cs typeface="Garamond"/>
              </a:rPr>
              <a:t>Dirección de Biblioteca:</a:t>
            </a:r>
          </a:p>
          <a:p>
            <a:pPr marL="12700" marR="5080" algn="ctr">
              <a:lnSpc>
                <a:spcPct val="101499"/>
              </a:lnSpc>
              <a:spcBef>
                <a:spcPts val="55"/>
              </a:spcBef>
            </a:pPr>
            <a:r>
              <a:rPr lang="es-ES" sz="2600" spc="-10" dirty="0">
                <a:solidFill>
                  <a:srgbClr val="231F20"/>
                </a:solidFill>
                <a:latin typeface="Garamond"/>
                <a:cs typeface="Garamond"/>
              </a:rPr>
              <a:t>Búsqueda de información</a:t>
            </a:r>
          </a:p>
          <a:p>
            <a:pPr marL="12700" marR="5080" algn="ctr">
              <a:lnSpc>
                <a:spcPct val="101499"/>
              </a:lnSpc>
              <a:spcBef>
                <a:spcPts val="55"/>
              </a:spcBef>
            </a:pPr>
            <a:r>
              <a:rPr lang="es-ES" sz="2600" spc="-10" dirty="0">
                <a:solidFill>
                  <a:srgbClr val="231F20"/>
                </a:solidFill>
                <a:latin typeface="Garamond"/>
                <a:cs typeface="Garamond"/>
              </a:rPr>
              <a:t>Búsqueda de imágenes</a:t>
            </a:r>
          </a:p>
          <a:p>
            <a:pPr marL="12700" marR="5080" algn="ctr">
              <a:lnSpc>
                <a:spcPct val="101499"/>
              </a:lnSpc>
              <a:spcBef>
                <a:spcPts val="55"/>
              </a:spcBef>
            </a:pPr>
            <a:r>
              <a:rPr lang="es-ES" sz="2600" spc="-10" dirty="0" smtClean="0">
                <a:solidFill>
                  <a:srgbClr val="231F20"/>
                </a:solidFill>
                <a:latin typeface="Garamond"/>
                <a:cs typeface="Garamond"/>
              </a:rPr>
              <a:t>Búsqueda bibliográfica</a:t>
            </a:r>
            <a:endParaRPr lang="es-ES" sz="2600" spc="-10" dirty="0">
              <a:solidFill>
                <a:srgbClr val="231F20"/>
              </a:solidFill>
              <a:latin typeface="Garamond"/>
              <a:cs typeface="Garamond"/>
            </a:endParaRPr>
          </a:p>
          <a:p>
            <a:pPr marL="12700" marR="5080" algn="ctr">
              <a:lnSpc>
                <a:spcPct val="101499"/>
              </a:lnSpc>
              <a:spcBef>
                <a:spcPts val="55"/>
              </a:spcBef>
            </a:pPr>
            <a:r>
              <a:rPr lang="es-ES" sz="2600" spc="-10" dirty="0">
                <a:solidFill>
                  <a:srgbClr val="231F20"/>
                </a:solidFill>
                <a:latin typeface="Garamond"/>
                <a:cs typeface="Garamond"/>
              </a:rPr>
              <a:t>Escaneo y edición de fuentes originales (Taller de Escaneo de Fuentes Primarias en Biblioteca)</a:t>
            </a:r>
          </a:p>
          <a:p>
            <a:pPr marL="12700" marR="5080" algn="ctr">
              <a:lnSpc>
                <a:spcPct val="101499"/>
              </a:lnSpc>
              <a:spcBef>
                <a:spcPts val="55"/>
              </a:spcBef>
            </a:pPr>
            <a:endParaRPr lang="es-ES" sz="2600" spc="-10" dirty="0">
              <a:solidFill>
                <a:srgbClr val="231F20"/>
              </a:solidFill>
              <a:latin typeface="Garamond"/>
              <a:cs typeface="Garamond"/>
            </a:endParaRPr>
          </a:p>
          <a:p>
            <a:pPr marL="12700" marR="5080" algn="ctr">
              <a:lnSpc>
                <a:spcPct val="101499"/>
              </a:lnSpc>
              <a:spcBef>
                <a:spcPts val="55"/>
              </a:spcBef>
            </a:pPr>
            <a:r>
              <a:rPr lang="es-ES" sz="2600" b="1" spc="-10" dirty="0">
                <a:solidFill>
                  <a:srgbClr val="231F20"/>
                </a:solidFill>
                <a:latin typeface="Garamond"/>
                <a:cs typeface="Garamond"/>
              </a:rPr>
              <a:t>Dirección de Cultura:</a:t>
            </a:r>
          </a:p>
          <a:p>
            <a:pPr marL="12700" marR="5080" algn="ctr">
              <a:lnSpc>
                <a:spcPct val="101499"/>
              </a:lnSpc>
              <a:spcBef>
                <a:spcPts val="55"/>
              </a:spcBef>
            </a:pPr>
            <a:r>
              <a:rPr lang="es-ES" sz="2600" spc="-10" dirty="0">
                <a:solidFill>
                  <a:srgbClr val="231F20"/>
                </a:solidFill>
                <a:latin typeface="Garamond"/>
                <a:cs typeface="Garamond"/>
              </a:rPr>
              <a:t>Elaboración conceptual del proyecto</a:t>
            </a:r>
          </a:p>
          <a:p>
            <a:pPr marL="12700" marR="5080" algn="ctr">
              <a:lnSpc>
                <a:spcPct val="101499"/>
              </a:lnSpc>
              <a:spcBef>
                <a:spcPts val="55"/>
              </a:spcBef>
            </a:pPr>
            <a:r>
              <a:rPr lang="es-ES" sz="2600" spc="-10" dirty="0">
                <a:solidFill>
                  <a:srgbClr val="231F20"/>
                </a:solidFill>
                <a:latin typeface="Garamond"/>
                <a:cs typeface="Garamond"/>
              </a:rPr>
              <a:t>Planificación</a:t>
            </a:r>
          </a:p>
          <a:p>
            <a:pPr marL="12700" marR="5080" algn="ctr">
              <a:lnSpc>
                <a:spcPct val="101499"/>
              </a:lnSpc>
              <a:spcBef>
                <a:spcPts val="55"/>
              </a:spcBef>
            </a:pPr>
            <a:r>
              <a:rPr lang="es-ES" sz="2600" spc="-10" dirty="0">
                <a:solidFill>
                  <a:srgbClr val="231F20"/>
                </a:solidFill>
                <a:latin typeface="Garamond"/>
                <a:cs typeface="Garamond"/>
              </a:rPr>
              <a:t>Compaginación del contenido</a:t>
            </a:r>
          </a:p>
          <a:p>
            <a:pPr marL="12700" marR="5080" algn="ctr">
              <a:lnSpc>
                <a:spcPct val="101499"/>
              </a:lnSpc>
              <a:spcBef>
                <a:spcPts val="55"/>
              </a:spcBef>
            </a:pPr>
            <a:r>
              <a:rPr lang="es-ES" sz="2600" spc="-10" dirty="0">
                <a:solidFill>
                  <a:srgbClr val="231F20"/>
                </a:solidFill>
                <a:latin typeface="Garamond"/>
                <a:cs typeface="Garamond"/>
              </a:rPr>
              <a:t>Realización del Diseño Gráfico</a:t>
            </a:r>
          </a:p>
          <a:p>
            <a:pPr marL="12700" marR="5080" algn="ctr">
              <a:lnSpc>
                <a:spcPct val="101499"/>
              </a:lnSpc>
              <a:spcBef>
                <a:spcPts val="55"/>
              </a:spcBef>
            </a:pPr>
            <a:endParaRPr lang="es-ES" sz="2600" b="1" spc="-10" dirty="0">
              <a:solidFill>
                <a:srgbClr val="231F20"/>
              </a:solidFill>
              <a:latin typeface="Garamond"/>
              <a:cs typeface="Garamond"/>
            </a:endParaRPr>
          </a:p>
          <a:p>
            <a:pPr marL="12700" marR="5080" algn="ctr">
              <a:lnSpc>
                <a:spcPct val="101499"/>
              </a:lnSpc>
              <a:spcBef>
                <a:spcPts val="55"/>
              </a:spcBef>
            </a:pPr>
            <a:r>
              <a:rPr lang="es-ES" sz="2600" b="1" spc="-10" dirty="0">
                <a:solidFill>
                  <a:srgbClr val="231F20"/>
                </a:solidFill>
                <a:latin typeface="Garamond"/>
                <a:cs typeface="Garamond"/>
              </a:rPr>
              <a:t>Departamento de Video:</a:t>
            </a:r>
          </a:p>
          <a:p>
            <a:pPr marL="12700" marR="5080" algn="ctr">
              <a:lnSpc>
                <a:spcPct val="101499"/>
              </a:lnSpc>
              <a:spcBef>
                <a:spcPts val="55"/>
              </a:spcBef>
            </a:pPr>
            <a:r>
              <a:rPr lang="es-ES" sz="2600" spc="-10" dirty="0">
                <a:solidFill>
                  <a:srgbClr val="231F20"/>
                </a:solidFill>
                <a:latin typeface="Garamond"/>
                <a:cs typeface="Garamond"/>
              </a:rPr>
              <a:t>Realización de material audiovisual</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80" y="1438097"/>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4" name="object 4"/>
          <p:cNvSpPr/>
          <p:nvPr/>
        </p:nvSpPr>
        <p:spPr>
          <a:xfrm>
            <a:off x="380" y="1507070"/>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10" name="object 3"/>
          <p:cNvSpPr txBox="1">
            <a:spLocks/>
          </p:cNvSpPr>
          <p:nvPr/>
        </p:nvSpPr>
        <p:spPr>
          <a:xfrm>
            <a:off x="764791" y="152400"/>
            <a:ext cx="11575753" cy="1079500"/>
          </a:xfrm>
          <a:prstGeom prst="rect">
            <a:avLst/>
          </a:prstGeom>
        </p:spPr>
        <p:txBody>
          <a:bodyPr vert="horz" wrap="square" lIns="0" tIns="14604" rIns="0" bIns="0" rtlCol="0">
            <a:spAutoFit/>
          </a:bodyPr>
          <a:lstStyle>
            <a:lvl1pPr>
              <a:defRPr sz="6900" b="0" i="0">
                <a:solidFill>
                  <a:srgbClr val="231F20"/>
                </a:solidFill>
                <a:latin typeface="Algerian"/>
                <a:ea typeface="+mj-ea"/>
                <a:cs typeface="Algerian"/>
              </a:defRPr>
            </a:lvl1pPr>
          </a:lstStyle>
          <a:p>
            <a:pPr marL="12700">
              <a:spcBef>
                <a:spcPts val="114"/>
              </a:spcBef>
            </a:pPr>
            <a:r>
              <a:rPr lang="es-ES_tradnl" kern="0" dirty="0" smtClean="0"/>
              <a:t>Extensión universitaria</a:t>
            </a:r>
            <a:endParaRPr lang="es-ES_tradnl" kern="0" dirty="0"/>
          </a:p>
        </p:txBody>
      </p:sp>
      <p:sp>
        <p:nvSpPr>
          <p:cNvPr id="12" name="object 10"/>
          <p:cNvSpPr txBox="1"/>
          <p:nvPr/>
        </p:nvSpPr>
        <p:spPr>
          <a:xfrm>
            <a:off x="446984" y="1905000"/>
            <a:ext cx="12185353" cy="7085401"/>
          </a:xfrm>
          <a:prstGeom prst="rect">
            <a:avLst/>
          </a:prstGeom>
        </p:spPr>
        <p:txBody>
          <a:bodyPr vert="horz" wrap="square" lIns="0" tIns="6985" rIns="0" bIns="0" rtlCol="0">
            <a:spAutoFit/>
          </a:bodyPr>
          <a:lstStyle/>
          <a:p>
            <a:pPr marL="12700" marR="5080" algn="just">
              <a:lnSpc>
                <a:spcPct val="101499"/>
              </a:lnSpc>
              <a:spcBef>
                <a:spcPts val="55"/>
              </a:spcBef>
            </a:pPr>
            <a:r>
              <a:rPr lang="es-ES" sz="2800" b="1" spc="-10" dirty="0">
                <a:solidFill>
                  <a:srgbClr val="231F20"/>
                </a:solidFill>
                <a:latin typeface="Garamond"/>
                <a:cs typeface="Garamond"/>
              </a:rPr>
              <a:t>La extensión es una actividad universitaria en la que se enfatiza la relación de la universidad con la comunidad en la que está inmersa</a:t>
            </a:r>
            <a:r>
              <a:rPr lang="es-ES" sz="2800" b="1" spc="-10" dirty="0" smtClean="0">
                <a:solidFill>
                  <a:srgbClr val="231F20"/>
                </a:solidFill>
                <a:latin typeface="Garamond"/>
                <a:cs typeface="Garamond"/>
              </a:rPr>
              <a:t>. Llevar </a:t>
            </a:r>
            <a:r>
              <a:rPr lang="es-ES" sz="2800" b="1" spc="-10" dirty="0">
                <a:solidFill>
                  <a:srgbClr val="231F20"/>
                </a:solidFill>
                <a:latin typeface="Garamond"/>
                <a:cs typeface="Garamond"/>
              </a:rPr>
              <a:t>el conocimiento universitario a la sociedad, “extender” la presencia de la universidad en la </a:t>
            </a:r>
            <a:r>
              <a:rPr lang="es-ES" sz="2800" b="1" spc="-10" dirty="0" smtClean="0">
                <a:solidFill>
                  <a:srgbClr val="231F20"/>
                </a:solidFill>
                <a:latin typeface="Garamond"/>
                <a:cs typeface="Garamond"/>
              </a:rPr>
              <a:t>sociedad. Un </a:t>
            </a:r>
            <a:r>
              <a:rPr lang="es-ES" sz="2800" b="1" spc="-10" dirty="0">
                <a:solidFill>
                  <a:srgbClr val="231F20"/>
                </a:solidFill>
                <a:latin typeface="Garamond"/>
                <a:cs typeface="Garamond"/>
              </a:rPr>
              <a:t>diálogo entre la universidad y la </a:t>
            </a:r>
            <a:r>
              <a:rPr lang="es-ES" sz="2800" b="1" spc="-10" dirty="0" smtClean="0">
                <a:solidFill>
                  <a:srgbClr val="231F20"/>
                </a:solidFill>
                <a:latin typeface="Garamond"/>
                <a:cs typeface="Garamond"/>
              </a:rPr>
              <a:t>sociedad.</a:t>
            </a:r>
          </a:p>
          <a:p>
            <a:pPr marL="12700" marR="5080" algn="just">
              <a:lnSpc>
                <a:spcPct val="101499"/>
              </a:lnSpc>
              <a:spcBef>
                <a:spcPts val="55"/>
              </a:spcBef>
            </a:pPr>
            <a:endParaRPr lang="es-ES" sz="2800" b="1" spc="-10" dirty="0" smtClean="0">
              <a:solidFill>
                <a:srgbClr val="231F20"/>
              </a:solidFill>
              <a:latin typeface="Garamond"/>
              <a:cs typeface="Garamond"/>
            </a:endParaRPr>
          </a:p>
          <a:p>
            <a:pPr marL="12700" marR="5080" algn="just">
              <a:lnSpc>
                <a:spcPct val="101499"/>
              </a:lnSpc>
              <a:spcBef>
                <a:spcPts val="55"/>
              </a:spcBef>
            </a:pPr>
            <a:endParaRPr lang="es-ES" sz="2800" b="1" spc="-10" dirty="0">
              <a:solidFill>
                <a:srgbClr val="231F20"/>
              </a:solidFill>
              <a:latin typeface="Garamond"/>
              <a:cs typeface="Garamond"/>
            </a:endParaRPr>
          </a:p>
          <a:p>
            <a:pPr marL="12700" marR="5080" algn="just">
              <a:lnSpc>
                <a:spcPct val="101499"/>
              </a:lnSpc>
              <a:spcBef>
                <a:spcPts val="55"/>
              </a:spcBef>
            </a:pPr>
            <a:r>
              <a:rPr lang="es-ES" sz="2800" b="1" spc="-10" dirty="0" smtClean="0">
                <a:solidFill>
                  <a:srgbClr val="231F20"/>
                </a:solidFill>
                <a:latin typeface="Garamond"/>
                <a:cs typeface="Garamond"/>
              </a:rPr>
              <a:t>Entendiendo a la </a:t>
            </a:r>
            <a:r>
              <a:rPr lang="es-ES" sz="2800" b="1" spc="-10" dirty="0">
                <a:solidFill>
                  <a:srgbClr val="231F20"/>
                </a:solidFill>
                <a:latin typeface="Garamond"/>
                <a:cs typeface="Garamond"/>
              </a:rPr>
              <a:t>extensión </a:t>
            </a:r>
            <a:r>
              <a:rPr lang="es-ES" sz="2800" b="1" spc="-10" dirty="0" smtClean="0">
                <a:solidFill>
                  <a:srgbClr val="231F20"/>
                </a:solidFill>
                <a:latin typeface="Garamond"/>
                <a:cs typeface="Garamond"/>
              </a:rPr>
              <a:t>universitaria como uno de los tres pilares fundamentales de la universidad:</a:t>
            </a:r>
            <a:r>
              <a:rPr lang="es-ES" sz="2800" b="1" spc="-10" dirty="0">
                <a:solidFill>
                  <a:srgbClr val="231F20"/>
                </a:solidFill>
                <a:latin typeface="Garamond"/>
                <a:cs typeface="Garamond"/>
              </a:rPr>
              <a:t> enseñanza, investigación y extensión. </a:t>
            </a:r>
            <a:endParaRPr lang="es-ES" sz="2800" b="1" spc="-10" dirty="0" smtClean="0">
              <a:solidFill>
                <a:srgbClr val="231F20"/>
              </a:solidFill>
              <a:latin typeface="Garamond"/>
              <a:cs typeface="Garamond"/>
            </a:endParaRPr>
          </a:p>
          <a:p>
            <a:pPr marL="12700" marR="5080" algn="just">
              <a:lnSpc>
                <a:spcPct val="101499"/>
              </a:lnSpc>
              <a:spcBef>
                <a:spcPts val="55"/>
              </a:spcBef>
            </a:pPr>
            <a:endParaRPr lang="es-ES" sz="2800" b="1" spc="-10" dirty="0" smtClean="0">
              <a:solidFill>
                <a:srgbClr val="231F20"/>
              </a:solidFill>
              <a:latin typeface="Garamond"/>
              <a:cs typeface="Garamond"/>
            </a:endParaRPr>
          </a:p>
          <a:p>
            <a:pPr marL="12700" marR="5080" algn="just">
              <a:lnSpc>
                <a:spcPct val="101499"/>
              </a:lnSpc>
              <a:spcBef>
                <a:spcPts val="55"/>
              </a:spcBef>
            </a:pPr>
            <a:endParaRPr lang="es-ES" sz="2800" b="1" spc="-10" dirty="0">
              <a:solidFill>
                <a:srgbClr val="231F20"/>
              </a:solidFill>
              <a:latin typeface="Garamond"/>
              <a:cs typeface="Garamond"/>
            </a:endParaRPr>
          </a:p>
          <a:p>
            <a:pPr marL="12700" marR="5080" algn="just">
              <a:lnSpc>
                <a:spcPct val="101499"/>
              </a:lnSpc>
              <a:spcBef>
                <a:spcPts val="55"/>
              </a:spcBef>
            </a:pPr>
            <a:r>
              <a:rPr lang="es-ES" sz="2800" b="1" spc="-10" dirty="0" smtClean="0">
                <a:solidFill>
                  <a:srgbClr val="231F20"/>
                </a:solidFill>
                <a:latin typeface="Garamond"/>
                <a:cs typeface="Garamond"/>
              </a:rPr>
              <a:t>La </a:t>
            </a:r>
            <a:r>
              <a:rPr lang="es-ES" sz="2800" b="1" spc="-10" dirty="0">
                <a:solidFill>
                  <a:srgbClr val="231F20"/>
                </a:solidFill>
                <a:latin typeface="Garamond"/>
                <a:cs typeface="Garamond"/>
              </a:rPr>
              <a:t>extensión considera a la educación como un bien público social y un derecho humano y universal</a:t>
            </a:r>
            <a:r>
              <a:rPr lang="es-ES" sz="2800" b="1" spc="-10" dirty="0" smtClean="0">
                <a:solidFill>
                  <a:srgbClr val="231F20"/>
                </a:solidFill>
                <a:latin typeface="Garamond"/>
                <a:cs typeface="Garamond"/>
              </a:rPr>
              <a:t>.</a:t>
            </a:r>
          </a:p>
          <a:p>
            <a:pPr marL="12700" marR="5080" algn="just">
              <a:lnSpc>
                <a:spcPct val="101499"/>
              </a:lnSpc>
              <a:spcBef>
                <a:spcPts val="55"/>
              </a:spcBef>
            </a:pPr>
            <a:endParaRPr lang="es-ES" sz="2800" b="1" spc="-10" dirty="0" smtClean="0">
              <a:solidFill>
                <a:srgbClr val="231F20"/>
              </a:solidFill>
              <a:latin typeface="Garamond"/>
              <a:cs typeface="Garamond"/>
            </a:endParaRPr>
          </a:p>
          <a:p>
            <a:pPr marL="12700" marR="5080" algn="just">
              <a:lnSpc>
                <a:spcPct val="101499"/>
              </a:lnSpc>
              <a:spcBef>
                <a:spcPts val="55"/>
              </a:spcBef>
            </a:pPr>
            <a:endParaRPr lang="es-ES" sz="2800" b="1" spc="-10" dirty="0">
              <a:solidFill>
                <a:srgbClr val="231F20"/>
              </a:solidFill>
              <a:latin typeface="Garamond"/>
              <a:cs typeface="Garamond"/>
            </a:endParaRPr>
          </a:p>
          <a:p>
            <a:pPr marL="12700" marR="5080" algn="just">
              <a:lnSpc>
                <a:spcPct val="101499"/>
              </a:lnSpc>
              <a:spcBef>
                <a:spcPts val="55"/>
              </a:spcBef>
            </a:pPr>
            <a:r>
              <a:rPr lang="es-ES" sz="2800" b="1" spc="-10" dirty="0" smtClean="0">
                <a:solidFill>
                  <a:srgbClr val="231F20"/>
                </a:solidFill>
                <a:latin typeface="Garamond"/>
                <a:cs typeface="Garamond"/>
              </a:rPr>
              <a:t>Se </a:t>
            </a:r>
            <a:r>
              <a:rPr lang="es-ES" sz="2800" b="1" spc="-10" dirty="0">
                <a:solidFill>
                  <a:srgbClr val="231F20"/>
                </a:solidFill>
                <a:latin typeface="Garamond"/>
                <a:cs typeface="Garamond"/>
              </a:rPr>
              <a:t>busca </a:t>
            </a:r>
            <a:r>
              <a:rPr lang="es-ES" sz="2800" b="1" spc="-10" dirty="0" smtClean="0">
                <a:solidFill>
                  <a:srgbClr val="231F20"/>
                </a:solidFill>
                <a:latin typeface="Garamond"/>
                <a:cs typeface="Garamond"/>
              </a:rPr>
              <a:t>generar un procesos </a:t>
            </a:r>
            <a:r>
              <a:rPr lang="es-ES" sz="2800" b="1" spc="-10" dirty="0">
                <a:solidFill>
                  <a:srgbClr val="231F20"/>
                </a:solidFill>
                <a:latin typeface="Garamond"/>
                <a:cs typeface="Garamond"/>
              </a:rPr>
              <a:t>de comunicación dialógica </a:t>
            </a:r>
            <a:r>
              <a:rPr lang="es-ES" sz="2800" b="1" spc="-10" dirty="0" smtClean="0">
                <a:solidFill>
                  <a:srgbClr val="231F20"/>
                </a:solidFill>
                <a:latin typeface="Garamond"/>
                <a:cs typeface="Garamond"/>
              </a:rPr>
              <a:t>entre la facultad y la comunidad. </a:t>
            </a:r>
            <a:endParaRPr lang="es-ES" sz="2800" b="1" spc="-10" dirty="0">
              <a:solidFill>
                <a:srgbClr val="231F20"/>
              </a:solidFill>
              <a:latin typeface="Garamond"/>
              <a:cs typeface="Garamond"/>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80" y="1438097"/>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4" name="object 4"/>
          <p:cNvSpPr/>
          <p:nvPr/>
        </p:nvSpPr>
        <p:spPr>
          <a:xfrm>
            <a:off x="380" y="1507070"/>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6" name="object 3"/>
          <p:cNvSpPr txBox="1">
            <a:spLocks/>
          </p:cNvSpPr>
          <p:nvPr/>
        </p:nvSpPr>
        <p:spPr>
          <a:xfrm>
            <a:off x="177267" y="304800"/>
            <a:ext cx="12750799" cy="784188"/>
          </a:xfrm>
          <a:prstGeom prst="rect">
            <a:avLst/>
          </a:prstGeom>
        </p:spPr>
        <p:txBody>
          <a:bodyPr vert="horz" wrap="square" lIns="0" tIns="14604" rIns="0" bIns="0" rtlCol="0">
            <a:spAutoFit/>
          </a:bodyPr>
          <a:lstStyle>
            <a:lvl1pPr>
              <a:defRPr sz="6900" b="0" i="0">
                <a:solidFill>
                  <a:srgbClr val="231F20"/>
                </a:solidFill>
                <a:latin typeface="Algerian"/>
                <a:ea typeface="+mj-ea"/>
                <a:cs typeface="Algerian"/>
              </a:defRPr>
            </a:lvl1pPr>
          </a:lstStyle>
          <a:p>
            <a:pPr marL="12700">
              <a:spcBef>
                <a:spcPts val="114"/>
              </a:spcBef>
            </a:pPr>
            <a:r>
              <a:rPr lang="es-ES_tradnl" sz="5000" kern="0" dirty="0" smtClean="0"/>
              <a:t>Instituto </a:t>
            </a:r>
            <a:r>
              <a:rPr lang="es-ES_tradnl" sz="5000" kern="0" dirty="0" err="1" smtClean="0"/>
              <a:t>frenopático</a:t>
            </a:r>
            <a:r>
              <a:rPr lang="es-ES_tradnl" sz="5000" kern="0" dirty="0" smtClean="0"/>
              <a:t> de buenos aires</a:t>
            </a:r>
            <a:endParaRPr lang="es-ES_tradnl" sz="5000" kern="0" dirty="0"/>
          </a:p>
        </p:txBody>
      </p:sp>
      <p:sp>
        <p:nvSpPr>
          <p:cNvPr id="7" name="object 10"/>
          <p:cNvSpPr txBox="1"/>
          <p:nvPr/>
        </p:nvSpPr>
        <p:spPr>
          <a:xfrm>
            <a:off x="481528" y="7162800"/>
            <a:ext cx="12185353" cy="2175019"/>
          </a:xfrm>
          <a:prstGeom prst="rect">
            <a:avLst/>
          </a:prstGeom>
        </p:spPr>
        <p:txBody>
          <a:bodyPr vert="horz" wrap="square" lIns="0" tIns="6985" rIns="0" bIns="0" rtlCol="0">
            <a:spAutoFit/>
          </a:bodyPr>
          <a:lstStyle/>
          <a:p>
            <a:pPr marL="12700" marR="5080" algn="just">
              <a:lnSpc>
                <a:spcPct val="101499"/>
              </a:lnSpc>
              <a:spcBef>
                <a:spcPts val="55"/>
              </a:spcBef>
            </a:pPr>
            <a:r>
              <a:rPr lang="es-ES" sz="2800" b="1" spc="-10" dirty="0">
                <a:solidFill>
                  <a:srgbClr val="231F20"/>
                </a:solidFill>
                <a:latin typeface="Garamond"/>
                <a:cs typeface="Garamond"/>
              </a:rPr>
              <a:t>Encuadrado como Proyecto de Extensión (CD) Nº 1346/17, es el 5to proyecto de estas características: Museo Social Argentino, Historia del Laboratorio de Historia de la Psicología (Universidad La </a:t>
            </a:r>
            <a:r>
              <a:rPr lang="es-ES" sz="2800" b="1" spc="-10" dirty="0" err="1">
                <a:solidFill>
                  <a:srgbClr val="231F20"/>
                </a:solidFill>
                <a:latin typeface="Garamond"/>
                <a:cs typeface="Garamond"/>
              </a:rPr>
              <a:t>Sapienza</a:t>
            </a:r>
            <a:r>
              <a:rPr lang="es-ES" sz="2800" b="1" spc="-10" dirty="0">
                <a:solidFill>
                  <a:srgbClr val="231F20"/>
                </a:solidFill>
                <a:latin typeface="Garamond"/>
                <a:cs typeface="Garamond"/>
              </a:rPr>
              <a:t>, Roma), Universidad Nacional de Tucumán: los Momentos Fundacionales y su Decurso, Historia del </a:t>
            </a:r>
            <a:r>
              <a:rPr lang="es-ES" sz="2800" b="1" spc="-10" dirty="0" err="1">
                <a:solidFill>
                  <a:srgbClr val="231F20"/>
                </a:solidFill>
                <a:latin typeface="Garamond"/>
                <a:cs typeface="Garamond"/>
              </a:rPr>
              <a:t>Ciipme</a:t>
            </a:r>
            <a:r>
              <a:rPr lang="es-ES" sz="2800" b="1" spc="-10" dirty="0">
                <a:solidFill>
                  <a:srgbClr val="231F20"/>
                </a:solidFill>
                <a:latin typeface="Garamond"/>
                <a:cs typeface="Garamond"/>
              </a:rPr>
              <a:t>- Conicet</a:t>
            </a:r>
          </a:p>
        </p:txBody>
      </p:sp>
      <p:pic>
        <p:nvPicPr>
          <p:cNvPr id="8" name="Picture 2" descr="C:\Users\ffreijo\Desktop\Frenopatico\Instituto frenopatico3.jpg"/>
          <p:cNvPicPr>
            <a:picLocks noChangeAspect="1" noChangeArrowheads="1"/>
          </p:cNvPicPr>
          <p:nvPr/>
        </p:nvPicPr>
        <p:blipFill>
          <a:blip r:embed="rId2">
            <a:extLst>
              <a:ext uri="{28A0092B-C50C-407E-A947-70E740481C1C}">
                <a14:useLocalDpi xmlns:a14="http://schemas.microsoft.com/office/drawing/2010/main" val="0"/>
              </a:ext>
            </a:extLst>
          </a:blip>
          <a:srcRect l="16193" t="10344" r="1990" b="2509"/>
          <a:stretch>
            <a:fillRect/>
          </a:stretch>
        </p:blipFill>
        <p:spPr bwMode="auto">
          <a:xfrm>
            <a:off x="481528" y="1752600"/>
            <a:ext cx="7087672" cy="521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l="2" r="2405" b="2426"/>
          <a:stretch>
            <a:fillRect/>
          </a:stretch>
        </p:blipFill>
        <p:spPr bwMode="auto">
          <a:xfrm>
            <a:off x="8864600" y="1752600"/>
            <a:ext cx="3319463"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01330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80" y="1438097"/>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4" name="object 4"/>
          <p:cNvSpPr/>
          <p:nvPr/>
        </p:nvSpPr>
        <p:spPr>
          <a:xfrm>
            <a:off x="380" y="1507070"/>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6" name="object 3"/>
          <p:cNvSpPr txBox="1">
            <a:spLocks/>
          </p:cNvSpPr>
          <p:nvPr/>
        </p:nvSpPr>
        <p:spPr>
          <a:xfrm>
            <a:off x="177267" y="304800"/>
            <a:ext cx="12750799" cy="784188"/>
          </a:xfrm>
          <a:prstGeom prst="rect">
            <a:avLst/>
          </a:prstGeom>
        </p:spPr>
        <p:txBody>
          <a:bodyPr vert="horz" wrap="square" lIns="0" tIns="14604" rIns="0" bIns="0" rtlCol="0">
            <a:spAutoFit/>
          </a:bodyPr>
          <a:lstStyle>
            <a:lvl1pPr>
              <a:defRPr sz="6900" b="0" i="0">
                <a:solidFill>
                  <a:srgbClr val="231F20"/>
                </a:solidFill>
                <a:latin typeface="Algerian"/>
                <a:ea typeface="+mj-ea"/>
                <a:cs typeface="Algerian"/>
              </a:defRPr>
            </a:lvl1pPr>
          </a:lstStyle>
          <a:p>
            <a:pPr marL="12700">
              <a:spcBef>
                <a:spcPts val="114"/>
              </a:spcBef>
            </a:pPr>
            <a:r>
              <a:rPr lang="es-ES_tradnl" sz="5000" kern="0" dirty="0" smtClean="0"/>
              <a:t>Instituto </a:t>
            </a:r>
            <a:r>
              <a:rPr lang="es-ES_tradnl" sz="5000" kern="0" dirty="0" err="1" smtClean="0"/>
              <a:t>frenopático</a:t>
            </a:r>
            <a:r>
              <a:rPr lang="es-ES_tradnl" sz="5000" kern="0" dirty="0" smtClean="0"/>
              <a:t> de buenos aires</a:t>
            </a:r>
            <a:endParaRPr lang="es-ES_tradnl" sz="5000" kern="0" dirty="0"/>
          </a:p>
        </p:txBody>
      </p:sp>
      <p:sp>
        <p:nvSpPr>
          <p:cNvPr id="7" name="object 10"/>
          <p:cNvSpPr txBox="1"/>
          <p:nvPr/>
        </p:nvSpPr>
        <p:spPr>
          <a:xfrm>
            <a:off x="6121400" y="2362200"/>
            <a:ext cx="6629400" cy="6843348"/>
          </a:xfrm>
          <a:prstGeom prst="rect">
            <a:avLst/>
          </a:prstGeom>
        </p:spPr>
        <p:txBody>
          <a:bodyPr vert="horz" wrap="square" lIns="0" tIns="6985" rIns="0" bIns="0" rtlCol="0">
            <a:spAutoFit/>
          </a:bodyPr>
          <a:lstStyle/>
          <a:p>
            <a:pPr marL="469900" marR="5080" indent="-457200">
              <a:lnSpc>
                <a:spcPct val="101499"/>
              </a:lnSpc>
              <a:spcBef>
                <a:spcPts val="55"/>
              </a:spcBef>
              <a:buFont typeface="Arial" panose="020B0604020202020204" pitchFamily="34" charset="0"/>
              <a:buChar char="•"/>
            </a:pPr>
            <a:r>
              <a:rPr lang="es-ES" sz="2400" b="1" spc="-10" dirty="0">
                <a:solidFill>
                  <a:srgbClr val="231F20"/>
                </a:solidFill>
                <a:latin typeface="Garamond"/>
                <a:cs typeface="Garamond"/>
              </a:rPr>
              <a:t>Se realizó un estudio historiográfico de la institución</a:t>
            </a:r>
            <a:r>
              <a:rPr lang="es-ES" sz="2400" b="1" spc="-10" dirty="0" smtClean="0">
                <a:solidFill>
                  <a:srgbClr val="231F20"/>
                </a:solidFill>
                <a:latin typeface="Garamond"/>
                <a:cs typeface="Garamond"/>
              </a:rPr>
              <a:t>.</a:t>
            </a:r>
          </a:p>
          <a:p>
            <a:pPr marL="12700" marR="5080">
              <a:lnSpc>
                <a:spcPct val="101499"/>
              </a:lnSpc>
              <a:spcBef>
                <a:spcPts val="55"/>
              </a:spcBef>
            </a:pPr>
            <a:endParaRPr lang="es-ES" sz="2400" b="1" spc="-10" dirty="0">
              <a:solidFill>
                <a:srgbClr val="231F20"/>
              </a:solidFill>
              <a:latin typeface="Garamond"/>
              <a:cs typeface="Garamond"/>
            </a:endParaRPr>
          </a:p>
          <a:p>
            <a:pPr marL="469900" marR="5080" indent="-457200">
              <a:lnSpc>
                <a:spcPct val="101499"/>
              </a:lnSpc>
              <a:spcBef>
                <a:spcPts val="55"/>
              </a:spcBef>
              <a:buFont typeface="Arial" panose="020B0604020202020204" pitchFamily="34" charset="0"/>
              <a:buChar char="•"/>
            </a:pPr>
            <a:r>
              <a:rPr lang="es-ES" sz="2400" b="1" spc="-10" dirty="0">
                <a:solidFill>
                  <a:srgbClr val="231F20"/>
                </a:solidFill>
                <a:latin typeface="Garamond"/>
                <a:cs typeface="Garamond"/>
              </a:rPr>
              <a:t>Se recuperaron documentos originales (historias clínicas, documentos de admisión, cartas, estudios clínicos, estatutos, libros contables, etc</a:t>
            </a:r>
            <a:r>
              <a:rPr lang="es-ES" sz="2400" b="1" spc="-10" dirty="0" smtClean="0">
                <a:solidFill>
                  <a:srgbClr val="231F20"/>
                </a:solidFill>
                <a:latin typeface="Garamond"/>
                <a:cs typeface="Garamond"/>
              </a:rPr>
              <a:t>.).</a:t>
            </a:r>
          </a:p>
          <a:p>
            <a:pPr marL="12700" marR="5080">
              <a:lnSpc>
                <a:spcPct val="101499"/>
              </a:lnSpc>
              <a:spcBef>
                <a:spcPts val="55"/>
              </a:spcBef>
            </a:pPr>
            <a:endParaRPr lang="es-ES" sz="2400" b="1" spc="-10" dirty="0">
              <a:solidFill>
                <a:srgbClr val="231F20"/>
              </a:solidFill>
              <a:latin typeface="Garamond"/>
              <a:cs typeface="Garamond"/>
            </a:endParaRPr>
          </a:p>
          <a:p>
            <a:pPr marL="469900" marR="5080" indent="-457200">
              <a:lnSpc>
                <a:spcPct val="101499"/>
              </a:lnSpc>
              <a:spcBef>
                <a:spcPts val="55"/>
              </a:spcBef>
              <a:buFont typeface="Arial" panose="020B0604020202020204" pitchFamily="34" charset="0"/>
              <a:buChar char="•"/>
            </a:pPr>
            <a:r>
              <a:rPr lang="es-ES" sz="2400" b="1" spc="-10" dirty="0">
                <a:solidFill>
                  <a:srgbClr val="231F20"/>
                </a:solidFill>
                <a:latin typeface="Garamond"/>
                <a:cs typeface="Garamond"/>
              </a:rPr>
              <a:t>Se digitalizaron historias clínicas y admisiones</a:t>
            </a:r>
            <a:r>
              <a:rPr lang="es-ES" sz="2400" b="1" spc="-10" dirty="0" smtClean="0">
                <a:solidFill>
                  <a:srgbClr val="231F20"/>
                </a:solidFill>
                <a:latin typeface="Garamond"/>
                <a:cs typeface="Garamond"/>
              </a:rPr>
              <a:t>.</a:t>
            </a:r>
          </a:p>
          <a:p>
            <a:pPr marL="12700" marR="5080">
              <a:lnSpc>
                <a:spcPct val="101499"/>
              </a:lnSpc>
              <a:spcBef>
                <a:spcPts val="55"/>
              </a:spcBef>
            </a:pPr>
            <a:endParaRPr lang="es-ES" sz="2400" b="1" spc="-10" dirty="0">
              <a:solidFill>
                <a:srgbClr val="231F20"/>
              </a:solidFill>
              <a:latin typeface="Garamond"/>
              <a:cs typeface="Garamond"/>
            </a:endParaRPr>
          </a:p>
          <a:p>
            <a:pPr marL="469900" marR="5080" indent="-457200">
              <a:lnSpc>
                <a:spcPct val="101499"/>
              </a:lnSpc>
              <a:spcBef>
                <a:spcPts val="55"/>
              </a:spcBef>
              <a:buFont typeface="Arial" panose="020B0604020202020204" pitchFamily="34" charset="0"/>
              <a:buChar char="•"/>
            </a:pPr>
            <a:r>
              <a:rPr lang="es-ES" sz="2400" b="1" spc="-10" dirty="0">
                <a:solidFill>
                  <a:srgbClr val="231F20"/>
                </a:solidFill>
                <a:latin typeface="Garamond"/>
                <a:cs typeface="Garamond"/>
              </a:rPr>
              <a:t>Se </a:t>
            </a:r>
            <a:r>
              <a:rPr lang="es-ES" sz="2400" b="1" spc="-10" dirty="0" smtClean="0">
                <a:solidFill>
                  <a:srgbClr val="231F20"/>
                </a:solidFill>
                <a:latin typeface="Garamond"/>
                <a:cs typeface="Garamond"/>
              </a:rPr>
              <a:t>realizó </a:t>
            </a:r>
            <a:r>
              <a:rPr lang="es-ES" sz="2400" b="1" spc="-10" dirty="0">
                <a:solidFill>
                  <a:srgbClr val="231F20"/>
                </a:solidFill>
                <a:latin typeface="Garamond"/>
                <a:cs typeface="Garamond"/>
              </a:rPr>
              <a:t>un proceso de edición de los nombres y </a:t>
            </a:r>
            <a:r>
              <a:rPr lang="es-ES" sz="2400" b="1" spc="-10" dirty="0" smtClean="0">
                <a:solidFill>
                  <a:srgbClr val="231F20"/>
                </a:solidFill>
                <a:latin typeface="Garamond"/>
                <a:cs typeface="Garamond"/>
              </a:rPr>
              <a:t>apellidos </a:t>
            </a:r>
            <a:r>
              <a:rPr lang="es-ES" sz="2400" b="1" spc="-10" dirty="0">
                <a:solidFill>
                  <a:srgbClr val="231F20"/>
                </a:solidFill>
                <a:latin typeface="Garamond"/>
                <a:cs typeface="Garamond"/>
              </a:rPr>
              <a:t>de los pacientes</a:t>
            </a:r>
            <a:r>
              <a:rPr lang="es-ES" sz="2400" b="1" spc="-10" dirty="0" smtClean="0">
                <a:solidFill>
                  <a:srgbClr val="231F20"/>
                </a:solidFill>
                <a:latin typeface="Garamond"/>
                <a:cs typeface="Garamond"/>
              </a:rPr>
              <a:t>.</a:t>
            </a:r>
          </a:p>
          <a:p>
            <a:pPr marL="12700" marR="5080">
              <a:lnSpc>
                <a:spcPct val="101499"/>
              </a:lnSpc>
              <a:spcBef>
                <a:spcPts val="55"/>
              </a:spcBef>
            </a:pPr>
            <a:endParaRPr lang="es-ES" sz="2400" b="1" spc="-10" dirty="0">
              <a:solidFill>
                <a:srgbClr val="231F20"/>
              </a:solidFill>
              <a:latin typeface="Garamond"/>
              <a:cs typeface="Garamond"/>
            </a:endParaRPr>
          </a:p>
          <a:p>
            <a:pPr marL="469900" marR="5080" indent="-457200">
              <a:lnSpc>
                <a:spcPct val="101499"/>
              </a:lnSpc>
              <a:spcBef>
                <a:spcPts val="55"/>
              </a:spcBef>
              <a:buFont typeface="Arial" panose="020B0604020202020204" pitchFamily="34" charset="0"/>
              <a:buChar char="•"/>
            </a:pPr>
            <a:r>
              <a:rPr lang="es-ES" sz="2400" b="1" spc="-10" dirty="0">
                <a:solidFill>
                  <a:srgbClr val="231F20"/>
                </a:solidFill>
                <a:latin typeface="Garamond"/>
                <a:cs typeface="Garamond"/>
              </a:rPr>
              <a:t>Se confeccionó un producto discursivo, </a:t>
            </a:r>
            <a:r>
              <a:rPr lang="es-ES" sz="2400" b="1" spc="-10" dirty="0" err="1">
                <a:solidFill>
                  <a:srgbClr val="231F20"/>
                </a:solidFill>
                <a:latin typeface="Garamond"/>
                <a:cs typeface="Garamond"/>
              </a:rPr>
              <a:t>socializable</a:t>
            </a:r>
            <a:r>
              <a:rPr lang="es-ES" sz="2400" b="1" spc="-10" dirty="0">
                <a:solidFill>
                  <a:srgbClr val="231F20"/>
                </a:solidFill>
                <a:latin typeface="Garamond"/>
                <a:cs typeface="Garamond"/>
              </a:rPr>
              <a:t> y compartible. </a:t>
            </a:r>
            <a:endParaRPr lang="es-ES" sz="2400" b="1" spc="-10" dirty="0" smtClean="0">
              <a:solidFill>
                <a:srgbClr val="231F20"/>
              </a:solidFill>
              <a:latin typeface="Garamond"/>
              <a:cs typeface="Garamond"/>
            </a:endParaRPr>
          </a:p>
          <a:p>
            <a:pPr marL="12700" marR="5080">
              <a:lnSpc>
                <a:spcPct val="101499"/>
              </a:lnSpc>
              <a:spcBef>
                <a:spcPts val="55"/>
              </a:spcBef>
            </a:pPr>
            <a:endParaRPr lang="es-ES" sz="2400" b="1" spc="-10" dirty="0">
              <a:solidFill>
                <a:srgbClr val="231F20"/>
              </a:solidFill>
              <a:latin typeface="Garamond"/>
              <a:cs typeface="Garamond"/>
            </a:endParaRPr>
          </a:p>
          <a:p>
            <a:pPr marL="469900" marR="5080" indent="-457200">
              <a:lnSpc>
                <a:spcPct val="101499"/>
              </a:lnSpc>
              <a:spcBef>
                <a:spcPts val="55"/>
              </a:spcBef>
              <a:buFont typeface="Arial" panose="020B0604020202020204" pitchFamily="34" charset="0"/>
              <a:buChar char="•"/>
            </a:pPr>
            <a:r>
              <a:rPr lang="es-ES" sz="2400" b="1" spc="-10" dirty="0">
                <a:solidFill>
                  <a:srgbClr val="231F20"/>
                </a:solidFill>
                <a:latin typeface="Garamond"/>
                <a:cs typeface="Garamond"/>
              </a:rPr>
              <a:t>Se vinculó el producto digital realizado con otras investigaciones relativas a las temática</a:t>
            </a:r>
            <a:r>
              <a:rPr lang="es-ES" sz="2400" b="1" spc="-10" dirty="0" smtClean="0">
                <a:solidFill>
                  <a:srgbClr val="231F20"/>
                </a:solidFill>
                <a:latin typeface="Garamond"/>
                <a:cs typeface="Garamond"/>
              </a:rPr>
              <a:t>.</a:t>
            </a:r>
            <a:endParaRPr lang="es-ES" sz="2400" b="1" spc="-10" dirty="0">
              <a:solidFill>
                <a:srgbClr val="231F20"/>
              </a:solidFill>
              <a:latin typeface="Garamond"/>
              <a:cs typeface="Garamond"/>
            </a:endParaRPr>
          </a:p>
        </p:txBody>
      </p:sp>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b="13043"/>
          <a:stretch>
            <a:fillRect/>
          </a:stretch>
        </p:blipFill>
        <p:spPr bwMode="auto">
          <a:xfrm>
            <a:off x="152781" y="1600200"/>
            <a:ext cx="5740019" cy="8078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87431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80" y="1438097"/>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4" name="object 4"/>
          <p:cNvSpPr/>
          <p:nvPr/>
        </p:nvSpPr>
        <p:spPr>
          <a:xfrm>
            <a:off x="380" y="1507070"/>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6" name="object 3"/>
          <p:cNvSpPr txBox="1">
            <a:spLocks/>
          </p:cNvSpPr>
          <p:nvPr/>
        </p:nvSpPr>
        <p:spPr>
          <a:xfrm>
            <a:off x="177267" y="304800"/>
            <a:ext cx="12750799" cy="784188"/>
          </a:xfrm>
          <a:prstGeom prst="rect">
            <a:avLst/>
          </a:prstGeom>
        </p:spPr>
        <p:txBody>
          <a:bodyPr vert="horz" wrap="square" lIns="0" tIns="14604" rIns="0" bIns="0" rtlCol="0">
            <a:spAutoFit/>
          </a:bodyPr>
          <a:lstStyle>
            <a:lvl1pPr>
              <a:defRPr sz="6900" b="0" i="0">
                <a:solidFill>
                  <a:srgbClr val="231F20"/>
                </a:solidFill>
                <a:latin typeface="Algerian"/>
                <a:ea typeface="+mj-ea"/>
                <a:cs typeface="Algerian"/>
              </a:defRPr>
            </a:lvl1pPr>
          </a:lstStyle>
          <a:p>
            <a:pPr marL="12700">
              <a:spcBef>
                <a:spcPts val="114"/>
              </a:spcBef>
            </a:pPr>
            <a:r>
              <a:rPr lang="es-ES_tradnl" sz="5000" kern="0" dirty="0" smtClean="0"/>
              <a:t>Instituto </a:t>
            </a:r>
            <a:r>
              <a:rPr lang="es-ES_tradnl" sz="5000" kern="0" dirty="0" err="1" smtClean="0"/>
              <a:t>frenopático</a:t>
            </a:r>
            <a:r>
              <a:rPr lang="es-ES_tradnl" sz="5000" kern="0" dirty="0" smtClean="0"/>
              <a:t> de buenos aires</a:t>
            </a:r>
            <a:endParaRPr lang="es-ES_tradnl" sz="5000" kern="0" dirty="0"/>
          </a:p>
        </p:txBody>
      </p:sp>
      <p:sp>
        <p:nvSpPr>
          <p:cNvPr id="7" name="object 10"/>
          <p:cNvSpPr txBox="1"/>
          <p:nvPr/>
        </p:nvSpPr>
        <p:spPr>
          <a:xfrm>
            <a:off x="330200" y="1847305"/>
            <a:ext cx="5715000" cy="2682529"/>
          </a:xfrm>
          <a:prstGeom prst="rect">
            <a:avLst/>
          </a:prstGeom>
        </p:spPr>
        <p:txBody>
          <a:bodyPr vert="horz" wrap="square" lIns="0" tIns="6985" rIns="0" bIns="0" rtlCol="0">
            <a:spAutoFit/>
          </a:bodyPr>
          <a:lstStyle/>
          <a:p>
            <a:pPr marL="469900" marR="5080" indent="-457200" algn="just">
              <a:lnSpc>
                <a:spcPct val="101499"/>
              </a:lnSpc>
              <a:spcBef>
                <a:spcPts val="55"/>
              </a:spcBef>
              <a:buFont typeface="Arial" panose="020B0604020202020204" pitchFamily="34" charset="0"/>
              <a:buChar char="•"/>
            </a:pPr>
            <a:r>
              <a:rPr lang="es-ES" sz="2400" b="1" spc="-10" dirty="0" smtClean="0">
                <a:solidFill>
                  <a:srgbClr val="231F20"/>
                </a:solidFill>
                <a:latin typeface="Garamond"/>
                <a:cs typeface="Garamond"/>
              </a:rPr>
              <a:t>Se </a:t>
            </a:r>
            <a:r>
              <a:rPr lang="es-ES" sz="2400" b="1" spc="-10" dirty="0">
                <a:solidFill>
                  <a:srgbClr val="231F20"/>
                </a:solidFill>
                <a:latin typeface="Garamond"/>
                <a:cs typeface="Garamond"/>
              </a:rPr>
              <a:t>confeccionó un video: </a:t>
            </a:r>
            <a:r>
              <a:rPr lang="es-ES" sz="2400" b="1" spc="-10" dirty="0" smtClean="0">
                <a:solidFill>
                  <a:srgbClr val="231F20"/>
                </a:solidFill>
                <a:latin typeface="Garamond"/>
                <a:cs typeface="Garamond"/>
              </a:rPr>
              <a:t>“</a:t>
            </a:r>
            <a:r>
              <a:rPr lang="es-ES" sz="2400" b="1" spc="-10" dirty="0">
                <a:solidFill>
                  <a:srgbClr val="231F20"/>
                </a:solidFill>
                <a:latin typeface="Garamond"/>
                <a:cs typeface="Garamond"/>
              </a:rPr>
              <a:t>Ayer y Hoy de Instituto </a:t>
            </a:r>
            <a:r>
              <a:rPr lang="es-ES" sz="2400" b="1" spc="-10" dirty="0" err="1">
                <a:solidFill>
                  <a:srgbClr val="231F20"/>
                </a:solidFill>
                <a:latin typeface="Garamond"/>
                <a:cs typeface="Garamond"/>
              </a:rPr>
              <a:t>Frenopático</a:t>
            </a:r>
            <a:r>
              <a:rPr lang="es-ES" sz="2400" b="1" spc="-10" dirty="0">
                <a:solidFill>
                  <a:srgbClr val="231F20"/>
                </a:solidFill>
                <a:latin typeface="Garamond"/>
                <a:cs typeface="Garamond"/>
              </a:rPr>
              <a:t> </a:t>
            </a:r>
            <a:r>
              <a:rPr lang="es-ES" sz="2400" b="1" spc="-10" dirty="0" smtClean="0">
                <a:solidFill>
                  <a:srgbClr val="231F20"/>
                </a:solidFill>
                <a:latin typeface="Garamond"/>
                <a:cs typeface="Garamond"/>
              </a:rPr>
              <a:t> de Buenos </a:t>
            </a:r>
            <a:r>
              <a:rPr lang="es-ES" sz="2400" b="1" spc="-10" dirty="0">
                <a:solidFill>
                  <a:srgbClr val="231F20"/>
                </a:solidFill>
                <a:latin typeface="Garamond"/>
                <a:cs typeface="Garamond"/>
              </a:rPr>
              <a:t>Aires</a:t>
            </a:r>
            <a:r>
              <a:rPr lang="es-ES" sz="2400" b="1" spc="-10" dirty="0" smtClean="0">
                <a:solidFill>
                  <a:srgbClr val="231F20"/>
                </a:solidFill>
                <a:latin typeface="Garamond"/>
                <a:cs typeface="Garamond"/>
              </a:rPr>
              <a:t>”.</a:t>
            </a:r>
          </a:p>
          <a:p>
            <a:pPr marL="12700" marR="5080" algn="just">
              <a:lnSpc>
                <a:spcPct val="101499"/>
              </a:lnSpc>
              <a:spcBef>
                <a:spcPts val="55"/>
              </a:spcBef>
            </a:pPr>
            <a:endParaRPr lang="es-ES" sz="2400" b="1" spc="-10" dirty="0">
              <a:solidFill>
                <a:srgbClr val="231F20"/>
              </a:solidFill>
              <a:latin typeface="Garamond"/>
              <a:cs typeface="Garamond"/>
            </a:endParaRPr>
          </a:p>
          <a:p>
            <a:pPr marL="469900" marR="5080" indent="-457200" algn="just">
              <a:lnSpc>
                <a:spcPct val="101499"/>
              </a:lnSpc>
              <a:spcBef>
                <a:spcPts val="55"/>
              </a:spcBef>
              <a:buFont typeface="Arial" panose="020B0604020202020204" pitchFamily="34" charset="0"/>
              <a:buChar char="•"/>
            </a:pPr>
            <a:r>
              <a:rPr lang="es-ES" sz="2400" b="1" spc="-10" dirty="0">
                <a:solidFill>
                  <a:srgbClr val="231F20"/>
                </a:solidFill>
                <a:latin typeface="Garamond"/>
                <a:cs typeface="Garamond"/>
              </a:rPr>
              <a:t>Se puso a disposición de toda la </a:t>
            </a:r>
            <a:r>
              <a:rPr lang="es-ES" sz="2400" b="1" spc="-10" dirty="0" smtClean="0">
                <a:solidFill>
                  <a:srgbClr val="231F20"/>
                </a:solidFill>
                <a:latin typeface="Garamond"/>
                <a:cs typeface="Garamond"/>
              </a:rPr>
              <a:t>comunidad </a:t>
            </a:r>
            <a:r>
              <a:rPr lang="es-ES" sz="2400" b="1" spc="-10" dirty="0">
                <a:solidFill>
                  <a:srgbClr val="231F20"/>
                </a:solidFill>
                <a:latin typeface="Garamond"/>
                <a:cs typeface="Garamond"/>
              </a:rPr>
              <a:t>académica el </a:t>
            </a:r>
            <a:r>
              <a:rPr lang="es-ES" sz="2400" b="1" spc="-10" dirty="0" smtClean="0">
                <a:solidFill>
                  <a:srgbClr val="231F20"/>
                </a:solidFill>
                <a:latin typeface="Garamond"/>
                <a:cs typeface="Garamond"/>
              </a:rPr>
              <a:t>material confeccionado </a:t>
            </a:r>
            <a:r>
              <a:rPr lang="es-ES" sz="2400" b="1" spc="-10" dirty="0">
                <a:solidFill>
                  <a:srgbClr val="231F20"/>
                </a:solidFill>
                <a:latin typeface="Garamond"/>
                <a:cs typeface="Garamond"/>
              </a:rPr>
              <a:t>y las fuentes originales </a:t>
            </a:r>
            <a:r>
              <a:rPr lang="es-ES" sz="2400" b="1" spc="-10" dirty="0" smtClean="0">
                <a:solidFill>
                  <a:srgbClr val="231F20"/>
                </a:solidFill>
                <a:latin typeface="Garamond"/>
                <a:cs typeface="Garamond"/>
              </a:rPr>
              <a:t>editadas</a:t>
            </a:r>
            <a:r>
              <a:rPr lang="es-ES" sz="2400" b="1" spc="-10" dirty="0">
                <a:solidFill>
                  <a:srgbClr val="231F20"/>
                </a:solidFill>
                <a:latin typeface="Garamond"/>
                <a:cs typeface="Garamond"/>
              </a:rPr>
              <a:t>. </a:t>
            </a:r>
          </a:p>
        </p:txBody>
      </p:sp>
      <p:pic>
        <p:nvPicPr>
          <p:cNvPr id="9" name="Picture 4" descr="C:\Users\ffreijo\Desktop\Frenopatico\eorden medica 2.jpg"/>
          <p:cNvPicPr>
            <a:picLocks noChangeAspect="1" noChangeArrowheads="1"/>
          </p:cNvPicPr>
          <p:nvPr/>
        </p:nvPicPr>
        <p:blipFill>
          <a:blip r:embed="rId2" cstate="print">
            <a:extLst>
              <a:ext uri="{28A0092B-C50C-407E-A947-70E740481C1C}">
                <a14:useLocalDpi xmlns:a14="http://schemas.microsoft.com/office/drawing/2010/main" val="0"/>
              </a:ext>
            </a:extLst>
          </a:blip>
          <a:srcRect t="9048"/>
          <a:stretch>
            <a:fillRect/>
          </a:stretch>
        </p:blipFill>
        <p:spPr bwMode="auto">
          <a:xfrm>
            <a:off x="7340600" y="1777720"/>
            <a:ext cx="5529670" cy="772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Rectángulo"/>
          <p:cNvSpPr/>
          <p:nvPr/>
        </p:nvSpPr>
        <p:spPr>
          <a:xfrm>
            <a:off x="7493000" y="3505200"/>
            <a:ext cx="4724400" cy="6096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chemeClr val="bg1"/>
              </a:solidFill>
            </a:endParaRPr>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3" y="7800541"/>
            <a:ext cx="7075487" cy="1648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13" y="5257800"/>
            <a:ext cx="7075013" cy="1993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60596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80" y="1438097"/>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4" name="object 4"/>
          <p:cNvSpPr/>
          <p:nvPr/>
        </p:nvSpPr>
        <p:spPr>
          <a:xfrm>
            <a:off x="380" y="1507070"/>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6" name="object 3"/>
          <p:cNvSpPr txBox="1">
            <a:spLocks/>
          </p:cNvSpPr>
          <p:nvPr/>
        </p:nvSpPr>
        <p:spPr>
          <a:xfrm>
            <a:off x="177267" y="0"/>
            <a:ext cx="12750799" cy="1504898"/>
          </a:xfrm>
          <a:prstGeom prst="rect">
            <a:avLst/>
          </a:prstGeom>
        </p:spPr>
        <p:txBody>
          <a:bodyPr vert="horz" wrap="square" lIns="0" tIns="14604" rIns="0" bIns="0" rtlCol="0">
            <a:spAutoFit/>
          </a:bodyPr>
          <a:lstStyle>
            <a:lvl1pPr>
              <a:defRPr sz="6900" b="0" i="0">
                <a:solidFill>
                  <a:srgbClr val="231F20"/>
                </a:solidFill>
                <a:latin typeface="Algerian"/>
                <a:ea typeface="+mj-ea"/>
                <a:cs typeface="Algerian"/>
              </a:defRPr>
            </a:lvl1pPr>
          </a:lstStyle>
          <a:p>
            <a:pPr marL="12700" algn="ctr">
              <a:spcBef>
                <a:spcPts val="114"/>
              </a:spcBef>
            </a:pPr>
            <a:r>
              <a:rPr lang="es-ES" sz="4800" kern="0" dirty="0"/>
              <a:t>50º </a:t>
            </a:r>
            <a:r>
              <a:rPr lang="es-ES" sz="4800" kern="0" dirty="0" smtClean="0"/>
              <a:t>CONMEMORACIÓN DE</a:t>
            </a:r>
          </a:p>
          <a:p>
            <a:pPr marL="12700" algn="ctr">
              <a:spcBef>
                <a:spcPts val="114"/>
              </a:spcBef>
            </a:pPr>
            <a:r>
              <a:rPr lang="es-ES" sz="4800" kern="0" dirty="0" smtClean="0"/>
              <a:t> </a:t>
            </a:r>
            <a:r>
              <a:rPr lang="es-ES" sz="4800" kern="0" dirty="0"/>
              <a:t>“LA NOCHE DE LOS BASTONES LARGOS”</a:t>
            </a:r>
          </a:p>
        </p:txBody>
      </p:sp>
      <p:sp>
        <p:nvSpPr>
          <p:cNvPr id="7" name="object 10"/>
          <p:cNvSpPr txBox="1"/>
          <p:nvPr/>
        </p:nvSpPr>
        <p:spPr>
          <a:xfrm>
            <a:off x="177267" y="8534400"/>
            <a:ext cx="3505733" cy="959558"/>
          </a:xfrm>
          <a:prstGeom prst="rect">
            <a:avLst/>
          </a:prstGeom>
        </p:spPr>
        <p:txBody>
          <a:bodyPr vert="horz" wrap="square" lIns="0" tIns="6985" rIns="0" bIns="0" rtlCol="0">
            <a:spAutoFit/>
          </a:bodyPr>
          <a:lstStyle/>
          <a:p>
            <a:pPr marL="469900" marR="5080" indent="-457200" algn="just">
              <a:lnSpc>
                <a:spcPct val="101499"/>
              </a:lnSpc>
              <a:spcBef>
                <a:spcPts val="55"/>
              </a:spcBef>
              <a:buFont typeface="Arial" panose="020B0604020202020204" pitchFamily="34" charset="0"/>
              <a:buChar char="•"/>
            </a:pPr>
            <a:r>
              <a:rPr lang="es-ES" sz="2000" b="1" spc="-10" dirty="0">
                <a:solidFill>
                  <a:srgbClr val="231F20"/>
                </a:solidFill>
                <a:latin typeface="Garamond"/>
                <a:cs typeface="Garamond"/>
              </a:rPr>
              <a:t>Fotos comentadas</a:t>
            </a:r>
          </a:p>
          <a:p>
            <a:pPr marL="469900" marR="5080" indent="-457200" algn="just">
              <a:lnSpc>
                <a:spcPct val="101499"/>
              </a:lnSpc>
              <a:spcBef>
                <a:spcPts val="55"/>
              </a:spcBef>
              <a:buFont typeface="Arial" panose="020B0604020202020204" pitchFamily="34" charset="0"/>
              <a:buChar char="•"/>
            </a:pPr>
            <a:r>
              <a:rPr lang="es-ES" sz="2000" b="1" spc="-10" dirty="0">
                <a:solidFill>
                  <a:srgbClr val="231F20"/>
                </a:solidFill>
                <a:latin typeface="Garamond"/>
                <a:cs typeface="Garamond"/>
              </a:rPr>
              <a:t>Documentos comentados</a:t>
            </a:r>
          </a:p>
          <a:p>
            <a:pPr marL="469900" marR="5080" indent="-457200" algn="just">
              <a:lnSpc>
                <a:spcPct val="101499"/>
              </a:lnSpc>
              <a:spcBef>
                <a:spcPts val="55"/>
              </a:spcBef>
              <a:buFont typeface="Arial" panose="020B0604020202020204" pitchFamily="34" charset="0"/>
              <a:buChar char="•"/>
            </a:pPr>
            <a:r>
              <a:rPr lang="es-ES" sz="2000" b="1" spc="-10" dirty="0">
                <a:solidFill>
                  <a:srgbClr val="231F20"/>
                </a:solidFill>
                <a:latin typeface="Garamond"/>
                <a:cs typeface="Garamond"/>
              </a:rPr>
              <a:t>Contexto </a:t>
            </a:r>
            <a:r>
              <a:rPr lang="es-ES" sz="2000" b="1" spc="-10" dirty="0" smtClean="0">
                <a:solidFill>
                  <a:srgbClr val="231F20"/>
                </a:solidFill>
                <a:latin typeface="Garamond"/>
                <a:cs typeface="Garamond"/>
              </a:rPr>
              <a:t>político</a:t>
            </a:r>
            <a:endParaRPr lang="es-ES" sz="2000" b="1" spc="-10" dirty="0">
              <a:solidFill>
                <a:srgbClr val="231F20"/>
              </a:solidFill>
              <a:latin typeface="Garamond"/>
              <a:cs typeface="Garamond"/>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744" t="13663" r="28503" b="16112"/>
          <a:stretch/>
        </p:blipFill>
        <p:spPr bwMode="auto">
          <a:xfrm>
            <a:off x="177267" y="1590805"/>
            <a:ext cx="7866067" cy="6791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699" t="19727" r="38630" b="5185"/>
          <a:stretch/>
        </p:blipFill>
        <p:spPr bwMode="auto">
          <a:xfrm>
            <a:off x="8559800" y="1600200"/>
            <a:ext cx="4146116" cy="7724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bject 10"/>
          <p:cNvSpPr txBox="1"/>
          <p:nvPr/>
        </p:nvSpPr>
        <p:spPr>
          <a:xfrm>
            <a:off x="3835400" y="8534400"/>
            <a:ext cx="3581400" cy="965264"/>
          </a:xfrm>
          <a:prstGeom prst="rect">
            <a:avLst/>
          </a:prstGeom>
        </p:spPr>
        <p:txBody>
          <a:bodyPr vert="horz" wrap="square" lIns="0" tIns="6985" rIns="0" bIns="0" rtlCol="0">
            <a:spAutoFit/>
          </a:bodyPr>
          <a:lstStyle/>
          <a:p>
            <a:pPr marL="469900" marR="5080" indent="-457200" algn="just">
              <a:lnSpc>
                <a:spcPct val="101499"/>
              </a:lnSpc>
              <a:spcBef>
                <a:spcPts val="55"/>
              </a:spcBef>
              <a:buFont typeface="Arial" panose="020B0604020202020204" pitchFamily="34" charset="0"/>
              <a:buChar char="•"/>
            </a:pPr>
            <a:r>
              <a:rPr lang="es-ES" sz="2000" b="1" spc="-10" dirty="0" smtClean="0">
                <a:solidFill>
                  <a:srgbClr val="231F20"/>
                </a:solidFill>
                <a:latin typeface="Garamond"/>
                <a:cs typeface="Garamond"/>
              </a:rPr>
              <a:t>Contexto </a:t>
            </a:r>
            <a:r>
              <a:rPr lang="es-ES" sz="2000" b="1" spc="-10" dirty="0">
                <a:solidFill>
                  <a:srgbClr val="231F20"/>
                </a:solidFill>
                <a:latin typeface="Garamond"/>
                <a:cs typeface="Garamond"/>
              </a:rPr>
              <a:t>político en la UBA</a:t>
            </a:r>
          </a:p>
          <a:p>
            <a:pPr marL="469900" marR="5080" indent="-457200" algn="just">
              <a:lnSpc>
                <a:spcPct val="101499"/>
              </a:lnSpc>
              <a:spcBef>
                <a:spcPts val="55"/>
              </a:spcBef>
              <a:buFont typeface="Arial" panose="020B0604020202020204" pitchFamily="34" charset="0"/>
              <a:buChar char="•"/>
            </a:pPr>
            <a:r>
              <a:rPr lang="es-ES" sz="2000" b="1" spc="-10" dirty="0">
                <a:solidFill>
                  <a:srgbClr val="231F20"/>
                </a:solidFill>
                <a:latin typeface="Garamond"/>
                <a:cs typeface="Garamond"/>
              </a:rPr>
              <a:t>Mapa de la UBA 1965</a:t>
            </a:r>
          </a:p>
          <a:p>
            <a:pPr marL="469900" marR="5080" indent="-457200" algn="just">
              <a:lnSpc>
                <a:spcPct val="101499"/>
              </a:lnSpc>
              <a:spcBef>
                <a:spcPts val="55"/>
              </a:spcBef>
              <a:buFont typeface="Arial" panose="020B0604020202020204" pitchFamily="34" charset="0"/>
              <a:buChar char="•"/>
            </a:pPr>
            <a:r>
              <a:rPr lang="es-ES" sz="2000" b="1" spc="-10" dirty="0">
                <a:solidFill>
                  <a:srgbClr val="231F20"/>
                </a:solidFill>
                <a:latin typeface="Garamond"/>
                <a:cs typeface="Garamond"/>
              </a:rPr>
              <a:t>Video conmemorativo</a:t>
            </a:r>
          </a:p>
        </p:txBody>
      </p:sp>
    </p:spTree>
    <p:extLst>
      <p:ext uri="{BB962C8B-B14F-4D97-AF65-F5344CB8AC3E}">
        <p14:creationId xmlns:p14="http://schemas.microsoft.com/office/powerpoint/2010/main" val="651428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80" y="1438097"/>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4" name="object 4"/>
          <p:cNvSpPr/>
          <p:nvPr/>
        </p:nvSpPr>
        <p:spPr>
          <a:xfrm>
            <a:off x="380" y="1507070"/>
            <a:ext cx="13004800" cy="0"/>
          </a:xfrm>
          <a:custGeom>
            <a:avLst/>
            <a:gdLst/>
            <a:ahLst/>
            <a:cxnLst/>
            <a:rect l="l" t="t" r="r" b="b"/>
            <a:pathLst>
              <a:path w="13004800">
                <a:moveTo>
                  <a:pt x="0" y="0"/>
                </a:moveTo>
                <a:lnTo>
                  <a:pt x="13004419" y="0"/>
                </a:lnTo>
              </a:path>
            </a:pathLst>
          </a:custGeom>
          <a:ln w="25400">
            <a:solidFill>
              <a:srgbClr val="231F20"/>
            </a:solidFill>
          </a:ln>
        </p:spPr>
        <p:txBody>
          <a:bodyPr wrap="square" lIns="0" tIns="0" rIns="0" bIns="0" rtlCol="0"/>
          <a:lstStyle/>
          <a:p>
            <a:endParaRPr/>
          </a:p>
        </p:txBody>
      </p:sp>
      <p:sp>
        <p:nvSpPr>
          <p:cNvPr id="6" name="object 3"/>
          <p:cNvSpPr txBox="1">
            <a:spLocks/>
          </p:cNvSpPr>
          <p:nvPr/>
        </p:nvSpPr>
        <p:spPr>
          <a:xfrm>
            <a:off x="177267" y="0"/>
            <a:ext cx="12750799" cy="1504898"/>
          </a:xfrm>
          <a:prstGeom prst="rect">
            <a:avLst/>
          </a:prstGeom>
        </p:spPr>
        <p:txBody>
          <a:bodyPr vert="horz" wrap="square" lIns="0" tIns="14604" rIns="0" bIns="0" rtlCol="0">
            <a:spAutoFit/>
          </a:bodyPr>
          <a:lstStyle>
            <a:lvl1pPr>
              <a:defRPr sz="6900" b="0" i="0">
                <a:solidFill>
                  <a:srgbClr val="231F20"/>
                </a:solidFill>
                <a:latin typeface="Algerian"/>
                <a:ea typeface="+mj-ea"/>
                <a:cs typeface="Algerian"/>
              </a:defRPr>
            </a:lvl1pPr>
          </a:lstStyle>
          <a:p>
            <a:pPr marL="12700" algn="ctr">
              <a:spcBef>
                <a:spcPts val="114"/>
              </a:spcBef>
            </a:pPr>
            <a:r>
              <a:rPr lang="es-ES" sz="4800" kern="0" dirty="0"/>
              <a:t>50º </a:t>
            </a:r>
            <a:r>
              <a:rPr lang="es-ES" sz="4800" kern="0" dirty="0" smtClean="0"/>
              <a:t>CONMEMORACIÓN DE</a:t>
            </a:r>
          </a:p>
          <a:p>
            <a:pPr marL="12700" algn="ctr">
              <a:spcBef>
                <a:spcPts val="114"/>
              </a:spcBef>
            </a:pPr>
            <a:r>
              <a:rPr lang="es-ES" sz="4800" kern="0" dirty="0" smtClean="0"/>
              <a:t> </a:t>
            </a:r>
            <a:r>
              <a:rPr lang="es-ES" sz="4800" kern="0" dirty="0"/>
              <a:t>“LA NOCHE DE LOS BASTONES LARGOS”</a:t>
            </a:r>
          </a:p>
        </p:txBody>
      </p:sp>
      <p:sp>
        <p:nvSpPr>
          <p:cNvPr id="7" name="object 10"/>
          <p:cNvSpPr txBox="1"/>
          <p:nvPr/>
        </p:nvSpPr>
        <p:spPr>
          <a:xfrm>
            <a:off x="7645400" y="6781800"/>
            <a:ext cx="4648732" cy="2471382"/>
          </a:xfrm>
          <a:prstGeom prst="rect">
            <a:avLst/>
          </a:prstGeom>
        </p:spPr>
        <p:txBody>
          <a:bodyPr vert="horz" wrap="square" lIns="0" tIns="6985" rIns="0" bIns="0" rtlCol="0">
            <a:spAutoFit/>
          </a:bodyPr>
          <a:lstStyle/>
          <a:p>
            <a:pPr marL="469900" marR="5080" indent="-457200" algn="just">
              <a:lnSpc>
                <a:spcPct val="101499"/>
              </a:lnSpc>
              <a:spcBef>
                <a:spcPts val="55"/>
              </a:spcBef>
              <a:buFont typeface="Arial" panose="020B0604020202020204" pitchFamily="34" charset="0"/>
              <a:buChar char="•"/>
            </a:pPr>
            <a:r>
              <a:rPr lang="es-ES" sz="2200" b="1" spc="-10" dirty="0" smtClean="0">
                <a:solidFill>
                  <a:srgbClr val="231F20"/>
                </a:solidFill>
                <a:latin typeface="Garamond"/>
                <a:cs typeface="Garamond"/>
              </a:rPr>
              <a:t>Noticias </a:t>
            </a:r>
            <a:r>
              <a:rPr lang="es-ES" sz="2200" b="1" spc="-10" dirty="0">
                <a:solidFill>
                  <a:srgbClr val="231F20"/>
                </a:solidFill>
                <a:latin typeface="Garamond"/>
                <a:cs typeface="Garamond"/>
              </a:rPr>
              <a:t>en 1966</a:t>
            </a:r>
          </a:p>
          <a:p>
            <a:pPr marL="469900" marR="5080" indent="-457200" algn="just">
              <a:lnSpc>
                <a:spcPct val="101499"/>
              </a:lnSpc>
              <a:spcBef>
                <a:spcPts val="55"/>
              </a:spcBef>
              <a:buFont typeface="Arial" panose="020B0604020202020204" pitchFamily="34" charset="0"/>
              <a:buChar char="•"/>
            </a:pPr>
            <a:r>
              <a:rPr lang="es-ES" sz="2200" b="1" spc="-10" dirty="0" smtClean="0">
                <a:solidFill>
                  <a:srgbClr val="231F20"/>
                </a:solidFill>
                <a:latin typeface="Garamond"/>
                <a:cs typeface="Garamond"/>
              </a:rPr>
              <a:t>Fotos </a:t>
            </a:r>
            <a:r>
              <a:rPr lang="es-ES" sz="2200" b="1" spc="-10" dirty="0">
                <a:solidFill>
                  <a:srgbClr val="231F20"/>
                </a:solidFill>
                <a:latin typeface="Garamond"/>
                <a:cs typeface="Garamond"/>
              </a:rPr>
              <a:t>comentadas</a:t>
            </a:r>
          </a:p>
          <a:p>
            <a:pPr marL="469900" marR="5080" indent="-457200" algn="just">
              <a:lnSpc>
                <a:spcPct val="101499"/>
              </a:lnSpc>
              <a:spcBef>
                <a:spcPts val="55"/>
              </a:spcBef>
              <a:buFont typeface="Arial" panose="020B0604020202020204" pitchFamily="34" charset="0"/>
              <a:buChar char="•"/>
            </a:pPr>
            <a:r>
              <a:rPr lang="es-ES" sz="2200" b="1" spc="-10" dirty="0">
                <a:solidFill>
                  <a:srgbClr val="231F20"/>
                </a:solidFill>
                <a:latin typeface="Garamond"/>
                <a:cs typeface="Garamond"/>
              </a:rPr>
              <a:t>Documentos comentados</a:t>
            </a:r>
          </a:p>
          <a:p>
            <a:pPr marL="469900" marR="5080" indent="-457200" algn="just">
              <a:lnSpc>
                <a:spcPct val="101499"/>
              </a:lnSpc>
              <a:spcBef>
                <a:spcPts val="55"/>
              </a:spcBef>
              <a:buFont typeface="Arial" panose="020B0604020202020204" pitchFamily="34" charset="0"/>
              <a:buChar char="•"/>
            </a:pPr>
            <a:r>
              <a:rPr lang="es-ES" sz="2200" b="1" spc="-10" dirty="0">
                <a:solidFill>
                  <a:srgbClr val="231F20"/>
                </a:solidFill>
                <a:latin typeface="Garamond"/>
                <a:cs typeface="Garamond"/>
              </a:rPr>
              <a:t>Contexto político</a:t>
            </a:r>
          </a:p>
          <a:p>
            <a:pPr marL="469900" marR="5080" indent="-457200" algn="just">
              <a:lnSpc>
                <a:spcPct val="101499"/>
              </a:lnSpc>
              <a:spcBef>
                <a:spcPts val="55"/>
              </a:spcBef>
              <a:buFont typeface="Arial" panose="020B0604020202020204" pitchFamily="34" charset="0"/>
              <a:buChar char="•"/>
            </a:pPr>
            <a:r>
              <a:rPr lang="es-ES" sz="2200" b="1" spc="-10" dirty="0">
                <a:solidFill>
                  <a:srgbClr val="231F20"/>
                </a:solidFill>
                <a:latin typeface="Garamond"/>
                <a:cs typeface="Garamond"/>
              </a:rPr>
              <a:t>Contexto político en la UBA</a:t>
            </a:r>
          </a:p>
          <a:p>
            <a:pPr marL="12700" marR="5080" algn="just">
              <a:lnSpc>
                <a:spcPct val="101499"/>
              </a:lnSpc>
              <a:spcBef>
                <a:spcPts val="55"/>
              </a:spcBef>
            </a:pPr>
            <a:endParaRPr lang="es-ES" sz="2200" b="1" spc="-10" dirty="0">
              <a:solidFill>
                <a:srgbClr val="231F20"/>
              </a:solidFill>
              <a:latin typeface="Garamond"/>
              <a:cs typeface="Garamond"/>
            </a:endParaRPr>
          </a:p>
          <a:p>
            <a:pPr marL="469900" marR="5080" indent="-457200" algn="just">
              <a:lnSpc>
                <a:spcPct val="101499"/>
              </a:lnSpc>
              <a:spcBef>
                <a:spcPts val="55"/>
              </a:spcBef>
              <a:buFont typeface="Arial" panose="020B0604020202020204" pitchFamily="34" charset="0"/>
              <a:buChar char="•"/>
            </a:pPr>
            <a:r>
              <a:rPr lang="es-ES" sz="2200" b="1" spc="-10" dirty="0">
                <a:solidFill>
                  <a:srgbClr val="231F20"/>
                </a:solidFill>
                <a:latin typeface="Garamond"/>
                <a:cs typeface="Garamond"/>
              </a:rPr>
              <a:t>Video conmemorativo</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562" t="20700" r="38630" b="47519"/>
          <a:stretch/>
        </p:blipFill>
        <p:spPr bwMode="auto">
          <a:xfrm>
            <a:off x="7569200" y="2133600"/>
            <a:ext cx="5282666" cy="4140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404" t="20602" r="31172" b="4169"/>
          <a:stretch/>
        </p:blipFill>
        <p:spPr bwMode="auto">
          <a:xfrm>
            <a:off x="389698" y="1709928"/>
            <a:ext cx="7027102" cy="7738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27431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31F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229</TotalTime>
  <Words>946</Words>
  <Application>Microsoft Office PowerPoint</Application>
  <PresentationFormat>Personalizado</PresentationFormat>
  <Paragraphs>137</Paragraphs>
  <Slides>19</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19</vt:i4>
      </vt:variant>
    </vt:vector>
  </HeadingPairs>
  <TitlesOfParts>
    <vt:vector size="26" baseType="lpstr">
      <vt:lpstr>Algerian</vt:lpstr>
      <vt:lpstr>Arial</vt:lpstr>
      <vt:lpstr>Baskerville Old Face</vt:lpstr>
      <vt:lpstr>Calibri</vt:lpstr>
      <vt:lpstr>Garamond</vt:lpstr>
      <vt:lpstr>Garamond-UltraCondensed</vt:lpstr>
      <vt:lpstr>Office Theme</vt:lpstr>
      <vt:lpstr>El Archivo Historio Virtual de la  Facultad de Psicología: un espacio de trabajo Interinstitucional</vt:lpstr>
      <vt:lpstr>Archivo histórico virtual</vt:lpstr>
      <vt:lpstr>Áreas que intervienen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Bases power.ai</dc:title>
  <dc:creator>aespector</dc:creator>
  <cp:lastModifiedBy>fedra freijo</cp:lastModifiedBy>
  <cp:revision>60</cp:revision>
  <dcterms:created xsi:type="dcterms:W3CDTF">2018-04-23T15:30:53Z</dcterms:created>
  <dcterms:modified xsi:type="dcterms:W3CDTF">2018-08-23T02:26:07Z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2018-04-23T00:00:00Z</vt:filetime>
  </property>
  <property fmtid="{D5CDD505-2E9C-101B-9397-08002B2CF9AE}" pid="3" name="Creator">
    <vt:lpwstr>PScript5.dll Version 5.2.2</vt:lpwstr>
  </property>
  <property fmtid="{D5CDD505-2E9C-101B-9397-08002B2CF9AE}" pid="4" name="LastSaved">
    <vt:filetime>2018-04-23T00:00:00Z</vt:filetime>
  </property>
</Properties>
</file>