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1" r:id="rId1"/>
  </p:sldMasterIdLst>
  <p:notesMasterIdLst>
    <p:notesMasterId r:id="rId49"/>
  </p:notesMasterIdLst>
  <p:handoutMasterIdLst>
    <p:handoutMasterId r:id="rId50"/>
  </p:handoutMasterIdLst>
  <p:sldIdLst>
    <p:sldId id="361" r:id="rId2"/>
    <p:sldId id="363" r:id="rId3"/>
    <p:sldId id="364" r:id="rId4"/>
    <p:sldId id="309" r:id="rId5"/>
    <p:sldId id="310" r:id="rId6"/>
    <p:sldId id="312" r:id="rId7"/>
    <p:sldId id="360" r:id="rId8"/>
    <p:sldId id="333" r:id="rId9"/>
    <p:sldId id="338" r:id="rId10"/>
    <p:sldId id="340" r:id="rId11"/>
    <p:sldId id="341" r:id="rId12"/>
    <p:sldId id="317" r:id="rId13"/>
    <p:sldId id="319" r:id="rId14"/>
    <p:sldId id="339" r:id="rId15"/>
    <p:sldId id="352" r:id="rId16"/>
    <p:sldId id="408" r:id="rId17"/>
    <p:sldId id="410" r:id="rId18"/>
    <p:sldId id="384" r:id="rId19"/>
    <p:sldId id="365" r:id="rId20"/>
    <p:sldId id="368" r:id="rId21"/>
    <p:sldId id="369" r:id="rId22"/>
    <p:sldId id="371" r:id="rId23"/>
    <p:sldId id="378" r:id="rId24"/>
    <p:sldId id="406" r:id="rId25"/>
    <p:sldId id="379" r:id="rId26"/>
    <p:sldId id="411" r:id="rId27"/>
    <p:sldId id="412" r:id="rId28"/>
    <p:sldId id="414" r:id="rId29"/>
    <p:sldId id="385" r:id="rId30"/>
    <p:sldId id="390" r:id="rId31"/>
    <p:sldId id="392" r:id="rId32"/>
    <p:sldId id="391" r:id="rId33"/>
    <p:sldId id="394" r:id="rId34"/>
    <p:sldId id="409" r:id="rId35"/>
    <p:sldId id="395" r:id="rId36"/>
    <p:sldId id="393" r:id="rId37"/>
    <p:sldId id="396" r:id="rId38"/>
    <p:sldId id="398" r:id="rId39"/>
    <p:sldId id="397" r:id="rId40"/>
    <p:sldId id="399" r:id="rId41"/>
    <p:sldId id="400" r:id="rId42"/>
    <p:sldId id="401" r:id="rId43"/>
    <p:sldId id="403" r:id="rId44"/>
    <p:sldId id="386" r:id="rId45"/>
    <p:sldId id="415" r:id="rId46"/>
    <p:sldId id="328" r:id="rId47"/>
    <p:sldId id="350" r:id="rId48"/>
  </p:sldIdLst>
  <p:sldSz cx="9144000" cy="6858000" type="screen4x3"/>
  <p:notesSz cx="6815138" cy="9942513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ma Luz García" initials="ILG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D5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0" autoAdjust="0"/>
    <p:restoredTop sz="82724" autoAdjust="0"/>
  </p:normalViewPr>
  <p:slideViewPr>
    <p:cSldViewPr>
      <p:cViewPr varScale="1">
        <p:scale>
          <a:sx n="38" d="100"/>
          <a:sy n="38" d="100"/>
        </p:scale>
        <p:origin x="14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452" y="-72"/>
      </p:cViewPr>
      <p:guideLst>
        <p:guide orient="horz" pos="3132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s-AR" dirty="0"/>
              <a:t>Recursos Humanos (Información SISBI 2016)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1.7973856209150325E-2"/>
          <c:y val="8.5234944590259543E-2"/>
          <c:w val="0.96405228758169936"/>
          <c:h val="0.692141294838145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'23'!$A$25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'23'!$B$6:$F$6</c:f>
              <c:strCache>
                <c:ptCount val="5"/>
                <c:pt idx="0">
                  <c:v>Profesionales bibliotecarios</c:v>
                </c:pt>
                <c:pt idx="1">
                  <c:v>Profesionales informáticos</c:v>
                </c:pt>
                <c:pt idx="2">
                  <c:v>Otros profesionales</c:v>
                </c:pt>
                <c:pt idx="3">
                  <c:v>No profesionales</c:v>
                </c:pt>
                <c:pt idx="4">
                  <c:v>Otros</c:v>
                </c:pt>
              </c:strCache>
            </c:strRef>
          </c:cat>
          <c:val>
            <c:numRef>
              <c:f>'23'!$B$25:$F$25</c:f>
              <c:numCache>
                <c:formatCode>General</c:formatCode>
                <c:ptCount val="5"/>
                <c:pt idx="0">
                  <c:v>99</c:v>
                </c:pt>
                <c:pt idx="1">
                  <c:v>19</c:v>
                </c:pt>
                <c:pt idx="2">
                  <c:v>33</c:v>
                </c:pt>
                <c:pt idx="3">
                  <c:v>72</c:v>
                </c:pt>
                <c:pt idx="4">
                  <c:v>141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64-4969-AEAA-6AE8754EF2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67349840"/>
        <c:axId val="367350232"/>
      </c:barChart>
      <c:catAx>
        <c:axId val="367349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s-AR"/>
          </a:p>
        </c:txPr>
        <c:crossAx val="367350232"/>
        <c:crosses val="autoZero"/>
        <c:auto val="1"/>
        <c:lblAlgn val="ctr"/>
        <c:lblOffset val="100"/>
        <c:noMultiLvlLbl val="0"/>
      </c:catAx>
      <c:valAx>
        <c:axId val="367350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67349840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2000"/>
            </a:pPr>
            <a:endParaRPr lang="es-AR"/>
          </a:p>
        </c:txPr>
      </c:legendEntry>
      <c:layout>
        <c:manualLayout>
          <c:xMode val="edge"/>
          <c:yMode val="edge"/>
          <c:x val="0.35396647110287682"/>
          <c:y val="0.21921296296296297"/>
          <c:w val="0.19402771344758377"/>
          <c:h val="0.1390352508019830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Cantidad y tipo de usuarios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'2'!$A$2:$A$6</c:f>
              <c:strCache>
                <c:ptCount val="5"/>
                <c:pt idx="0">
                  <c:v>Docentes</c:v>
                </c:pt>
                <c:pt idx="1">
                  <c:v>Investigadores</c:v>
                </c:pt>
                <c:pt idx="2">
                  <c:v>Alumnos</c:v>
                </c:pt>
                <c:pt idx="3">
                  <c:v>Personal No Docente</c:v>
                </c:pt>
                <c:pt idx="4">
                  <c:v>Otro</c:v>
                </c:pt>
              </c:strCache>
            </c:strRef>
          </c:cat>
          <c:val>
            <c:numRef>
              <c:f>'2'!$B$2:$B$6</c:f>
              <c:numCache>
                <c:formatCode>#,##0</c:formatCode>
                <c:ptCount val="5"/>
                <c:pt idx="0">
                  <c:v>12048</c:v>
                </c:pt>
                <c:pt idx="1">
                  <c:v>12048</c:v>
                </c:pt>
                <c:pt idx="2">
                  <c:v>218973</c:v>
                </c:pt>
                <c:pt idx="3">
                  <c:v>2903</c:v>
                </c:pt>
                <c:pt idx="4">
                  <c:v>309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A2-4B97-A78E-8AD9863EEE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68469728"/>
        <c:axId val="368470120"/>
        <c:axId val="0"/>
      </c:bar3DChart>
      <c:catAx>
        <c:axId val="368469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68470120"/>
        <c:crosses val="autoZero"/>
        <c:auto val="1"/>
        <c:lblAlgn val="ctr"/>
        <c:lblOffset val="100"/>
        <c:noMultiLvlLbl val="0"/>
      </c:catAx>
      <c:valAx>
        <c:axId val="36847012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one"/>
        <c:crossAx val="36846972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2400"/>
      </a:pPr>
      <a:endParaRPr lang="es-A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AR"/>
              <a:t>Servicios</a:t>
            </a:r>
          </a:p>
        </c:rich>
      </c:tx>
      <c:layout>
        <c:manualLayout>
          <c:xMode val="edge"/>
          <c:yMode val="edge"/>
          <c:x val="0.42904293032735341"/>
          <c:y val="1.8099547511312222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Préstamos</c:v>
          </c:tx>
          <c:spPr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'3'!$A$2:$A$4</c:f>
              <c:strCache>
                <c:ptCount val="3"/>
                <c:pt idx="0">
                  <c:v>Documentos prestados a domicilio</c:v>
                </c:pt>
                <c:pt idx="1">
                  <c:v>Documentos consultados en sala</c:v>
                </c:pt>
                <c:pt idx="2">
                  <c:v>Documentos en préstamo interbibliotecario</c:v>
                </c:pt>
              </c:strCache>
            </c:strRef>
          </c:cat>
          <c:val>
            <c:numRef>
              <c:f>'3'!$B$2:$B$4</c:f>
              <c:numCache>
                <c:formatCode>#,##0</c:formatCode>
                <c:ptCount val="3"/>
                <c:pt idx="0">
                  <c:v>199504</c:v>
                </c:pt>
                <c:pt idx="1">
                  <c:v>259520</c:v>
                </c:pt>
                <c:pt idx="2">
                  <c:v>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EB-4BEF-8083-D4616181A2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69527096"/>
        <c:axId val="369527488"/>
        <c:axId val="0"/>
      </c:bar3DChart>
      <c:catAx>
        <c:axId val="369527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69527488"/>
        <c:crosses val="autoZero"/>
        <c:auto val="1"/>
        <c:lblAlgn val="ctr"/>
        <c:lblOffset val="100"/>
        <c:noMultiLvlLbl val="0"/>
      </c:catAx>
      <c:valAx>
        <c:axId val="36952748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36952709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/>
      <a:bevelB/>
    </a:sp3d>
  </c:spPr>
  <c:txPr>
    <a:bodyPr/>
    <a:lstStyle/>
    <a:p>
      <a:pPr>
        <a:defRPr sz="2000"/>
      </a:pPr>
      <a:endParaRPr lang="es-A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r">
              <a:defRPr sz="2800" b="0"/>
            </a:pPr>
            <a:r>
              <a:rPr lang="es-AR" sz="2800" b="0" dirty="0"/>
              <a:t>Computadoras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Cantidad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'22'!$A$2:$A$3</c:f>
              <c:strCache>
                <c:ptCount val="2"/>
                <c:pt idx="0">
                  <c:v>Para los  usuarios</c:v>
                </c:pt>
                <c:pt idx="1">
                  <c:v>Para los empleados</c:v>
                </c:pt>
              </c:strCache>
            </c:strRef>
          </c:cat>
          <c:val>
            <c:numRef>
              <c:f>'22'!$B$2:$B$3</c:f>
              <c:numCache>
                <c:formatCode>#,##0</c:formatCode>
                <c:ptCount val="2"/>
                <c:pt idx="0">
                  <c:v>176</c:v>
                </c:pt>
                <c:pt idx="1">
                  <c:v>297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1A-4D3B-9CDE-A1D0CC4CC2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69528664"/>
        <c:axId val="369529056"/>
      </c:barChart>
      <c:catAx>
        <c:axId val="369528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69529056"/>
        <c:crosses val="autoZero"/>
        <c:auto val="1"/>
        <c:lblAlgn val="ctr"/>
        <c:lblOffset val="100"/>
        <c:noMultiLvlLbl val="0"/>
      </c:catAx>
      <c:valAx>
        <c:axId val="36952905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one"/>
        <c:crossAx val="36952866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2800"/>
          </a:pPr>
          <a:endParaRPr lang="es-AR"/>
        </a:p>
      </c:txPr>
    </c:legend>
    <c:plotVisOnly val="1"/>
    <c:dispBlanksAs val="gap"/>
    <c:showDLblsOverMax val="0"/>
  </c:chart>
  <c:txPr>
    <a:bodyPr/>
    <a:lstStyle/>
    <a:p>
      <a:pPr>
        <a:defRPr sz="3600"/>
      </a:pPr>
      <a:endParaRPr lang="es-A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AR"/>
              <a:t>Cantidad de Dispositivos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Cantidad</c:v>
          </c:tx>
          <c:invertIfNegative val="0"/>
          <c:cat>
            <c:strRef>
              <c:f>'22'!$B$34:$K$34</c:f>
              <c:strCache>
                <c:ptCount val="10"/>
                <c:pt idx="0">
                  <c:v>Cañon proyector</c:v>
                </c:pt>
                <c:pt idx="1">
                  <c:v>Tablet</c:v>
                </c:pt>
                <c:pt idx="2">
                  <c:v>Netbook</c:v>
                </c:pt>
                <c:pt idx="3">
                  <c:v>Notebook</c:v>
                </c:pt>
                <c:pt idx="4">
                  <c:v>Pantalla de proyección</c:v>
                </c:pt>
                <c:pt idx="5">
                  <c:v>Pizarra electrónica</c:v>
                </c:pt>
                <c:pt idx="6">
                  <c:v>Cámara de fotos</c:v>
                </c:pt>
                <c:pt idx="7">
                  <c:v>TV</c:v>
                </c:pt>
                <c:pt idx="8">
                  <c:v>Códigos QR</c:v>
                </c:pt>
                <c:pt idx="9">
                  <c:v>Puesto de videoconferencia</c:v>
                </c:pt>
              </c:strCache>
            </c:strRef>
          </c:cat>
          <c:val>
            <c:numRef>
              <c:f>'22'!$B$53:$K$53</c:f>
              <c:numCache>
                <c:formatCode>General</c:formatCode>
                <c:ptCount val="10"/>
                <c:pt idx="0">
                  <c:v>7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FF-4994-A990-6C0C6E0B6C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9529840"/>
        <c:axId val="369129376"/>
      </c:barChart>
      <c:catAx>
        <c:axId val="369529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9129376"/>
        <c:crosses val="autoZero"/>
        <c:auto val="1"/>
        <c:lblAlgn val="ctr"/>
        <c:lblOffset val="100"/>
        <c:noMultiLvlLbl val="0"/>
      </c:catAx>
      <c:valAx>
        <c:axId val="369129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9529840"/>
        <c:crosses val="autoZero"/>
        <c:crossBetween val="between"/>
        <c:minorUnit val="1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E6D178-7C99-4475-86A4-50359E577921}" type="doc">
      <dgm:prSet loTypeId="urn:microsoft.com/office/officeart/2005/8/layout/matrix3" loCatId="matrix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s-AR"/>
        </a:p>
      </dgm:t>
    </dgm:pt>
    <dgm:pt modelId="{79449EDA-66B7-4CED-91A2-A7464908A198}">
      <dgm:prSet custT="1"/>
      <dgm:spPr/>
      <dgm:t>
        <a:bodyPr/>
        <a:lstStyle/>
        <a:p>
          <a:pPr rtl="0"/>
          <a:r>
            <a:rPr lang="es-AR" sz="2000" dirty="0">
              <a:solidFill>
                <a:srgbClr val="7030A0"/>
              </a:solidFill>
            </a:rPr>
            <a:t>Conceptos</a:t>
          </a:r>
        </a:p>
      </dgm:t>
    </dgm:pt>
    <dgm:pt modelId="{8506610B-C41D-477D-95CD-348E045CCACD}" type="parTrans" cxnId="{CF13998C-828E-4D44-86E3-E0A1A89C70A3}">
      <dgm:prSet/>
      <dgm:spPr/>
      <dgm:t>
        <a:bodyPr/>
        <a:lstStyle/>
        <a:p>
          <a:endParaRPr lang="es-AR"/>
        </a:p>
      </dgm:t>
    </dgm:pt>
    <dgm:pt modelId="{BED208C8-D84E-4A83-BA45-D5C71A385084}" type="sibTrans" cxnId="{CF13998C-828E-4D44-86E3-E0A1A89C70A3}">
      <dgm:prSet/>
      <dgm:spPr/>
      <dgm:t>
        <a:bodyPr/>
        <a:lstStyle/>
        <a:p>
          <a:endParaRPr lang="es-AR"/>
        </a:p>
      </dgm:t>
    </dgm:pt>
    <dgm:pt modelId="{6F3AF4B1-1694-4204-84A9-6EB13C02EC20}">
      <dgm:prSet custT="1"/>
      <dgm:spPr/>
      <dgm:t>
        <a:bodyPr/>
        <a:lstStyle/>
        <a:p>
          <a:pPr algn="ctr" rtl="0"/>
          <a:r>
            <a:rPr lang="es-AR" sz="1600" b="1" dirty="0">
              <a:solidFill>
                <a:srgbClr val="7030A0"/>
              </a:solidFill>
            </a:rPr>
            <a:t>Pericia, aptitud, idoneidad para hacer algo o intervenir en un asunto determinado</a:t>
          </a:r>
          <a:r>
            <a:rPr lang="es-AR" sz="1600" dirty="0">
              <a:solidFill>
                <a:srgbClr val="7030A0"/>
              </a:solidFill>
            </a:rPr>
            <a:t> (RAE)</a:t>
          </a:r>
        </a:p>
      </dgm:t>
    </dgm:pt>
    <dgm:pt modelId="{A89C0355-CFED-4DA1-B482-4D8677FC79A9}" type="parTrans" cxnId="{B5AF378B-AE0C-4769-A88F-EF1AD62B1C82}">
      <dgm:prSet/>
      <dgm:spPr/>
      <dgm:t>
        <a:bodyPr/>
        <a:lstStyle/>
        <a:p>
          <a:endParaRPr lang="es-AR"/>
        </a:p>
      </dgm:t>
    </dgm:pt>
    <dgm:pt modelId="{7F48B379-B23C-433D-A8C4-1A37FDFEDF5B}" type="sibTrans" cxnId="{B5AF378B-AE0C-4769-A88F-EF1AD62B1C82}">
      <dgm:prSet/>
      <dgm:spPr/>
      <dgm:t>
        <a:bodyPr/>
        <a:lstStyle/>
        <a:p>
          <a:endParaRPr lang="es-AR"/>
        </a:p>
      </dgm:t>
    </dgm:pt>
    <dgm:pt modelId="{658F8C8D-BE10-4EA2-91DD-6C06718AFDA0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AR" sz="1600" b="1" dirty="0">
              <a:solidFill>
                <a:srgbClr val="7030A0"/>
              </a:solidFill>
            </a:rPr>
            <a:t>Ámbito laboral: </a:t>
          </a:r>
          <a:r>
            <a:rPr lang="es-AR" sz="1600" dirty="0">
              <a:solidFill>
                <a:srgbClr val="7030A0"/>
              </a:solidFill>
            </a:rPr>
            <a:t>involucran la capacidad real y efectiva de desarrollar con éxito una actividad</a:t>
          </a:r>
          <a:endParaRPr lang="es-AR" sz="1600" dirty="0"/>
        </a:p>
        <a:p>
          <a:pPr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200" dirty="0"/>
        </a:p>
      </dgm:t>
    </dgm:pt>
    <dgm:pt modelId="{153FAB8D-06B5-4DA9-8DFD-9EFF02A92E4D}" type="parTrans" cxnId="{9136193C-3162-4A16-A670-9614FDABD91F}">
      <dgm:prSet/>
      <dgm:spPr/>
      <dgm:t>
        <a:bodyPr/>
        <a:lstStyle/>
        <a:p>
          <a:endParaRPr lang="es-AR"/>
        </a:p>
      </dgm:t>
    </dgm:pt>
    <dgm:pt modelId="{CAAEF32A-43B5-4786-AFDE-55BE3DD837B2}" type="sibTrans" cxnId="{9136193C-3162-4A16-A670-9614FDABD91F}">
      <dgm:prSet/>
      <dgm:spPr/>
      <dgm:t>
        <a:bodyPr/>
        <a:lstStyle/>
        <a:p>
          <a:endParaRPr lang="es-AR"/>
        </a:p>
      </dgm:t>
    </dgm:pt>
    <dgm:pt modelId="{0C420B83-6414-4C33-B489-3C6A2FF080F8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AR" sz="1400" dirty="0">
            <a:solidFill>
              <a:srgbClr val="7030A0"/>
            </a:solidFill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AR" sz="1400" b="1" dirty="0">
              <a:solidFill>
                <a:srgbClr val="7030A0"/>
              </a:solidFill>
            </a:rPr>
            <a:t>Gestión por Competencias </a:t>
          </a:r>
          <a:r>
            <a:rPr lang="es-AR" sz="1400" dirty="0">
              <a:solidFill>
                <a:srgbClr val="7030A0"/>
              </a:solidFill>
            </a:rPr>
            <a:t>modelo gerencial que permite a cada organización orientar a los integrantes hacia el cumplimiento de sus objetivos y estrategias organizacionales</a:t>
          </a:r>
        </a:p>
        <a:p>
          <a:pPr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200" dirty="0"/>
        </a:p>
      </dgm:t>
    </dgm:pt>
    <dgm:pt modelId="{62403CAA-AC18-442D-A8C0-A9C2ABBBCB38}" type="parTrans" cxnId="{5DF5EA18-88A8-47CF-B43B-6E88E6F0A243}">
      <dgm:prSet/>
      <dgm:spPr/>
      <dgm:t>
        <a:bodyPr/>
        <a:lstStyle/>
        <a:p>
          <a:endParaRPr lang="es-AR"/>
        </a:p>
      </dgm:t>
    </dgm:pt>
    <dgm:pt modelId="{3C14092D-129E-41BD-BD6D-A47F60C8C4DC}" type="sibTrans" cxnId="{5DF5EA18-88A8-47CF-B43B-6E88E6F0A243}">
      <dgm:prSet/>
      <dgm:spPr/>
      <dgm:t>
        <a:bodyPr/>
        <a:lstStyle/>
        <a:p>
          <a:endParaRPr lang="es-AR"/>
        </a:p>
      </dgm:t>
    </dgm:pt>
    <dgm:pt modelId="{AC7F38CD-20A0-4FF0-859F-57144EB64830}">
      <dgm:prSet/>
      <dgm:spPr/>
      <dgm:t>
        <a:bodyPr/>
        <a:lstStyle/>
        <a:p>
          <a:endParaRPr lang="es-AR"/>
        </a:p>
      </dgm:t>
    </dgm:pt>
    <dgm:pt modelId="{50DC40C4-4FCC-4AB5-96B6-E4980732EE70}" type="parTrans" cxnId="{3C3E3226-6921-4CAC-8CA9-97642BB0016B}">
      <dgm:prSet/>
      <dgm:spPr/>
      <dgm:t>
        <a:bodyPr/>
        <a:lstStyle/>
        <a:p>
          <a:endParaRPr lang="es-AR"/>
        </a:p>
      </dgm:t>
    </dgm:pt>
    <dgm:pt modelId="{583A8270-891C-47B5-89EA-814329743308}" type="sibTrans" cxnId="{3C3E3226-6921-4CAC-8CA9-97642BB0016B}">
      <dgm:prSet/>
      <dgm:spPr/>
      <dgm:t>
        <a:bodyPr/>
        <a:lstStyle/>
        <a:p>
          <a:endParaRPr lang="es-AR"/>
        </a:p>
      </dgm:t>
    </dgm:pt>
    <dgm:pt modelId="{E29017C0-2070-411F-9CD7-C6735C4BE681}">
      <dgm:prSet/>
      <dgm:spPr/>
      <dgm:t>
        <a:bodyPr/>
        <a:lstStyle/>
        <a:p>
          <a:pPr rtl="0"/>
          <a:endParaRPr lang="es-AR" dirty="0"/>
        </a:p>
      </dgm:t>
    </dgm:pt>
    <dgm:pt modelId="{38AF8721-E56C-4754-B7F4-E4B8E839AC0F}" type="parTrans" cxnId="{7C61FA83-5A91-4617-A055-2509C15A0980}">
      <dgm:prSet/>
      <dgm:spPr/>
      <dgm:t>
        <a:bodyPr/>
        <a:lstStyle/>
        <a:p>
          <a:endParaRPr lang="es-AR"/>
        </a:p>
      </dgm:t>
    </dgm:pt>
    <dgm:pt modelId="{B75598C7-4EF1-4216-B1BC-A33155F803FC}" type="sibTrans" cxnId="{7C61FA83-5A91-4617-A055-2509C15A0980}">
      <dgm:prSet/>
      <dgm:spPr/>
      <dgm:t>
        <a:bodyPr/>
        <a:lstStyle/>
        <a:p>
          <a:endParaRPr lang="es-AR"/>
        </a:p>
      </dgm:t>
    </dgm:pt>
    <dgm:pt modelId="{05865974-B544-495E-B525-67C86040FFDD}">
      <dgm:prSet/>
      <dgm:spPr/>
      <dgm:t>
        <a:bodyPr/>
        <a:lstStyle/>
        <a:p>
          <a:endParaRPr lang="es-AR"/>
        </a:p>
      </dgm:t>
    </dgm:pt>
    <dgm:pt modelId="{BEFA4C0A-992F-4B8C-A95C-88D8466EEE82}" type="parTrans" cxnId="{1E1AEC8A-7B1C-4205-838A-BAAF01DDEB72}">
      <dgm:prSet/>
      <dgm:spPr/>
      <dgm:t>
        <a:bodyPr/>
        <a:lstStyle/>
        <a:p>
          <a:endParaRPr lang="es-AR"/>
        </a:p>
      </dgm:t>
    </dgm:pt>
    <dgm:pt modelId="{2DBEF928-4092-4EBF-88D2-98E1AA57696A}" type="sibTrans" cxnId="{1E1AEC8A-7B1C-4205-838A-BAAF01DDEB72}">
      <dgm:prSet/>
      <dgm:spPr/>
      <dgm:t>
        <a:bodyPr/>
        <a:lstStyle/>
        <a:p>
          <a:endParaRPr lang="es-AR"/>
        </a:p>
      </dgm:t>
    </dgm:pt>
    <dgm:pt modelId="{02324E86-075F-4F79-94E0-FB5061AFAC22}">
      <dgm:prSet/>
      <dgm:spPr/>
      <dgm:t>
        <a:bodyPr/>
        <a:lstStyle/>
        <a:p>
          <a:pPr rtl="0"/>
          <a:endParaRPr lang="es-AR" dirty="0"/>
        </a:p>
      </dgm:t>
    </dgm:pt>
    <dgm:pt modelId="{1D459FBB-1EB7-4BB6-A4F5-0B1F9F37949F}" type="parTrans" cxnId="{9BBC0A1D-21A5-42A5-9645-CB898DF29321}">
      <dgm:prSet/>
      <dgm:spPr/>
      <dgm:t>
        <a:bodyPr/>
        <a:lstStyle/>
        <a:p>
          <a:endParaRPr lang="es-AR"/>
        </a:p>
      </dgm:t>
    </dgm:pt>
    <dgm:pt modelId="{AF960C93-F109-42F4-93A3-AB5640211831}" type="sibTrans" cxnId="{9BBC0A1D-21A5-42A5-9645-CB898DF29321}">
      <dgm:prSet/>
      <dgm:spPr/>
      <dgm:t>
        <a:bodyPr/>
        <a:lstStyle/>
        <a:p>
          <a:endParaRPr lang="es-AR"/>
        </a:p>
      </dgm:t>
    </dgm:pt>
    <dgm:pt modelId="{D93804E4-A61F-43BD-B7F0-826B3583E0AC}">
      <dgm:prSet/>
      <dgm:spPr/>
      <dgm:t>
        <a:bodyPr/>
        <a:lstStyle/>
        <a:p>
          <a:endParaRPr lang="es-AR"/>
        </a:p>
      </dgm:t>
    </dgm:pt>
    <dgm:pt modelId="{7613E242-4C31-4864-962C-ED91389BF618}" type="parTrans" cxnId="{0DB5E780-84EB-423D-A6EF-25C0EA0501FA}">
      <dgm:prSet/>
      <dgm:spPr/>
      <dgm:t>
        <a:bodyPr/>
        <a:lstStyle/>
        <a:p>
          <a:endParaRPr lang="es-AR"/>
        </a:p>
      </dgm:t>
    </dgm:pt>
    <dgm:pt modelId="{55AD00AF-911C-4532-A6D9-A8CB626705F9}" type="sibTrans" cxnId="{0DB5E780-84EB-423D-A6EF-25C0EA0501FA}">
      <dgm:prSet/>
      <dgm:spPr/>
      <dgm:t>
        <a:bodyPr/>
        <a:lstStyle/>
        <a:p>
          <a:endParaRPr lang="es-AR"/>
        </a:p>
      </dgm:t>
    </dgm:pt>
    <dgm:pt modelId="{B529D152-05C5-4AA3-A328-B7E048FEE943}">
      <dgm:prSet/>
      <dgm:spPr/>
      <dgm:t>
        <a:bodyPr/>
        <a:lstStyle/>
        <a:p>
          <a:pPr rtl="0"/>
          <a:endParaRPr lang="es-AR" dirty="0"/>
        </a:p>
      </dgm:t>
    </dgm:pt>
    <dgm:pt modelId="{8714A020-7F99-4ABE-B6B0-2ED880BD0ACB}" type="parTrans" cxnId="{98FB2253-C5BA-433A-B771-7306720B4BB7}">
      <dgm:prSet/>
      <dgm:spPr/>
      <dgm:t>
        <a:bodyPr/>
        <a:lstStyle/>
        <a:p>
          <a:endParaRPr lang="es-AR"/>
        </a:p>
      </dgm:t>
    </dgm:pt>
    <dgm:pt modelId="{A58407B6-EBF7-44A8-8018-625C97B7EBC9}" type="sibTrans" cxnId="{98FB2253-C5BA-433A-B771-7306720B4BB7}">
      <dgm:prSet/>
      <dgm:spPr/>
      <dgm:t>
        <a:bodyPr/>
        <a:lstStyle/>
        <a:p>
          <a:endParaRPr lang="es-AR"/>
        </a:p>
      </dgm:t>
    </dgm:pt>
    <dgm:pt modelId="{F261AD76-F8BF-4DAE-AC38-8540C85B76AD}" type="pres">
      <dgm:prSet presAssocID="{B9E6D178-7C99-4475-86A4-50359E57792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C450FD1B-C3B3-4550-B877-6BCCA9612109}" type="pres">
      <dgm:prSet presAssocID="{B9E6D178-7C99-4475-86A4-50359E577921}" presName="diamond" presStyleLbl="bgShp" presStyleIdx="0" presStyleCnt="1"/>
      <dgm:spPr/>
    </dgm:pt>
    <dgm:pt modelId="{39232643-A02C-43D5-BC94-5D6466AA29CF}" type="pres">
      <dgm:prSet presAssocID="{B9E6D178-7C99-4475-86A4-50359E577921}" presName="quad1" presStyleLbl="node1" presStyleIdx="0" presStyleCnt="4" custLinFactNeighborX="-2991" custLinFactNeighborY="19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5BA44E9-7734-4DFC-887A-B77BB101759E}" type="pres">
      <dgm:prSet presAssocID="{B9E6D178-7C99-4475-86A4-50359E577921}" presName="quad2" presStyleLbl="node1" presStyleIdx="1" presStyleCnt="4" custScaleX="113148" custLinFactNeighborX="7659" custLinFactNeighborY="19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975FFC0-3BE1-46E1-BC8F-B54D7D35FE3E}" type="pres">
      <dgm:prSet presAssocID="{B9E6D178-7C99-4475-86A4-50359E577921}" presName="quad3" presStyleLbl="node1" presStyleIdx="2" presStyleCnt="4" custLinFactNeighborX="-2991" custLinFactNeighborY="-5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3D50D0D-FC27-4493-8C91-68A2CD3CA08F}" type="pres">
      <dgm:prSet presAssocID="{B9E6D178-7C99-4475-86A4-50359E577921}" presName="quad4" presStyleLbl="node1" presStyleIdx="3" presStyleCnt="4" custScaleX="119132" custLinFactNeighborX="7364" custLinFactNeighborY="-5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1E1AEC8A-7B1C-4205-838A-BAAF01DDEB72}" srcId="{B9E6D178-7C99-4475-86A4-50359E577921}" destId="{05865974-B544-495E-B525-67C86040FFDD}" srcOrd="6" destOrd="0" parTransId="{BEFA4C0A-992F-4B8C-A95C-88D8466EEE82}" sibTransId="{2DBEF928-4092-4EBF-88D2-98E1AA57696A}"/>
    <dgm:cxn modelId="{3C3E3226-6921-4CAC-8CA9-97642BB0016B}" srcId="{B9E6D178-7C99-4475-86A4-50359E577921}" destId="{AC7F38CD-20A0-4FF0-859F-57144EB64830}" srcOrd="4" destOrd="0" parTransId="{50DC40C4-4FCC-4AB5-96B6-E4980732EE70}" sibTransId="{583A8270-891C-47B5-89EA-814329743308}"/>
    <dgm:cxn modelId="{5DF5EA18-88A8-47CF-B43B-6E88E6F0A243}" srcId="{B9E6D178-7C99-4475-86A4-50359E577921}" destId="{0C420B83-6414-4C33-B489-3C6A2FF080F8}" srcOrd="3" destOrd="0" parTransId="{62403CAA-AC18-442D-A8C0-A9C2ABBBCB38}" sibTransId="{3C14092D-129E-41BD-BD6D-A47F60C8C4DC}"/>
    <dgm:cxn modelId="{61516B9D-629D-46F5-8C9C-E211DBD249EC}" type="presOf" srcId="{6F3AF4B1-1694-4204-84A9-6EB13C02EC20}" destId="{05BA44E9-7734-4DFC-887A-B77BB101759E}" srcOrd="0" destOrd="0" presId="urn:microsoft.com/office/officeart/2005/8/layout/matrix3"/>
    <dgm:cxn modelId="{B5AF378B-AE0C-4769-A88F-EF1AD62B1C82}" srcId="{B9E6D178-7C99-4475-86A4-50359E577921}" destId="{6F3AF4B1-1694-4204-84A9-6EB13C02EC20}" srcOrd="1" destOrd="0" parTransId="{A89C0355-CFED-4DA1-B482-4D8677FC79A9}" sibTransId="{7F48B379-B23C-433D-A8C4-1A37FDFEDF5B}"/>
    <dgm:cxn modelId="{9136193C-3162-4A16-A670-9614FDABD91F}" srcId="{B9E6D178-7C99-4475-86A4-50359E577921}" destId="{658F8C8D-BE10-4EA2-91DD-6C06718AFDA0}" srcOrd="2" destOrd="0" parTransId="{153FAB8D-06B5-4DA9-8DFD-9EFF02A92E4D}" sibTransId="{CAAEF32A-43B5-4786-AFDE-55BE3DD837B2}"/>
    <dgm:cxn modelId="{7C61FA83-5A91-4617-A055-2509C15A0980}" srcId="{B9E6D178-7C99-4475-86A4-50359E577921}" destId="{E29017C0-2070-411F-9CD7-C6735C4BE681}" srcOrd="5" destOrd="0" parTransId="{38AF8721-E56C-4754-B7F4-E4B8E839AC0F}" sibTransId="{B75598C7-4EF1-4216-B1BC-A33155F803FC}"/>
    <dgm:cxn modelId="{CF13998C-828E-4D44-86E3-E0A1A89C70A3}" srcId="{B9E6D178-7C99-4475-86A4-50359E577921}" destId="{79449EDA-66B7-4CED-91A2-A7464908A198}" srcOrd="0" destOrd="0" parTransId="{8506610B-C41D-477D-95CD-348E045CCACD}" sibTransId="{BED208C8-D84E-4A83-BA45-D5C71A385084}"/>
    <dgm:cxn modelId="{98FB2253-C5BA-433A-B771-7306720B4BB7}" srcId="{B9E6D178-7C99-4475-86A4-50359E577921}" destId="{B529D152-05C5-4AA3-A328-B7E048FEE943}" srcOrd="9" destOrd="0" parTransId="{8714A020-7F99-4ABE-B6B0-2ED880BD0ACB}" sibTransId="{A58407B6-EBF7-44A8-8018-625C97B7EBC9}"/>
    <dgm:cxn modelId="{E4015C30-7AF9-4DBE-AED7-7E609AB04869}" type="presOf" srcId="{B9E6D178-7C99-4475-86A4-50359E577921}" destId="{F261AD76-F8BF-4DAE-AC38-8540C85B76AD}" srcOrd="0" destOrd="0" presId="urn:microsoft.com/office/officeart/2005/8/layout/matrix3"/>
    <dgm:cxn modelId="{23663B3C-132C-4251-B268-46A641C4F451}" type="presOf" srcId="{0C420B83-6414-4C33-B489-3C6A2FF080F8}" destId="{43D50D0D-FC27-4493-8C91-68A2CD3CA08F}" srcOrd="0" destOrd="0" presId="urn:microsoft.com/office/officeart/2005/8/layout/matrix3"/>
    <dgm:cxn modelId="{0DB5E780-84EB-423D-A6EF-25C0EA0501FA}" srcId="{B9E6D178-7C99-4475-86A4-50359E577921}" destId="{D93804E4-A61F-43BD-B7F0-826B3583E0AC}" srcOrd="8" destOrd="0" parTransId="{7613E242-4C31-4864-962C-ED91389BF618}" sibTransId="{55AD00AF-911C-4532-A6D9-A8CB626705F9}"/>
    <dgm:cxn modelId="{2A12B308-67C9-4194-9013-94040C5641A7}" type="presOf" srcId="{79449EDA-66B7-4CED-91A2-A7464908A198}" destId="{39232643-A02C-43D5-BC94-5D6466AA29CF}" srcOrd="0" destOrd="0" presId="urn:microsoft.com/office/officeart/2005/8/layout/matrix3"/>
    <dgm:cxn modelId="{9BBC0A1D-21A5-42A5-9645-CB898DF29321}" srcId="{B9E6D178-7C99-4475-86A4-50359E577921}" destId="{02324E86-075F-4F79-94E0-FB5061AFAC22}" srcOrd="7" destOrd="0" parTransId="{1D459FBB-1EB7-4BB6-A4F5-0B1F9F37949F}" sibTransId="{AF960C93-F109-42F4-93A3-AB5640211831}"/>
    <dgm:cxn modelId="{92BC2714-CB8E-49C5-9C4D-5634C511D75B}" type="presOf" srcId="{658F8C8D-BE10-4EA2-91DD-6C06718AFDA0}" destId="{9975FFC0-3BE1-46E1-BC8F-B54D7D35FE3E}" srcOrd="0" destOrd="0" presId="urn:microsoft.com/office/officeart/2005/8/layout/matrix3"/>
    <dgm:cxn modelId="{DBA65ED2-57C5-4B30-A430-2EEA3911FA41}" type="presParOf" srcId="{F261AD76-F8BF-4DAE-AC38-8540C85B76AD}" destId="{C450FD1B-C3B3-4550-B877-6BCCA9612109}" srcOrd="0" destOrd="0" presId="urn:microsoft.com/office/officeart/2005/8/layout/matrix3"/>
    <dgm:cxn modelId="{C325683B-8EDE-4F07-A803-8837B7CD99C8}" type="presParOf" srcId="{F261AD76-F8BF-4DAE-AC38-8540C85B76AD}" destId="{39232643-A02C-43D5-BC94-5D6466AA29CF}" srcOrd="1" destOrd="0" presId="urn:microsoft.com/office/officeart/2005/8/layout/matrix3"/>
    <dgm:cxn modelId="{5A49BA9F-2692-4C8A-ABFC-32457F28BC29}" type="presParOf" srcId="{F261AD76-F8BF-4DAE-AC38-8540C85B76AD}" destId="{05BA44E9-7734-4DFC-887A-B77BB101759E}" srcOrd="2" destOrd="0" presId="urn:microsoft.com/office/officeart/2005/8/layout/matrix3"/>
    <dgm:cxn modelId="{5B5F3565-1871-4CD1-80F1-F501BEB26FE6}" type="presParOf" srcId="{F261AD76-F8BF-4DAE-AC38-8540C85B76AD}" destId="{9975FFC0-3BE1-46E1-BC8F-B54D7D35FE3E}" srcOrd="3" destOrd="0" presId="urn:microsoft.com/office/officeart/2005/8/layout/matrix3"/>
    <dgm:cxn modelId="{2865CB11-39F4-4819-8C94-41E9AA5BB7E4}" type="presParOf" srcId="{F261AD76-F8BF-4DAE-AC38-8540C85B76AD}" destId="{43D50D0D-FC27-4493-8C91-68A2CD3CA08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B2A36D-0D6A-47FA-86F8-1F00BEED3BF9}" type="doc">
      <dgm:prSet loTypeId="urn:microsoft.com/office/officeart/2005/8/layout/pyramid2" loCatId="pyramid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s-AR"/>
        </a:p>
      </dgm:t>
    </dgm:pt>
    <dgm:pt modelId="{70E31E3C-758D-418C-9016-5A5FE93A20CD}">
      <dgm:prSet custT="1"/>
      <dgm:spPr/>
      <dgm:t>
        <a:bodyPr/>
        <a:lstStyle/>
        <a:p>
          <a:pPr rtl="0"/>
          <a:r>
            <a:rPr lang="es-AR" sz="2000" dirty="0"/>
            <a:t>Identificar características y capacidades personales</a:t>
          </a:r>
        </a:p>
      </dgm:t>
    </dgm:pt>
    <dgm:pt modelId="{84458106-BF5B-4CDB-B230-A80B30A148B7}" type="parTrans" cxnId="{E565A2D0-418C-478E-9974-908DC611FE3C}">
      <dgm:prSet/>
      <dgm:spPr/>
      <dgm:t>
        <a:bodyPr/>
        <a:lstStyle/>
        <a:p>
          <a:endParaRPr lang="es-AR"/>
        </a:p>
      </dgm:t>
    </dgm:pt>
    <dgm:pt modelId="{D1F93893-AAF1-416C-B871-DAD71FDB5CC5}" type="sibTrans" cxnId="{E565A2D0-418C-478E-9974-908DC611FE3C}">
      <dgm:prSet/>
      <dgm:spPr/>
      <dgm:t>
        <a:bodyPr/>
        <a:lstStyle/>
        <a:p>
          <a:endParaRPr lang="es-AR"/>
        </a:p>
      </dgm:t>
    </dgm:pt>
    <dgm:pt modelId="{21A55929-575F-4CEC-909D-9EEEDB0B730A}">
      <dgm:prSet custT="1"/>
      <dgm:spPr/>
      <dgm:t>
        <a:bodyPr/>
        <a:lstStyle/>
        <a:p>
          <a:pPr rtl="0"/>
          <a:r>
            <a:rPr lang="es-AR" sz="2000" dirty="0"/>
            <a:t>Compilar las competencias que las personas deben poseer</a:t>
          </a:r>
        </a:p>
      </dgm:t>
    </dgm:pt>
    <dgm:pt modelId="{5B916480-D6D0-4D1D-A72D-2C500C285948}" type="parTrans" cxnId="{FF8E3904-3896-41FA-84AB-639A4D1C4A48}">
      <dgm:prSet/>
      <dgm:spPr/>
      <dgm:t>
        <a:bodyPr/>
        <a:lstStyle/>
        <a:p>
          <a:endParaRPr lang="es-AR"/>
        </a:p>
      </dgm:t>
    </dgm:pt>
    <dgm:pt modelId="{18433511-3186-4AA9-875C-56936BEB8FEE}" type="sibTrans" cxnId="{FF8E3904-3896-41FA-84AB-639A4D1C4A48}">
      <dgm:prSet/>
      <dgm:spPr/>
      <dgm:t>
        <a:bodyPr/>
        <a:lstStyle/>
        <a:p>
          <a:endParaRPr lang="es-AR"/>
        </a:p>
      </dgm:t>
    </dgm:pt>
    <dgm:pt modelId="{232A5057-AE85-4930-AB4E-CAAEF1215565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AR" sz="2000" dirty="0"/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AR" sz="2000" dirty="0"/>
            <a:t>Tomar de base la misión y visión de la institución</a:t>
          </a:r>
        </a:p>
        <a:p>
          <a:pPr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000" dirty="0"/>
        </a:p>
      </dgm:t>
    </dgm:pt>
    <dgm:pt modelId="{BF173416-79E9-4F88-8A4D-E2C9D38470DB}" type="parTrans" cxnId="{922C087F-853E-4BFE-AB38-2DE52E636702}">
      <dgm:prSet/>
      <dgm:spPr/>
      <dgm:t>
        <a:bodyPr/>
        <a:lstStyle/>
        <a:p>
          <a:endParaRPr lang="es-AR"/>
        </a:p>
      </dgm:t>
    </dgm:pt>
    <dgm:pt modelId="{FC64B124-5A90-466A-B288-650391BFFEFB}" type="sibTrans" cxnId="{922C087F-853E-4BFE-AB38-2DE52E636702}">
      <dgm:prSet/>
      <dgm:spPr/>
      <dgm:t>
        <a:bodyPr/>
        <a:lstStyle/>
        <a:p>
          <a:endParaRPr lang="es-AR"/>
        </a:p>
      </dgm:t>
    </dgm:pt>
    <dgm:pt modelId="{29EDA4D0-7DC7-4572-B544-C5059E53E0B5}">
      <dgm:prSet custT="1"/>
      <dgm:spPr/>
      <dgm:t>
        <a:bodyPr/>
        <a:lstStyle/>
        <a:p>
          <a:pPr marR="0" rtl="0" eaLnBrk="1" fontAlgn="auto" latinLnBrk="0" hangingPunct="1">
            <a:buClrTx/>
            <a:buSzTx/>
            <a:buFontTx/>
            <a:buNone/>
            <a:tabLst/>
            <a:defRPr/>
          </a:pPr>
          <a:endParaRPr lang="es-AR" sz="2000" dirty="0"/>
        </a:p>
        <a:p>
          <a:pPr marR="0" rtl="0" eaLnBrk="1" fontAlgn="auto" latinLnBrk="0" hangingPunct="1">
            <a:buClrTx/>
            <a:buSzTx/>
            <a:buFontTx/>
            <a:buNone/>
            <a:tabLst/>
            <a:defRPr/>
          </a:pPr>
          <a:r>
            <a:rPr lang="es-AR" sz="2000" dirty="0"/>
            <a:t>Revisar la teoría y práctica de los servicios de información</a:t>
          </a:r>
        </a:p>
        <a:p>
          <a:pPr rtl="0"/>
          <a:endParaRPr lang="es-AR" sz="1200" dirty="0"/>
        </a:p>
      </dgm:t>
    </dgm:pt>
    <dgm:pt modelId="{068F7D7B-D271-43C2-9070-DD48C174C5C0}" type="parTrans" cxnId="{C60DC529-F0A0-42DF-A394-622094D13B1F}">
      <dgm:prSet/>
      <dgm:spPr/>
      <dgm:t>
        <a:bodyPr/>
        <a:lstStyle/>
        <a:p>
          <a:endParaRPr lang="es-AR"/>
        </a:p>
      </dgm:t>
    </dgm:pt>
    <dgm:pt modelId="{CE6C02D2-8D87-4624-8E4A-4BF1677F908F}" type="sibTrans" cxnId="{C60DC529-F0A0-42DF-A394-622094D13B1F}">
      <dgm:prSet/>
      <dgm:spPr/>
      <dgm:t>
        <a:bodyPr/>
        <a:lstStyle/>
        <a:p>
          <a:endParaRPr lang="es-AR"/>
        </a:p>
      </dgm:t>
    </dgm:pt>
    <dgm:pt modelId="{150EA788-F408-47DD-9B34-8353949116EA}" type="pres">
      <dgm:prSet presAssocID="{71B2A36D-0D6A-47FA-86F8-1F00BEED3BF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AR"/>
        </a:p>
      </dgm:t>
    </dgm:pt>
    <dgm:pt modelId="{E26E309B-5A89-4D44-B49F-7925840EF03F}" type="pres">
      <dgm:prSet presAssocID="{71B2A36D-0D6A-47FA-86F8-1F00BEED3BF9}" presName="pyramid" presStyleLbl="node1" presStyleIdx="0" presStyleCnt="1" custLinFactNeighborX="2865" custLinFactNeighborY="537"/>
      <dgm:spPr/>
    </dgm:pt>
    <dgm:pt modelId="{DE1F7D9C-C77E-4944-B3A0-E14A0C5D3EC7}" type="pres">
      <dgm:prSet presAssocID="{71B2A36D-0D6A-47FA-86F8-1F00BEED3BF9}" presName="theList" presStyleCnt="0"/>
      <dgm:spPr/>
    </dgm:pt>
    <dgm:pt modelId="{8F29E6A2-12BB-4DE1-B544-97178E16BDB8}" type="pres">
      <dgm:prSet presAssocID="{70E31E3C-758D-418C-9016-5A5FE93A20CD}" presName="aNode" presStyleLbl="fgAcc1" presStyleIdx="0" presStyleCnt="4" custScaleX="145559" custScaleY="202212" custLinFactY="-24978" custLinFactNeighborX="27611" custLinFactNeighborY="-10000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EBF6E67-03D6-418E-9F27-C89A63EAC9DB}" type="pres">
      <dgm:prSet presAssocID="{70E31E3C-758D-418C-9016-5A5FE93A20CD}" presName="aSpace" presStyleCnt="0"/>
      <dgm:spPr/>
    </dgm:pt>
    <dgm:pt modelId="{CE627F77-55A3-4747-AB04-66BD4D3EC31C}" type="pres">
      <dgm:prSet presAssocID="{21A55929-575F-4CEC-909D-9EEEDB0B730A}" presName="aNode" presStyleLbl="fgAcc1" presStyleIdx="1" presStyleCnt="4" custScaleX="143398" custScaleY="217576" custLinFactNeighborX="26531" custLinFactNeighborY="-8898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F653F5D-AB83-4517-8AF9-1F9361CED167}" type="pres">
      <dgm:prSet presAssocID="{21A55929-575F-4CEC-909D-9EEEDB0B730A}" presName="aSpace" presStyleCnt="0"/>
      <dgm:spPr/>
    </dgm:pt>
    <dgm:pt modelId="{331110A3-5159-4A27-B17F-F3A41CAFC8A5}" type="pres">
      <dgm:prSet presAssocID="{232A5057-AE85-4930-AB4E-CAAEF1215565}" presName="aNode" presStyleLbl="fgAcc1" presStyleIdx="2" presStyleCnt="4" custScaleX="145941" custScaleY="194968" custLinFactY="18871" custLinFactNeighborX="27802" custLinFactNeighborY="10000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F8DD662-CCD2-44ED-9333-62A9D9132404}" type="pres">
      <dgm:prSet presAssocID="{232A5057-AE85-4930-AB4E-CAAEF1215565}" presName="aSpace" presStyleCnt="0"/>
      <dgm:spPr/>
    </dgm:pt>
    <dgm:pt modelId="{4A95DFDC-F6E0-4AB6-8B5A-5E6F766E55F8}" type="pres">
      <dgm:prSet presAssocID="{29EDA4D0-7DC7-4572-B544-C5059E53E0B5}" presName="aNode" presStyleLbl="fgAcc1" presStyleIdx="3" presStyleCnt="4" custScaleX="145302" custScaleY="178044" custLinFactY="51220" custLinFactNeighborX="27483" custLinFactNeighborY="10000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76EEEE9-393A-4C53-AC49-6D08545BFE38}" type="pres">
      <dgm:prSet presAssocID="{29EDA4D0-7DC7-4572-B544-C5059E53E0B5}" presName="aSpace" presStyleCnt="0"/>
      <dgm:spPr/>
    </dgm:pt>
  </dgm:ptLst>
  <dgm:cxnLst>
    <dgm:cxn modelId="{E565A2D0-418C-478E-9974-908DC611FE3C}" srcId="{71B2A36D-0D6A-47FA-86F8-1F00BEED3BF9}" destId="{70E31E3C-758D-418C-9016-5A5FE93A20CD}" srcOrd="0" destOrd="0" parTransId="{84458106-BF5B-4CDB-B230-A80B30A148B7}" sibTransId="{D1F93893-AAF1-416C-B871-DAD71FDB5CC5}"/>
    <dgm:cxn modelId="{C60DC529-F0A0-42DF-A394-622094D13B1F}" srcId="{71B2A36D-0D6A-47FA-86F8-1F00BEED3BF9}" destId="{29EDA4D0-7DC7-4572-B544-C5059E53E0B5}" srcOrd="3" destOrd="0" parTransId="{068F7D7B-D271-43C2-9070-DD48C174C5C0}" sibTransId="{CE6C02D2-8D87-4624-8E4A-4BF1677F908F}"/>
    <dgm:cxn modelId="{F58368BE-5AFC-4204-98FF-F084DA41643F}" type="presOf" srcId="{29EDA4D0-7DC7-4572-B544-C5059E53E0B5}" destId="{4A95DFDC-F6E0-4AB6-8B5A-5E6F766E55F8}" srcOrd="0" destOrd="0" presId="urn:microsoft.com/office/officeart/2005/8/layout/pyramid2"/>
    <dgm:cxn modelId="{52BB0868-E72A-4454-A096-8BA94AED7347}" type="presOf" srcId="{21A55929-575F-4CEC-909D-9EEEDB0B730A}" destId="{CE627F77-55A3-4747-AB04-66BD4D3EC31C}" srcOrd="0" destOrd="0" presId="urn:microsoft.com/office/officeart/2005/8/layout/pyramid2"/>
    <dgm:cxn modelId="{FF8E3904-3896-41FA-84AB-639A4D1C4A48}" srcId="{71B2A36D-0D6A-47FA-86F8-1F00BEED3BF9}" destId="{21A55929-575F-4CEC-909D-9EEEDB0B730A}" srcOrd="1" destOrd="0" parTransId="{5B916480-D6D0-4D1D-A72D-2C500C285948}" sibTransId="{18433511-3186-4AA9-875C-56936BEB8FEE}"/>
    <dgm:cxn modelId="{A4EBE59C-08A6-4A48-8A79-1056FEAB6585}" type="presOf" srcId="{232A5057-AE85-4930-AB4E-CAAEF1215565}" destId="{331110A3-5159-4A27-B17F-F3A41CAFC8A5}" srcOrd="0" destOrd="0" presId="urn:microsoft.com/office/officeart/2005/8/layout/pyramid2"/>
    <dgm:cxn modelId="{512AFAE0-2F56-4909-83D2-8D784BFDE93A}" type="presOf" srcId="{71B2A36D-0D6A-47FA-86F8-1F00BEED3BF9}" destId="{150EA788-F408-47DD-9B34-8353949116EA}" srcOrd="0" destOrd="0" presId="urn:microsoft.com/office/officeart/2005/8/layout/pyramid2"/>
    <dgm:cxn modelId="{922C087F-853E-4BFE-AB38-2DE52E636702}" srcId="{71B2A36D-0D6A-47FA-86F8-1F00BEED3BF9}" destId="{232A5057-AE85-4930-AB4E-CAAEF1215565}" srcOrd="2" destOrd="0" parTransId="{BF173416-79E9-4F88-8A4D-E2C9D38470DB}" sibTransId="{FC64B124-5A90-466A-B288-650391BFFEFB}"/>
    <dgm:cxn modelId="{F0451E9B-D495-4F63-9DEC-BE0E683888A5}" type="presOf" srcId="{70E31E3C-758D-418C-9016-5A5FE93A20CD}" destId="{8F29E6A2-12BB-4DE1-B544-97178E16BDB8}" srcOrd="0" destOrd="0" presId="urn:microsoft.com/office/officeart/2005/8/layout/pyramid2"/>
    <dgm:cxn modelId="{E9973014-B471-47B5-A81D-122ECF221FC3}" type="presParOf" srcId="{150EA788-F408-47DD-9B34-8353949116EA}" destId="{E26E309B-5A89-4D44-B49F-7925840EF03F}" srcOrd="0" destOrd="0" presId="urn:microsoft.com/office/officeart/2005/8/layout/pyramid2"/>
    <dgm:cxn modelId="{AF12A6A2-F3BE-4240-BC52-193ECD749475}" type="presParOf" srcId="{150EA788-F408-47DD-9B34-8353949116EA}" destId="{DE1F7D9C-C77E-4944-B3A0-E14A0C5D3EC7}" srcOrd="1" destOrd="0" presId="urn:microsoft.com/office/officeart/2005/8/layout/pyramid2"/>
    <dgm:cxn modelId="{56F05F79-7382-4972-9205-498EAFA9099E}" type="presParOf" srcId="{DE1F7D9C-C77E-4944-B3A0-E14A0C5D3EC7}" destId="{8F29E6A2-12BB-4DE1-B544-97178E16BDB8}" srcOrd="0" destOrd="0" presId="urn:microsoft.com/office/officeart/2005/8/layout/pyramid2"/>
    <dgm:cxn modelId="{8C5E7B96-5EFC-4FDA-A9A6-3D8D12F8072E}" type="presParOf" srcId="{DE1F7D9C-C77E-4944-B3A0-E14A0C5D3EC7}" destId="{CEBF6E67-03D6-418E-9F27-C89A63EAC9DB}" srcOrd="1" destOrd="0" presId="urn:microsoft.com/office/officeart/2005/8/layout/pyramid2"/>
    <dgm:cxn modelId="{875273EB-B314-4E0D-8F6B-F96129ADAE3D}" type="presParOf" srcId="{DE1F7D9C-C77E-4944-B3A0-E14A0C5D3EC7}" destId="{CE627F77-55A3-4747-AB04-66BD4D3EC31C}" srcOrd="2" destOrd="0" presId="urn:microsoft.com/office/officeart/2005/8/layout/pyramid2"/>
    <dgm:cxn modelId="{27CBAB1E-7CCC-461D-8BA7-4050F93F74C3}" type="presParOf" srcId="{DE1F7D9C-C77E-4944-B3A0-E14A0C5D3EC7}" destId="{5F653F5D-AB83-4517-8AF9-1F9361CED167}" srcOrd="3" destOrd="0" presId="urn:microsoft.com/office/officeart/2005/8/layout/pyramid2"/>
    <dgm:cxn modelId="{3E5FA871-98BB-4432-B598-6B85C532F3A9}" type="presParOf" srcId="{DE1F7D9C-C77E-4944-B3A0-E14A0C5D3EC7}" destId="{331110A3-5159-4A27-B17F-F3A41CAFC8A5}" srcOrd="4" destOrd="0" presId="urn:microsoft.com/office/officeart/2005/8/layout/pyramid2"/>
    <dgm:cxn modelId="{227343AE-1EFA-42D3-B6DA-3182FAD69FCC}" type="presParOf" srcId="{DE1F7D9C-C77E-4944-B3A0-E14A0C5D3EC7}" destId="{DF8DD662-CCD2-44ED-9333-62A9D9132404}" srcOrd="5" destOrd="0" presId="urn:microsoft.com/office/officeart/2005/8/layout/pyramid2"/>
    <dgm:cxn modelId="{FD187A83-109C-4618-9C5A-9771931937D2}" type="presParOf" srcId="{DE1F7D9C-C77E-4944-B3A0-E14A0C5D3EC7}" destId="{4A95DFDC-F6E0-4AB6-8B5A-5E6F766E55F8}" srcOrd="6" destOrd="0" presId="urn:microsoft.com/office/officeart/2005/8/layout/pyramid2"/>
    <dgm:cxn modelId="{9B691045-CEE1-4744-80CC-573DEE2A44BD}" type="presParOf" srcId="{DE1F7D9C-C77E-4944-B3A0-E14A0C5D3EC7}" destId="{876EEEE9-393A-4C53-AC49-6D08545BFE3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6D8651-CD52-4430-B12B-252E588CFF71}" type="doc">
      <dgm:prSet loTypeId="urn:microsoft.com/office/officeart/2005/8/layout/venn1" loCatId="relationship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es-AR"/>
        </a:p>
      </dgm:t>
    </dgm:pt>
    <dgm:pt modelId="{8E443CED-D653-4671-A17A-F984FAC91EA2}">
      <dgm:prSet phldrT="[Texto]"/>
      <dgm:spPr/>
      <dgm:t>
        <a:bodyPr/>
        <a:lstStyle/>
        <a:p>
          <a:r>
            <a:rPr lang="es-AR" i="1"/>
            <a:t>Habilidad analítica</a:t>
          </a:r>
          <a:endParaRPr lang="es-AR" dirty="0"/>
        </a:p>
      </dgm:t>
    </dgm:pt>
    <dgm:pt modelId="{9C4D385B-2F1E-4586-BA5F-953496637771}" type="parTrans" cxnId="{1BFA5CE4-2328-4B8A-8717-F0FC077D8454}">
      <dgm:prSet/>
      <dgm:spPr/>
      <dgm:t>
        <a:bodyPr/>
        <a:lstStyle/>
        <a:p>
          <a:endParaRPr lang="es-AR"/>
        </a:p>
      </dgm:t>
    </dgm:pt>
    <dgm:pt modelId="{3A5A7550-801D-4797-921B-4CAA60611E7A}" type="sibTrans" cxnId="{1BFA5CE4-2328-4B8A-8717-F0FC077D8454}">
      <dgm:prSet/>
      <dgm:spPr/>
      <dgm:t>
        <a:bodyPr/>
        <a:lstStyle/>
        <a:p>
          <a:endParaRPr lang="es-AR"/>
        </a:p>
      </dgm:t>
    </dgm:pt>
    <dgm:pt modelId="{F6D87F4F-9D74-4721-94BD-4F288988AE60}">
      <dgm:prSet/>
      <dgm:spPr/>
      <dgm:t>
        <a:bodyPr/>
        <a:lstStyle/>
        <a:p>
          <a:r>
            <a:rPr lang="es-AR" i="1"/>
            <a:t>Pensamiento conceptual</a:t>
          </a:r>
          <a:endParaRPr lang="es-AR"/>
        </a:p>
      </dgm:t>
    </dgm:pt>
    <dgm:pt modelId="{2421DD90-B262-4CD4-8A75-92733189278B}" type="parTrans" cxnId="{F8A196AB-566A-44BF-A275-9FEBE00FDF49}">
      <dgm:prSet/>
      <dgm:spPr/>
      <dgm:t>
        <a:bodyPr/>
        <a:lstStyle/>
        <a:p>
          <a:endParaRPr lang="es-AR"/>
        </a:p>
      </dgm:t>
    </dgm:pt>
    <dgm:pt modelId="{C443CC9F-16C1-4DDF-AEC8-393257142577}" type="sibTrans" cxnId="{F8A196AB-566A-44BF-A275-9FEBE00FDF49}">
      <dgm:prSet/>
      <dgm:spPr/>
      <dgm:t>
        <a:bodyPr/>
        <a:lstStyle/>
        <a:p>
          <a:endParaRPr lang="es-AR"/>
        </a:p>
      </dgm:t>
    </dgm:pt>
    <dgm:pt modelId="{ED7B2BED-5602-486D-8872-697BD0356945}">
      <dgm:prSet/>
      <dgm:spPr/>
      <dgm:t>
        <a:bodyPr/>
        <a:lstStyle/>
        <a:p>
          <a:r>
            <a:rPr lang="es-AR" i="1"/>
            <a:t>Iniciativa</a:t>
          </a:r>
          <a:endParaRPr lang="es-AR"/>
        </a:p>
      </dgm:t>
    </dgm:pt>
    <dgm:pt modelId="{41B1E1DF-4CC7-4D0E-A4CF-BD5EB6590A8F}" type="parTrans" cxnId="{97CDEE9F-E69B-43BC-9DB4-3028C0B0D7AB}">
      <dgm:prSet/>
      <dgm:spPr/>
      <dgm:t>
        <a:bodyPr/>
        <a:lstStyle/>
        <a:p>
          <a:endParaRPr lang="es-AR"/>
        </a:p>
      </dgm:t>
    </dgm:pt>
    <dgm:pt modelId="{E98E9A4D-1BB2-4545-930F-743FB9B2A44F}" type="sibTrans" cxnId="{97CDEE9F-E69B-43BC-9DB4-3028C0B0D7AB}">
      <dgm:prSet/>
      <dgm:spPr/>
      <dgm:t>
        <a:bodyPr/>
        <a:lstStyle/>
        <a:p>
          <a:endParaRPr lang="es-AR"/>
        </a:p>
      </dgm:t>
    </dgm:pt>
    <dgm:pt modelId="{C2E578FA-251F-466A-A2F2-5C77F451FA71}">
      <dgm:prSet/>
      <dgm:spPr/>
      <dgm:t>
        <a:bodyPr/>
        <a:lstStyle/>
        <a:p>
          <a:r>
            <a:rPr lang="es-AR" i="1" dirty="0"/>
            <a:t>Flexibilidad y adaptabilidad al cambio</a:t>
          </a:r>
          <a:endParaRPr lang="es-AR" dirty="0"/>
        </a:p>
      </dgm:t>
    </dgm:pt>
    <dgm:pt modelId="{211661FC-E688-4F4B-A3C1-F2CD37D3301D}" type="parTrans" cxnId="{C60F48FA-4E25-4B32-97F7-DD2F0BD4D66C}">
      <dgm:prSet/>
      <dgm:spPr/>
      <dgm:t>
        <a:bodyPr/>
        <a:lstStyle/>
        <a:p>
          <a:endParaRPr lang="es-AR"/>
        </a:p>
      </dgm:t>
    </dgm:pt>
    <dgm:pt modelId="{838B7ED8-95F4-4CD9-9E83-6A3E0D244BC3}" type="sibTrans" cxnId="{C60F48FA-4E25-4B32-97F7-DD2F0BD4D66C}">
      <dgm:prSet/>
      <dgm:spPr/>
      <dgm:t>
        <a:bodyPr/>
        <a:lstStyle/>
        <a:p>
          <a:endParaRPr lang="es-AR"/>
        </a:p>
      </dgm:t>
    </dgm:pt>
    <dgm:pt modelId="{95AA149D-AFDC-4271-8E9E-D7E1A4C91886}">
      <dgm:prSet/>
      <dgm:spPr/>
      <dgm:t>
        <a:bodyPr/>
        <a:lstStyle/>
        <a:p>
          <a:r>
            <a:rPr lang="es-AR" i="1" dirty="0"/>
            <a:t>Tolerancia a la presión</a:t>
          </a:r>
          <a:endParaRPr lang="es-AR" dirty="0"/>
        </a:p>
      </dgm:t>
    </dgm:pt>
    <dgm:pt modelId="{963C8A53-6460-450B-8E66-732F75C4B369}" type="parTrans" cxnId="{D9A8E46E-137E-4876-BF9F-3F217E66DFD6}">
      <dgm:prSet/>
      <dgm:spPr/>
      <dgm:t>
        <a:bodyPr/>
        <a:lstStyle/>
        <a:p>
          <a:endParaRPr lang="es-AR"/>
        </a:p>
      </dgm:t>
    </dgm:pt>
    <dgm:pt modelId="{D67EA44F-3536-4E87-92A7-58C31D5E1849}" type="sibTrans" cxnId="{D9A8E46E-137E-4876-BF9F-3F217E66DFD6}">
      <dgm:prSet/>
      <dgm:spPr/>
      <dgm:t>
        <a:bodyPr/>
        <a:lstStyle/>
        <a:p>
          <a:endParaRPr lang="es-AR"/>
        </a:p>
      </dgm:t>
    </dgm:pt>
    <dgm:pt modelId="{9F3032D5-974A-4D80-9B7A-FB78C645456D}" type="pres">
      <dgm:prSet presAssocID="{416D8651-CD52-4430-B12B-252E588CFF7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0EA9BB77-2910-4973-8CEA-52F63041FEDF}" type="pres">
      <dgm:prSet presAssocID="{8E443CED-D653-4671-A17A-F984FAC91EA2}" presName="circ1" presStyleLbl="vennNode1" presStyleIdx="0" presStyleCnt="5"/>
      <dgm:spPr/>
    </dgm:pt>
    <dgm:pt modelId="{548021F8-A7DB-45BD-B45B-63EF2FEC7668}" type="pres">
      <dgm:prSet presAssocID="{8E443CED-D653-4671-A17A-F984FAC91EA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4675FE1-FD60-484F-8E25-0854F788B565}" type="pres">
      <dgm:prSet presAssocID="{F6D87F4F-9D74-4721-94BD-4F288988AE60}" presName="circ2" presStyleLbl="vennNode1" presStyleIdx="1" presStyleCnt="5"/>
      <dgm:spPr/>
    </dgm:pt>
    <dgm:pt modelId="{FB85605B-0D76-42FD-B855-FDADBCBA68A0}" type="pres">
      <dgm:prSet presAssocID="{F6D87F4F-9D74-4721-94BD-4F288988AE6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4317D35-6631-413C-9A83-88C3CCAC6F64}" type="pres">
      <dgm:prSet presAssocID="{ED7B2BED-5602-486D-8872-697BD0356945}" presName="circ3" presStyleLbl="vennNode1" presStyleIdx="2" presStyleCnt="5"/>
      <dgm:spPr/>
    </dgm:pt>
    <dgm:pt modelId="{12C19569-CA16-4A6B-B99E-69EBC1F3C8EA}" type="pres">
      <dgm:prSet presAssocID="{ED7B2BED-5602-486D-8872-697BD035694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30AF054-49C4-413A-819A-E284833A713C}" type="pres">
      <dgm:prSet presAssocID="{C2E578FA-251F-466A-A2F2-5C77F451FA71}" presName="circ4" presStyleLbl="vennNode1" presStyleIdx="3" presStyleCnt="5"/>
      <dgm:spPr/>
    </dgm:pt>
    <dgm:pt modelId="{63951156-D5EC-4ABA-8BD0-47615F8C3DF0}" type="pres">
      <dgm:prSet presAssocID="{C2E578FA-251F-466A-A2F2-5C77F451FA7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8EB5A08-EF34-481B-818E-FB41D0FBB8F9}" type="pres">
      <dgm:prSet presAssocID="{95AA149D-AFDC-4271-8E9E-D7E1A4C91886}" presName="circ5" presStyleLbl="vennNode1" presStyleIdx="4" presStyleCnt="5"/>
      <dgm:spPr/>
    </dgm:pt>
    <dgm:pt modelId="{2B596E5A-367D-4819-9160-E0F2B4C32CB8}" type="pres">
      <dgm:prSet presAssocID="{95AA149D-AFDC-4271-8E9E-D7E1A4C91886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C60F48FA-4E25-4B32-97F7-DD2F0BD4D66C}" srcId="{416D8651-CD52-4430-B12B-252E588CFF71}" destId="{C2E578FA-251F-466A-A2F2-5C77F451FA71}" srcOrd="3" destOrd="0" parTransId="{211661FC-E688-4F4B-A3C1-F2CD37D3301D}" sibTransId="{838B7ED8-95F4-4CD9-9E83-6A3E0D244BC3}"/>
    <dgm:cxn modelId="{3284F9F4-641D-4018-8595-4479D720DC07}" type="presOf" srcId="{95AA149D-AFDC-4271-8E9E-D7E1A4C91886}" destId="{2B596E5A-367D-4819-9160-E0F2B4C32CB8}" srcOrd="0" destOrd="0" presId="urn:microsoft.com/office/officeart/2005/8/layout/venn1"/>
    <dgm:cxn modelId="{2AF5155A-8DE1-4F4A-947C-AFDAF6A389E8}" type="presOf" srcId="{8E443CED-D653-4671-A17A-F984FAC91EA2}" destId="{548021F8-A7DB-45BD-B45B-63EF2FEC7668}" srcOrd="0" destOrd="0" presId="urn:microsoft.com/office/officeart/2005/8/layout/venn1"/>
    <dgm:cxn modelId="{304FA511-4CA6-490A-95B9-6B64A1108435}" type="presOf" srcId="{F6D87F4F-9D74-4721-94BD-4F288988AE60}" destId="{FB85605B-0D76-42FD-B855-FDADBCBA68A0}" srcOrd="0" destOrd="0" presId="urn:microsoft.com/office/officeart/2005/8/layout/venn1"/>
    <dgm:cxn modelId="{D9A8E46E-137E-4876-BF9F-3F217E66DFD6}" srcId="{416D8651-CD52-4430-B12B-252E588CFF71}" destId="{95AA149D-AFDC-4271-8E9E-D7E1A4C91886}" srcOrd="4" destOrd="0" parTransId="{963C8A53-6460-450B-8E66-732F75C4B369}" sibTransId="{D67EA44F-3536-4E87-92A7-58C31D5E1849}"/>
    <dgm:cxn modelId="{FAE95F6B-20F2-484F-9B74-5E8F739D4D4E}" type="presOf" srcId="{ED7B2BED-5602-486D-8872-697BD0356945}" destId="{12C19569-CA16-4A6B-B99E-69EBC1F3C8EA}" srcOrd="0" destOrd="0" presId="urn:microsoft.com/office/officeart/2005/8/layout/venn1"/>
    <dgm:cxn modelId="{1BFA5CE4-2328-4B8A-8717-F0FC077D8454}" srcId="{416D8651-CD52-4430-B12B-252E588CFF71}" destId="{8E443CED-D653-4671-A17A-F984FAC91EA2}" srcOrd="0" destOrd="0" parTransId="{9C4D385B-2F1E-4586-BA5F-953496637771}" sibTransId="{3A5A7550-801D-4797-921B-4CAA60611E7A}"/>
    <dgm:cxn modelId="{440791DC-577F-4FB0-B6BC-859D0F734C84}" type="presOf" srcId="{416D8651-CD52-4430-B12B-252E588CFF71}" destId="{9F3032D5-974A-4D80-9B7A-FB78C645456D}" srcOrd="0" destOrd="0" presId="urn:microsoft.com/office/officeart/2005/8/layout/venn1"/>
    <dgm:cxn modelId="{97CDEE9F-E69B-43BC-9DB4-3028C0B0D7AB}" srcId="{416D8651-CD52-4430-B12B-252E588CFF71}" destId="{ED7B2BED-5602-486D-8872-697BD0356945}" srcOrd="2" destOrd="0" parTransId="{41B1E1DF-4CC7-4D0E-A4CF-BD5EB6590A8F}" sibTransId="{E98E9A4D-1BB2-4545-930F-743FB9B2A44F}"/>
    <dgm:cxn modelId="{A26B531D-B0B0-4B4E-9CF9-0B385F58E9DA}" type="presOf" srcId="{C2E578FA-251F-466A-A2F2-5C77F451FA71}" destId="{63951156-D5EC-4ABA-8BD0-47615F8C3DF0}" srcOrd="0" destOrd="0" presId="urn:microsoft.com/office/officeart/2005/8/layout/venn1"/>
    <dgm:cxn modelId="{F8A196AB-566A-44BF-A275-9FEBE00FDF49}" srcId="{416D8651-CD52-4430-B12B-252E588CFF71}" destId="{F6D87F4F-9D74-4721-94BD-4F288988AE60}" srcOrd="1" destOrd="0" parTransId="{2421DD90-B262-4CD4-8A75-92733189278B}" sibTransId="{C443CC9F-16C1-4DDF-AEC8-393257142577}"/>
    <dgm:cxn modelId="{3EA1C63A-7ECF-490D-A913-44220355BF68}" type="presParOf" srcId="{9F3032D5-974A-4D80-9B7A-FB78C645456D}" destId="{0EA9BB77-2910-4973-8CEA-52F63041FEDF}" srcOrd="0" destOrd="0" presId="urn:microsoft.com/office/officeart/2005/8/layout/venn1"/>
    <dgm:cxn modelId="{7CA0B4DB-7CC1-4CE9-847A-AB39104BE213}" type="presParOf" srcId="{9F3032D5-974A-4D80-9B7A-FB78C645456D}" destId="{548021F8-A7DB-45BD-B45B-63EF2FEC7668}" srcOrd="1" destOrd="0" presId="urn:microsoft.com/office/officeart/2005/8/layout/venn1"/>
    <dgm:cxn modelId="{DDE960FB-321D-4584-B09F-0D982A10E2F7}" type="presParOf" srcId="{9F3032D5-974A-4D80-9B7A-FB78C645456D}" destId="{A4675FE1-FD60-484F-8E25-0854F788B565}" srcOrd="2" destOrd="0" presId="urn:microsoft.com/office/officeart/2005/8/layout/venn1"/>
    <dgm:cxn modelId="{66919FED-96EF-4FD2-AFA6-57800C320097}" type="presParOf" srcId="{9F3032D5-974A-4D80-9B7A-FB78C645456D}" destId="{FB85605B-0D76-42FD-B855-FDADBCBA68A0}" srcOrd="3" destOrd="0" presId="urn:microsoft.com/office/officeart/2005/8/layout/venn1"/>
    <dgm:cxn modelId="{53EFFB53-F36A-426F-B30B-C7C44CE5B9C2}" type="presParOf" srcId="{9F3032D5-974A-4D80-9B7A-FB78C645456D}" destId="{84317D35-6631-413C-9A83-88C3CCAC6F64}" srcOrd="4" destOrd="0" presId="urn:microsoft.com/office/officeart/2005/8/layout/venn1"/>
    <dgm:cxn modelId="{22D19414-16AC-44F9-BA33-814DE84102B2}" type="presParOf" srcId="{9F3032D5-974A-4D80-9B7A-FB78C645456D}" destId="{12C19569-CA16-4A6B-B99E-69EBC1F3C8EA}" srcOrd="5" destOrd="0" presId="urn:microsoft.com/office/officeart/2005/8/layout/venn1"/>
    <dgm:cxn modelId="{F1874713-66DC-40FD-9A4E-C829079F084C}" type="presParOf" srcId="{9F3032D5-974A-4D80-9B7A-FB78C645456D}" destId="{830AF054-49C4-413A-819A-E284833A713C}" srcOrd="6" destOrd="0" presId="urn:microsoft.com/office/officeart/2005/8/layout/venn1"/>
    <dgm:cxn modelId="{2F1EEC38-F98B-4ED8-8F8D-0DFB708196F1}" type="presParOf" srcId="{9F3032D5-974A-4D80-9B7A-FB78C645456D}" destId="{63951156-D5EC-4ABA-8BD0-47615F8C3DF0}" srcOrd="7" destOrd="0" presId="urn:microsoft.com/office/officeart/2005/8/layout/venn1"/>
    <dgm:cxn modelId="{AE29BBC9-0A07-4753-85F7-8AF699AE9E91}" type="presParOf" srcId="{9F3032D5-974A-4D80-9B7A-FB78C645456D}" destId="{88EB5A08-EF34-481B-818E-FB41D0FBB8F9}" srcOrd="8" destOrd="0" presId="urn:microsoft.com/office/officeart/2005/8/layout/venn1"/>
    <dgm:cxn modelId="{21AA2F1A-E76B-40A8-B5F2-8D0312EA07CE}" type="presParOf" srcId="{9F3032D5-974A-4D80-9B7A-FB78C645456D}" destId="{2B596E5A-367D-4819-9160-E0F2B4C32CB8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C55B5E-A17C-4A04-B0F8-057A9832121F}" type="doc">
      <dgm:prSet loTypeId="urn:microsoft.com/office/officeart/2005/8/layout/venn1" loCatId="relationship" qsTypeId="urn:microsoft.com/office/officeart/2005/8/quickstyle/simple1#4" qsCatId="simple" csTypeId="urn:microsoft.com/office/officeart/2005/8/colors/accent1_2#4" csCatId="accent1" phldr="1"/>
      <dgm:spPr/>
    </dgm:pt>
    <dgm:pt modelId="{52CBF1B9-B318-4360-9894-31ACEAE81398}">
      <dgm:prSet phldrT="[Texto]"/>
      <dgm:spPr/>
      <dgm:t>
        <a:bodyPr/>
        <a:lstStyle/>
        <a:p>
          <a:r>
            <a:rPr lang="es-AR" b="1" i="1" u="sng" dirty="0"/>
            <a:t>Comunicación</a:t>
          </a:r>
          <a:r>
            <a:rPr lang="es-AR" i="1" u="sng" dirty="0"/>
            <a:t> </a:t>
          </a:r>
          <a:endParaRPr lang="es-AR" u="sng" dirty="0"/>
        </a:p>
      </dgm:t>
    </dgm:pt>
    <dgm:pt modelId="{33554DA6-94B3-4A8B-B005-90125407A86B}" type="parTrans" cxnId="{37E82AFB-05E8-4147-8B54-DCC017740E21}">
      <dgm:prSet/>
      <dgm:spPr/>
      <dgm:t>
        <a:bodyPr/>
        <a:lstStyle/>
        <a:p>
          <a:endParaRPr lang="es-AR"/>
        </a:p>
      </dgm:t>
    </dgm:pt>
    <dgm:pt modelId="{2FA17FB4-7FDA-4FB5-ACB9-775DABE5987C}" type="sibTrans" cxnId="{37E82AFB-05E8-4147-8B54-DCC017740E21}">
      <dgm:prSet/>
      <dgm:spPr/>
      <dgm:t>
        <a:bodyPr/>
        <a:lstStyle/>
        <a:p>
          <a:endParaRPr lang="es-AR"/>
        </a:p>
      </dgm:t>
    </dgm:pt>
    <dgm:pt modelId="{A4501972-3603-4DBE-BA52-FA3C40CA44B6}">
      <dgm:prSet/>
      <dgm:spPr/>
      <dgm:t>
        <a:bodyPr/>
        <a:lstStyle/>
        <a:p>
          <a:r>
            <a:rPr lang="es-AR" b="1" i="1" u="sng" dirty="0"/>
            <a:t>Enfoque en el usuario</a:t>
          </a:r>
          <a:endParaRPr lang="es-AR" b="1" u="sng" dirty="0"/>
        </a:p>
      </dgm:t>
    </dgm:pt>
    <dgm:pt modelId="{55D22423-28FB-4A8B-A586-2AB204F47B96}" type="parTrans" cxnId="{4EEFA877-8BE4-4417-8848-E23DF9B1955E}">
      <dgm:prSet/>
      <dgm:spPr/>
      <dgm:t>
        <a:bodyPr/>
        <a:lstStyle/>
        <a:p>
          <a:endParaRPr lang="es-AR"/>
        </a:p>
      </dgm:t>
    </dgm:pt>
    <dgm:pt modelId="{05B150EF-85EF-45E7-9D90-5C9AC0988EBB}" type="sibTrans" cxnId="{4EEFA877-8BE4-4417-8848-E23DF9B1955E}">
      <dgm:prSet/>
      <dgm:spPr/>
      <dgm:t>
        <a:bodyPr/>
        <a:lstStyle/>
        <a:p>
          <a:endParaRPr lang="es-AR"/>
        </a:p>
      </dgm:t>
    </dgm:pt>
    <dgm:pt modelId="{FFD428AE-A3BE-4767-8F8A-D51023EB96D2}">
      <dgm:prSet/>
      <dgm:spPr/>
      <dgm:t>
        <a:bodyPr/>
        <a:lstStyle/>
        <a:p>
          <a:r>
            <a:rPr lang="es-AR" i="1" dirty="0"/>
            <a:t>Compromiso y responsabilidad</a:t>
          </a:r>
          <a:endParaRPr lang="es-AR" dirty="0"/>
        </a:p>
      </dgm:t>
    </dgm:pt>
    <dgm:pt modelId="{CD5D6F0D-EFD6-4A52-B2AC-5F0C6418824A}" type="parTrans" cxnId="{3A9DEFC1-34AC-4A5A-85D8-2DD83B20861E}">
      <dgm:prSet/>
      <dgm:spPr/>
      <dgm:t>
        <a:bodyPr/>
        <a:lstStyle/>
        <a:p>
          <a:endParaRPr lang="es-AR"/>
        </a:p>
      </dgm:t>
    </dgm:pt>
    <dgm:pt modelId="{FB8B9B77-6362-416B-A8FD-8142102325AE}" type="sibTrans" cxnId="{3A9DEFC1-34AC-4A5A-85D8-2DD83B20861E}">
      <dgm:prSet/>
      <dgm:spPr/>
      <dgm:t>
        <a:bodyPr/>
        <a:lstStyle/>
        <a:p>
          <a:endParaRPr lang="es-AR"/>
        </a:p>
      </dgm:t>
    </dgm:pt>
    <dgm:pt modelId="{FD768E60-3263-4482-8050-34E729A93943}">
      <dgm:prSet/>
      <dgm:spPr/>
      <dgm:t>
        <a:bodyPr/>
        <a:lstStyle/>
        <a:p>
          <a:r>
            <a:rPr lang="es-AR" b="1" i="1" u="sng" dirty="0"/>
            <a:t>Trabajo en equipo</a:t>
          </a:r>
          <a:endParaRPr lang="es-AR" b="1" u="sng" dirty="0"/>
        </a:p>
      </dgm:t>
    </dgm:pt>
    <dgm:pt modelId="{155AF05A-4E19-4A43-A095-9ED5BE4B34A3}" type="parTrans" cxnId="{D6AC23D0-5406-4F32-BF5E-CCC96B61BE77}">
      <dgm:prSet/>
      <dgm:spPr/>
      <dgm:t>
        <a:bodyPr/>
        <a:lstStyle/>
        <a:p>
          <a:endParaRPr lang="es-AR"/>
        </a:p>
      </dgm:t>
    </dgm:pt>
    <dgm:pt modelId="{2ABA0A44-8B7A-4E3A-AC98-9B6E278BF3DF}" type="sibTrans" cxnId="{D6AC23D0-5406-4F32-BF5E-CCC96B61BE77}">
      <dgm:prSet/>
      <dgm:spPr/>
      <dgm:t>
        <a:bodyPr/>
        <a:lstStyle/>
        <a:p>
          <a:endParaRPr lang="es-AR"/>
        </a:p>
      </dgm:t>
    </dgm:pt>
    <dgm:pt modelId="{B9FDA42B-843D-459D-87A2-E026FB04B9FC}">
      <dgm:prSet/>
      <dgm:spPr/>
      <dgm:t>
        <a:bodyPr/>
        <a:lstStyle/>
        <a:p>
          <a:r>
            <a:rPr lang="es-AR" b="1" i="1" u="sng" dirty="0"/>
            <a:t>Ética e integridad </a:t>
          </a:r>
          <a:endParaRPr lang="es-AR" b="1" u="sng" dirty="0"/>
        </a:p>
      </dgm:t>
    </dgm:pt>
    <dgm:pt modelId="{70E4DC65-9A1C-480F-9EC6-94CA44874B32}" type="parTrans" cxnId="{FFDAA83D-6FD8-4009-8D46-D67FA2498AD5}">
      <dgm:prSet/>
      <dgm:spPr/>
      <dgm:t>
        <a:bodyPr/>
        <a:lstStyle/>
        <a:p>
          <a:endParaRPr lang="es-AR"/>
        </a:p>
      </dgm:t>
    </dgm:pt>
    <dgm:pt modelId="{5819284A-79FD-4023-BEDD-C865726B6B9A}" type="sibTrans" cxnId="{FFDAA83D-6FD8-4009-8D46-D67FA2498AD5}">
      <dgm:prSet/>
      <dgm:spPr/>
      <dgm:t>
        <a:bodyPr/>
        <a:lstStyle/>
        <a:p>
          <a:endParaRPr lang="es-AR"/>
        </a:p>
      </dgm:t>
    </dgm:pt>
    <dgm:pt modelId="{688AD7E7-B3A8-4A42-B16C-E6EA222551B3}" type="pres">
      <dgm:prSet presAssocID="{00C55B5E-A17C-4A04-B0F8-057A9832121F}" presName="compositeShape" presStyleCnt="0">
        <dgm:presLayoutVars>
          <dgm:chMax val="7"/>
          <dgm:dir/>
          <dgm:resizeHandles val="exact"/>
        </dgm:presLayoutVars>
      </dgm:prSet>
      <dgm:spPr/>
    </dgm:pt>
    <dgm:pt modelId="{513F2A8C-77EE-4A2D-AC09-5F850E5CF3ED}" type="pres">
      <dgm:prSet presAssocID="{52CBF1B9-B318-4360-9894-31ACEAE81398}" presName="circ1" presStyleLbl="vennNode1" presStyleIdx="0" presStyleCnt="5"/>
      <dgm:spPr/>
    </dgm:pt>
    <dgm:pt modelId="{1C9D7594-94E8-4100-BCBD-45F48C98156A}" type="pres">
      <dgm:prSet presAssocID="{52CBF1B9-B318-4360-9894-31ACEAE8139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2BC0E65-3F4C-4E8C-89BF-FA27430CC562}" type="pres">
      <dgm:prSet presAssocID="{A4501972-3603-4DBE-BA52-FA3C40CA44B6}" presName="circ2" presStyleLbl="vennNode1" presStyleIdx="1" presStyleCnt="5"/>
      <dgm:spPr/>
    </dgm:pt>
    <dgm:pt modelId="{403727E1-5B33-46E7-A1E7-3E14DBFF781F}" type="pres">
      <dgm:prSet presAssocID="{A4501972-3603-4DBE-BA52-FA3C40CA44B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4BDA165-2E8D-4FDC-81CA-7B6A0EAA1725}" type="pres">
      <dgm:prSet presAssocID="{FFD428AE-A3BE-4767-8F8A-D51023EB96D2}" presName="circ3" presStyleLbl="vennNode1" presStyleIdx="2" presStyleCnt="5"/>
      <dgm:spPr/>
    </dgm:pt>
    <dgm:pt modelId="{88F4CDBF-1DAE-4B97-B8ED-FCEF1FD64C19}" type="pres">
      <dgm:prSet presAssocID="{FFD428AE-A3BE-4767-8F8A-D51023EB96D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B60F1CB-5A96-4DED-957C-5A72BBA0B566}" type="pres">
      <dgm:prSet presAssocID="{FD768E60-3263-4482-8050-34E729A93943}" presName="circ4" presStyleLbl="vennNode1" presStyleIdx="3" presStyleCnt="5"/>
      <dgm:spPr/>
    </dgm:pt>
    <dgm:pt modelId="{A49E11DC-D4F3-4BFE-971D-DBB349C61B37}" type="pres">
      <dgm:prSet presAssocID="{FD768E60-3263-4482-8050-34E729A9394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B4A0EF2-B284-4874-A5A3-6CC6B9292262}" type="pres">
      <dgm:prSet presAssocID="{B9FDA42B-843D-459D-87A2-E026FB04B9FC}" presName="circ5" presStyleLbl="vennNode1" presStyleIdx="4" presStyleCnt="5"/>
      <dgm:spPr/>
    </dgm:pt>
    <dgm:pt modelId="{71C4305B-7D57-4F45-B36C-2B0BB6D5B8BB}" type="pres">
      <dgm:prSet presAssocID="{B9FDA42B-843D-459D-87A2-E026FB04B9FC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5D5FB3FB-9963-4383-ABDB-218566876C28}" type="presOf" srcId="{00C55B5E-A17C-4A04-B0F8-057A9832121F}" destId="{688AD7E7-B3A8-4A42-B16C-E6EA222551B3}" srcOrd="0" destOrd="0" presId="urn:microsoft.com/office/officeart/2005/8/layout/venn1"/>
    <dgm:cxn modelId="{3A9DEFC1-34AC-4A5A-85D8-2DD83B20861E}" srcId="{00C55B5E-A17C-4A04-B0F8-057A9832121F}" destId="{FFD428AE-A3BE-4767-8F8A-D51023EB96D2}" srcOrd="2" destOrd="0" parTransId="{CD5D6F0D-EFD6-4A52-B2AC-5F0C6418824A}" sibTransId="{FB8B9B77-6362-416B-A8FD-8142102325AE}"/>
    <dgm:cxn modelId="{8158FFD3-7680-4B81-9F8C-B19FDE48624A}" type="presOf" srcId="{B9FDA42B-843D-459D-87A2-E026FB04B9FC}" destId="{71C4305B-7D57-4F45-B36C-2B0BB6D5B8BB}" srcOrd="0" destOrd="0" presId="urn:microsoft.com/office/officeart/2005/8/layout/venn1"/>
    <dgm:cxn modelId="{37E82AFB-05E8-4147-8B54-DCC017740E21}" srcId="{00C55B5E-A17C-4A04-B0F8-057A9832121F}" destId="{52CBF1B9-B318-4360-9894-31ACEAE81398}" srcOrd="0" destOrd="0" parTransId="{33554DA6-94B3-4A8B-B005-90125407A86B}" sibTransId="{2FA17FB4-7FDA-4FB5-ACB9-775DABE5987C}"/>
    <dgm:cxn modelId="{D6AC23D0-5406-4F32-BF5E-CCC96B61BE77}" srcId="{00C55B5E-A17C-4A04-B0F8-057A9832121F}" destId="{FD768E60-3263-4482-8050-34E729A93943}" srcOrd="3" destOrd="0" parTransId="{155AF05A-4E19-4A43-A095-9ED5BE4B34A3}" sibTransId="{2ABA0A44-8B7A-4E3A-AC98-9B6E278BF3DF}"/>
    <dgm:cxn modelId="{6C3FB04E-FDFC-498F-A060-4595AD7E0386}" type="presOf" srcId="{A4501972-3603-4DBE-BA52-FA3C40CA44B6}" destId="{403727E1-5B33-46E7-A1E7-3E14DBFF781F}" srcOrd="0" destOrd="0" presId="urn:microsoft.com/office/officeart/2005/8/layout/venn1"/>
    <dgm:cxn modelId="{FFDAA83D-6FD8-4009-8D46-D67FA2498AD5}" srcId="{00C55B5E-A17C-4A04-B0F8-057A9832121F}" destId="{B9FDA42B-843D-459D-87A2-E026FB04B9FC}" srcOrd="4" destOrd="0" parTransId="{70E4DC65-9A1C-480F-9EC6-94CA44874B32}" sibTransId="{5819284A-79FD-4023-BEDD-C865726B6B9A}"/>
    <dgm:cxn modelId="{3EF98705-2ED9-46D2-B5EC-D86F7A99ADFD}" type="presOf" srcId="{52CBF1B9-B318-4360-9894-31ACEAE81398}" destId="{1C9D7594-94E8-4100-BCBD-45F48C98156A}" srcOrd="0" destOrd="0" presId="urn:microsoft.com/office/officeart/2005/8/layout/venn1"/>
    <dgm:cxn modelId="{C0595D92-5780-4227-9311-406C76391E00}" type="presOf" srcId="{FD768E60-3263-4482-8050-34E729A93943}" destId="{A49E11DC-D4F3-4BFE-971D-DBB349C61B37}" srcOrd="0" destOrd="0" presId="urn:microsoft.com/office/officeart/2005/8/layout/venn1"/>
    <dgm:cxn modelId="{46E0F0D7-7AD4-450C-AB20-989E1496A535}" type="presOf" srcId="{FFD428AE-A3BE-4767-8F8A-D51023EB96D2}" destId="{88F4CDBF-1DAE-4B97-B8ED-FCEF1FD64C19}" srcOrd="0" destOrd="0" presId="urn:microsoft.com/office/officeart/2005/8/layout/venn1"/>
    <dgm:cxn modelId="{4EEFA877-8BE4-4417-8848-E23DF9B1955E}" srcId="{00C55B5E-A17C-4A04-B0F8-057A9832121F}" destId="{A4501972-3603-4DBE-BA52-FA3C40CA44B6}" srcOrd="1" destOrd="0" parTransId="{55D22423-28FB-4A8B-A586-2AB204F47B96}" sibTransId="{05B150EF-85EF-45E7-9D90-5C9AC0988EBB}"/>
    <dgm:cxn modelId="{C18FE702-9FF0-4E97-B186-F60D71FD4868}" type="presParOf" srcId="{688AD7E7-B3A8-4A42-B16C-E6EA222551B3}" destId="{513F2A8C-77EE-4A2D-AC09-5F850E5CF3ED}" srcOrd="0" destOrd="0" presId="urn:microsoft.com/office/officeart/2005/8/layout/venn1"/>
    <dgm:cxn modelId="{A02B8B5C-908C-4836-84DF-9787ADE3FAC7}" type="presParOf" srcId="{688AD7E7-B3A8-4A42-B16C-E6EA222551B3}" destId="{1C9D7594-94E8-4100-BCBD-45F48C98156A}" srcOrd="1" destOrd="0" presId="urn:microsoft.com/office/officeart/2005/8/layout/venn1"/>
    <dgm:cxn modelId="{1C482DCB-9CCA-4624-9347-230DF64BB503}" type="presParOf" srcId="{688AD7E7-B3A8-4A42-B16C-E6EA222551B3}" destId="{32BC0E65-3F4C-4E8C-89BF-FA27430CC562}" srcOrd="2" destOrd="0" presId="urn:microsoft.com/office/officeart/2005/8/layout/venn1"/>
    <dgm:cxn modelId="{781E82FB-06F6-43FC-B060-580F9CA440D6}" type="presParOf" srcId="{688AD7E7-B3A8-4A42-B16C-E6EA222551B3}" destId="{403727E1-5B33-46E7-A1E7-3E14DBFF781F}" srcOrd="3" destOrd="0" presId="urn:microsoft.com/office/officeart/2005/8/layout/venn1"/>
    <dgm:cxn modelId="{14BEF62B-FEBC-407C-9765-AC12D7013608}" type="presParOf" srcId="{688AD7E7-B3A8-4A42-B16C-E6EA222551B3}" destId="{24BDA165-2E8D-4FDC-81CA-7B6A0EAA1725}" srcOrd="4" destOrd="0" presId="urn:microsoft.com/office/officeart/2005/8/layout/venn1"/>
    <dgm:cxn modelId="{14F053D8-937A-4138-8DBF-315B150A4044}" type="presParOf" srcId="{688AD7E7-B3A8-4A42-B16C-E6EA222551B3}" destId="{88F4CDBF-1DAE-4B97-B8ED-FCEF1FD64C19}" srcOrd="5" destOrd="0" presId="urn:microsoft.com/office/officeart/2005/8/layout/venn1"/>
    <dgm:cxn modelId="{AA5A38A6-2279-4F7D-B2BE-031CAA5FB51D}" type="presParOf" srcId="{688AD7E7-B3A8-4A42-B16C-E6EA222551B3}" destId="{6B60F1CB-5A96-4DED-957C-5A72BBA0B566}" srcOrd="6" destOrd="0" presId="urn:microsoft.com/office/officeart/2005/8/layout/venn1"/>
    <dgm:cxn modelId="{E4242370-B003-4674-9096-7C4631C9CB6C}" type="presParOf" srcId="{688AD7E7-B3A8-4A42-B16C-E6EA222551B3}" destId="{A49E11DC-D4F3-4BFE-971D-DBB349C61B37}" srcOrd="7" destOrd="0" presId="urn:microsoft.com/office/officeart/2005/8/layout/venn1"/>
    <dgm:cxn modelId="{D6337F3D-1A29-4B7C-98C6-6A1722B2ADCC}" type="presParOf" srcId="{688AD7E7-B3A8-4A42-B16C-E6EA222551B3}" destId="{8B4A0EF2-B284-4874-A5A3-6CC6B9292262}" srcOrd="8" destOrd="0" presId="urn:microsoft.com/office/officeart/2005/8/layout/venn1"/>
    <dgm:cxn modelId="{A38DBE5B-EAF3-4F7D-BB75-D969F0193E7A}" type="presParOf" srcId="{688AD7E7-B3A8-4A42-B16C-E6EA222551B3}" destId="{71C4305B-7D57-4F45-B36C-2B0BB6D5B8BB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6D8651-CD52-4430-B12B-252E588CFF71}" type="doc">
      <dgm:prSet loTypeId="urn:microsoft.com/office/officeart/2005/8/layout/venn1" loCatId="relationship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es-AR"/>
        </a:p>
      </dgm:t>
    </dgm:pt>
    <dgm:pt modelId="{8E443CED-D653-4671-A17A-F984FAC91EA2}">
      <dgm:prSet phldrT="[Texto]" custT="1"/>
      <dgm:spPr/>
      <dgm:t>
        <a:bodyPr/>
        <a:lstStyle/>
        <a:p>
          <a:r>
            <a:rPr lang="es-AR" sz="2400" dirty="0"/>
            <a:t>Habilidad para desarrollo aplicado (G&amp;P)</a:t>
          </a:r>
        </a:p>
      </dgm:t>
    </dgm:pt>
    <dgm:pt modelId="{9C4D385B-2F1E-4586-BA5F-953496637771}" type="parTrans" cxnId="{1BFA5CE4-2328-4B8A-8717-F0FC077D8454}">
      <dgm:prSet/>
      <dgm:spPr/>
      <dgm:t>
        <a:bodyPr/>
        <a:lstStyle/>
        <a:p>
          <a:endParaRPr lang="es-AR" sz="2400"/>
        </a:p>
      </dgm:t>
    </dgm:pt>
    <dgm:pt modelId="{3A5A7550-801D-4797-921B-4CAA60611E7A}" type="sibTrans" cxnId="{1BFA5CE4-2328-4B8A-8717-F0FC077D8454}">
      <dgm:prSet/>
      <dgm:spPr/>
      <dgm:t>
        <a:bodyPr/>
        <a:lstStyle/>
        <a:p>
          <a:endParaRPr lang="es-AR" sz="2400"/>
        </a:p>
      </dgm:t>
    </dgm:pt>
    <dgm:pt modelId="{9DED7954-A75B-4CE1-BBF8-8F3C96D903A7}">
      <dgm:prSet phldrT="[Texto]" custT="1"/>
      <dgm:spPr/>
      <dgm:t>
        <a:bodyPr/>
        <a:lstStyle/>
        <a:p>
          <a:r>
            <a:rPr lang="es-AR" sz="2400" dirty="0"/>
            <a:t>Métodos en ciencias sociales y los particulares de cada disciplina.</a:t>
          </a:r>
        </a:p>
      </dgm:t>
    </dgm:pt>
    <dgm:pt modelId="{89530E50-6C1B-4B73-9DDB-DB56DDF4CE0C}" type="parTrans" cxnId="{F3FA8F17-D1FF-4BDB-AAFA-CC44960145FB}">
      <dgm:prSet/>
      <dgm:spPr/>
      <dgm:t>
        <a:bodyPr/>
        <a:lstStyle/>
        <a:p>
          <a:endParaRPr lang="es-AR" sz="2400"/>
        </a:p>
      </dgm:t>
    </dgm:pt>
    <dgm:pt modelId="{1134DB37-5A5C-4FF1-8A51-DB9247AAB58F}" type="sibTrans" cxnId="{F3FA8F17-D1FF-4BDB-AAFA-CC44960145FB}">
      <dgm:prSet/>
      <dgm:spPr/>
      <dgm:t>
        <a:bodyPr/>
        <a:lstStyle/>
        <a:p>
          <a:endParaRPr lang="es-AR" sz="2400"/>
        </a:p>
      </dgm:t>
    </dgm:pt>
    <dgm:pt modelId="{39BA4BDD-F899-47B2-8353-8C3E0CE69FDE}">
      <dgm:prSet phldrT="[Texto]" custT="1"/>
      <dgm:spPr/>
      <dgm:t>
        <a:bodyPr/>
        <a:lstStyle/>
        <a:p>
          <a:r>
            <a:rPr lang="es-AR" sz="2400" dirty="0"/>
            <a:t>Interdisciplinariedad (G&amp;P)</a:t>
          </a:r>
        </a:p>
      </dgm:t>
    </dgm:pt>
    <dgm:pt modelId="{9A90404F-2284-45B8-AB19-294404497898}" type="parTrans" cxnId="{7A4BEAB0-3AE0-40F5-B175-1E5DE38B9A3D}">
      <dgm:prSet/>
      <dgm:spPr/>
      <dgm:t>
        <a:bodyPr/>
        <a:lstStyle/>
        <a:p>
          <a:endParaRPr lang="es-AR" sz="2400"/>
        </a:p>
      </dgm:t>
    </dgm:pt>
    <dgm:pt modelId="{282F848F-5039-40DF-BC75-EF2CA656C159}" type="sibTrans" cxnId="{7A4BEAB0-3AE0-40F5-B175-1E5DE38B9A3D}">
      <dgm:prSet/>
      <dgm:spPr/>
      <dgm:t>
        <a:bodyPr/>
        <a:lstStyle/>
        <a:p>
          <a:endParaRPr lang="es-AR" sz="2400"/>
        </a:p>
      </dgm:t>
    </dgm:pt>
    <dgm:pt modelId="{F9C09FFC-CBEB-4CCA-B462-6C59B79EBB07}">
      <dgm:prSet phldrT="[Texto]" custT="1"/>
      <dgm:spPr/>
      <dgm:t>
        <a:bodyPr/>
        <a:lstStyle/>
        <a:p>
          <a:r>
            <a:rPr lang="es-AR" sz="2400" dirty="0"/>
            <a:t>Conocer la investigación básica y la literatura actual relevantes a nivel nacional e internacional</a:t>
          </a:r>
        </a:p>
      </dgm:t>
    </dgm:pt>
    <dgm:pt modelId="{58D186CE-B874-480E-B6DF-781FC559C7AD}" type="parTrans" cxnId="{2D37E924-873E-40CB-B206-3A0F27CEC840}">
      <dgm:prSet/>
      <dgm:spPr/>
      <dgm:t>
        <a:bodyPr/>
        <a:lstStyle/>
        <a:p>
          <a:endParaRPr lang="es-AR" sz="2400"/>
        </a:p>
      </dgm:t>
    </dgm:pt>
    <dgm:pt modelId="{34B4DF2C-346F-4A23-B952-8801C7062C31}" type="sibTrans" cxnId="{2D37E924-873E-40CB-B206-3A0F27CEC840}">
      <dgm:prSet/>
      <dgm:spPr/>
      <dgm:t>
        <a:bodyPr/>
        <a:lstStyle/>
        <a:p>
          <a:endParaRPr lang="es-AR" sz="2400"/>
        </a:p>
      </dgm:t>
    </dgm:pt>
    <dgm:pt modelId="{E059205A-0827-488C-B3DE-13E65450E7AD}">
      <dgm:prSet phldrT="[Texto]" custT="1"/>
      <dgm:spPr/>
      <dgm:t>
        <a:bodyPr/>
        <a:lstStyle/>
        <a:p>
          <a:r>
            <a:rPr lang="es-AR" sz="2400" dirty="0"/>
            <a:t> Principios y métodos para evaluar el valor de nuevas investigaciones (</a:t>
          </a:r>
          <a:r>
            <a:rPr lang="es-AR" sz="2400" u="sng" dirty="0"/>
            <a:t>ALA</a:t>
          </a:r>
          <a:r>
            <a:rPr lang="es-AR" sz="2400" dirty="0"/>
            <a:t>)</a:t>
          </a:r>
        </a:p>
      </dgm:t>
    </dgm:pt>
    <dgm:pt modelId="{81FCA456-A9AD-4C66-AF64-9EF8A69FEDE6}" type="parTrans" cxnId="{5FA0DD96-DB7F-420B-8AB3-55C4620884D3}">
      <dgm:prSet/>
      <dgm:spPr/>
      <dgm:t>
        <a:bodyPr/>
        <a:lstStyle/>
        <a:p>
          <a:endParaRPr lang="es-AR" sz="2400"/>
        </a:p>
      </dgm:t>
    </dgm:pt>
    <dgm:pt modelId="{C04E48ED-6F18-4560-9527-4F1B0EE1821E}" type="sibTrans" cxnId="{5FA0DD96-DB7F-420B-8AB3-55C4620884D3}">
      <dgm:prSet/>
      <dgm:spPr/>
      <dgm:t>
        <a:bodyPr/>
        <a:lstStyle/>
        <a:p>
          <a:endParaRPr lang="es-AR" sz="2400"/>
        </a:p>
      </dgm:t>
    </dgm:pt>
    <dgm:pt modelId="{9F3032D5-974A-4D80-9B7A-FB78C645456D}" type="pres">
      <dgm:prSet presAssocID="{416D8651-CD52-4430-B12B-252E588CFF7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0EA9BB77-2910-4973-8CEA-52F63041FEDF}" type="pres">
      <dgm:prSet presAssocID="{8E443CED-D653-4671-A17A-F984FAC91EA2}" presName="circ1" presStyleLbl="vennNode1" presStyleIdx="0" presStyleCnt="5"/>
      <dgm:spPr/>
    </dgm:pt>
    <dgm:pt modelId="{548021F8-A7DB-45BD-B45B-63EF2FEC7668}" type="pres">
      <dgm:prSet presAssocID="{8E443CED-D653-4671-A17A-F984FAC91EA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BA021B7-AA2F-48F7-A88E-0D35725524C2}" type="pres">
      <dgm:prSet presAssocID="{9DED7954-A75B-4CE1-BBF8-8F3C96D903A7}" presName="circ2" presStyleLbl="vennNode1" presStyleIdx="1" presStyleCnt="5"/>
      <dgm:spPr/>
    </dgm:pt>
    <dgm:pt modelId="{958D8EE1-AE14-46C4-8E16-6D4CAAB1D6F8}" type="pres">
      <dgm:prSet presAssocID="{9DED7954-A75B-4CE1-BBF8-8F3C96D903A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AA70A2D-6B33-4E27-B820-DD1F5EDA84E7}" type="pres">
      <dgm:prSet presAssocID="{39BA4BDD-F899-47B2-8353-8C3E0CE69FDE}" presName="circ3" presStyleLbl="vennNode1" presStyleIdx="2" presStyleCnt="5"/>
      <dgm:spPr/>
    </dgm:pt>
    <dgm:pt modelId="{6DEC606A-DE2B-4063-8B20-052A186C8171}" type="pres">
      <dgm:prSet presAssocID="{39BA4BDD-F899-47B2-8353-8C3E0CE69FDE}" presName="circ3Tx" presStyleLbl="revTx" presStyleIdx="0" presStyleCnt="0" custScaleX="1378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90F8F15-E9E3-4D0F-98FF-DC6384101893}" type="pres">
      <dgm:prSet presAssocID="{F9C09FFC-CBEB-4CCA-B462-6C59B79EBB07}" presName="circ4" presStyleLbl="vennNode1" presStyleIdx="3" presStyleCnt="5"/>
      <dgm:spPr/>
    </dgm:pt>
    <dgm:pt modelId="{56F9F4C3-0A51-4F4B-A0A0-90A1F62DF970}" type="pres">
      <dgm:prSet presAssocID="{F9C09FFC-CBEB-4CCA-B462-6C59B79EBB07}" presName="circ4Tx" presStyleLbl="revTx" presStyleIdx="0" presStyleCnt="0" custScaleX="151648" custScaleY="138687" custLinFactNeighborX="-7326" custLinFactNeighborY="6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58A989B-7586-400F-8111-FFCDED1A3788}" type="pres">
      <dgm:prSet presAssocID="{E059205A-0827-488C-B3DE-13E65450E7AD}" presName="circ5" presStyleLbl="vennNode1" presStyleIdx="4" presStyleCnt="5"/>
      <dgm:spPr/>
    </dgm:pt>
    <dgm:pt modelId="{14E33AFF-27A6-409C-8D49-146A519B9641}" type="pres">
      <dgm:prSet presAssocID="{E059205A-0827-488C-B3DE-13E65450E7AD}" presName="circ5Tx" presStyleLbl="revTx" presStyleIdx="0" presStyleCnt="0" custScaleX="127106" custScaleY="1576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2FFE030E-2891-4704-A4D2-26BBB61B984A}" type="presOf" srcId="{39BA4BDD-F899-47B2-8353-8C3E0CE69FDE}" destId="{6DEC606A-DE2B-4063-8B20-052A186C8171}" srcOrd="0" destOrd="0" presId="urn:microsoft.com/office/officeart/2005/8/layout/venn1"/>
    <dgm:cxn modelId="{1BFA5CE4-2328-4B8A-8717-F0FC077D8454}" srcId="{416D8651-CD52-4430-B12B-252E588CFF71}" destId="{8E443CED-D653-4671-A17A-F984FAC91EA2}" srcOrd="0" destOrd="0" parTransId="{9C4D385B-2F1E-4586-BA5F-953496637771}" sibTransId="{3A5A7550-801D-4797-921B-4CAA60611E7A}"/>
    <dgm:cxn modelId="{38F467A2-AFBB-42CD-A0CE-A0B2E50A089B}" type="presOf" srcId="{8E443CED-D653-4671-A17A-F984FAC91EA2}" destId="{548021F8-A7DB-45BD-B45B-63EF2FEC7668}" srcOrd="0" destOrd="0" presId="urn:microsoft.com/office/officeart/2005/8/layout/venn1"/>
    <dgm:cxn modelId="{38F8EEF8-C574-4814-8B3A-0E6C89E23455}" type="presOf" srcId="{F9C09FFC-CBEB-4CCA-B462-6C59B79EBB07}" destId="{56F9F4C3-0A51-4F4B-A0A0-90A1F62DF970}" srcOrd="0" destOrd="0" presId="urn:microsoft.com/office/officeart/2005/8/layout/venn1"/>
    <dgm:cxn modelId="{5FA0DD96-DB7F-420B-8AB3-55C4620884D3}" srcId="{416D8651-CD52-4430-B12B-252E588CFF71}" destId="{E059205A-0827-488C-B3DE-13E65450E7AD}" srcOrd="4" destOrd="0" parTransId="{81FCA456-A9AD-4C66-AF64-9EF8A69FEDE6}" sibTransId="{C04E48ED-6F18-4560-9527-4F1B0EE1821E}"/>
    <dgm:cxn modelId="{E480FBF2-E775-469C-9ECB-2764C49A7B04}" type="presOf" srcId="{9DED7954-A75B-4CE1-BBF8-8F3C96D903A7}" destId="{958D8EE1-AE14-46C4-8E16-6D4CAAB1D6F8}" srcOrd="0" destOrd="0" presId="urn:microsoft.com/office/officeart/2005/8/layout/venn1"/>
    <dgm:cxn modelId="{7A4BEAB0-3AE0-40F5-B175-1E5DE38B9A3D}" srcId="{416D8651-CD52-4430-B12B-252E588CFF71}" destId="{39BA4BDD-F899-47B2-8353-8C3E0CE69FDE}" srcOrd="2" destOrd="0" parTransId="{9A90404F-2284-45B8-AB19-294404497898}" sibTransId="{282F848F-5039-40DF-BC75-EF2CA656C159}"/>
    <dgm:cxn modelId="{85C54838-3B3F-43A6-AF36-E7E069BDE46C}" type="presOf" srcId="{E059205A-0827-488C-B3DE-13E65450E7AD}" destId="{14E33AFF-27A6-409C-8D49-146A519B9641}" srcOrd="0" destOrd="0" presId="urn:microsoft.com/office/officeart/2005/8/layout/venn1"/>
    <dgm:cxn modelId="{5281C554-5F9A-4A5A-8410-47643F9940C4}" type="presOf" srcId="{416D8651-CD52-4430-B12B-252E588CFF71}" destId="{9F3032D5-974A-4D80-9B7A-FB78C645456D}" srcOrd="0" destOrd="0" presId="urn:microsoft.com/office/officeart/2005/8/layout/venn1"/>
    <dgm:cxn modelId="{2D37E924-873E-40CB-B206-3A0F27CEC840}" srcId="{416D8651-CD52-4430-B12B-252E588CFF71}" destId="{F9C09FFC-CBEB-4CCA-B462-6C59B79EBB07}" srcOrd="3" destOrd="0" parTransId="{58D186CE-B874-480E-B6DF-781FC559C7AD}" sibTransId="{34B4DF2C-346F-4A23-B952-8801C7062C31}"/>
    <dgm:cxn modelId="{F3FA8F17-D1FF-4BDB-AAFA-CC44960145FB}" srcId="{416D8651-CD52-4430-B12B-252E588CFF71}" destId="{9DED7954-A75B-4CE1-BBF8-8F3C96D903A7}" srcOrd="1" destOrd="0" parTransId="{89530E50-6C1B-4B73-9DDB-DB56DDF4CE0C}" sibTransId="{1134DB37-5A5C-4FF1-8A51-DB9247AAB58F}"/>
    <dgm:cxn modelId="{11DC6A39-F78F-495A-9DCB-E1B54F5B7433}" type="presParOf" srcId="{9F3032D5-974A-4D80-9B7A-FB78C645456D}" destId="{0EA9BB77-2910-4973-8CEA-52F63041FEDF}" srcOrd="0" destOrd="0" presId="urn:microsoft.com/office/officeart/2005/8/layout/venn1"/>
    <dgm:cxn modelId="{50A4E22A-5909-412C-BE8A-AC46005F9C18}" type="presParOf" srcId="{9F3032D5-974A-4D80-9B7A-FB78C645456D}" destId="{548021F8-A7DB-45BD-B45B-63EF2FEC7668}" srcOrd="1" destOrd="0" presId="urn:microsoft.com/office/officeart/2005/8/layout/venn1"/>
    <dgm:cxn modelId="{29503CBE-C753-49F3-A2BE-29F4AF36586A}" type="presParOf" srcId="{9F3032D5-974A-4D80-9B7A-FB78C645456D}" destId="{7BA021B7-AA2F-48F7-A88E-0D35725524C2}" srcOrd="2" destOrd="0" presId="urn:microsoft.com/office/officeart/2005/8/layout/venn1"/>
    <dgm:cxn modelId="{78879363-1435-46B9-BDAD-1A374D0BCC0E}" type="presParOf" srcId="{9F3032D5-974A-4D80-9B7A-FB78C645456D}" destId="{958D8EE1-AE14-46C4-8E16-6D4CAAB1D6F8}" srcOrd="3" destOrd="0" presId="urn:microsoft.com/office/officeart/2005/8/layout/venn1"/>
    <dgm:cxn modelId="{1808A9AA-EF58-4764-AB3A-28DAF1070505}" type="presParOf" srcId="{9F3032D5-974A-4D80-9B7A-FB78C645456D}" destId="{EAA70A2D-6B33-4E27-B820-DD1F5EDA84E7}" srcOrd="4" destOrd="0" presId="urn:microsoft.com/office/officeart/2005/8/layout/venn1"/>
    <dgm:cxn modelId="{900C2C4E-CBA8-41B8-90CA-1DD172A6F4DA}" type="presParOf" srcId="{9F3032D5-974A-4D80-9B7A-FB78C645456D}" destId="{6DEC606A-DE2B-4063-8B20-052A186C8171}" srcOrd="5" destOrd="0" presId="urn:microsoft.com/office/officeart/2005/8/layout/venn1"/>
    <dgm:cxn modelId="{9BEB99AD-84ED-405F-B1CD-F629D1AFBD03}" type="presParOf" srcId="{9F3032D5-974A-4D80-9B7A-FB78C645456D}" destId="{F90F8F15-E9E3-4D0F-98FF-DC6384101893}" srcOrd="6" destOrd="0" presId="urn:microsoft.com/office/officeart/2005/8/layout/venn1"/>
    <dgm:cxn modelId="{3E4B74F0-A1BF-4168-B318-682F0CD8805C}" type="presParOf" srcId="{9F3032D5-974A-4D80-9B7A-FB78C645456D}" destId="{56F9F4C3-0A51-4F4B-A0A0-90A1F62DF970}" srcOrd="7" destOrd="0" presId="urn:microsoft.com/office/officeart/2005/8/layout/venn1"/>
    <dgm:cxn modelId="{526327D7-0993-421D-B653-BF557F616714}" type="presParOf" srcId="{9F3032D5-974A-4D80-9B7A-FB78C645456D}" destId="{458A989B-7586-400F-8111-FFCDED1A3788}" srcOrd="8" destOrd="0" presId="urn:microsoft.com/office/officeart/2005/8/layout/venn1"/>
    <dgm:cxn modelId="{EC9664F8-3827-4497-A6FE-17C3F95C4EF8}" type="presParOf" srcId="{9F3032D5-974A-4D80-9B7A-FB78C645456D}" destId="{14E33AFF-27A6-409C-8D49-146A519B9641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2113" cy="473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483" tIns="44742" rIns="89483" bIns="44742" numCol="1" anchor="t" anchorCtr="0" compatLnSpc="1">
            <a:prstTxWarp prst="textNoShape">
              <a:avLst/>
            </a:prstTxWarp>
          </a:bodyPr>
          <a:lstStyle>
            <a:lvl1pPr defTabSz="895350"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32113" cy="473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483" tIns="44742" rIns="89483" bIns="44742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69438"/>
            <a:ext cx="2932113" cy="473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483" tIns="44742" rIns="89483" bIns="44742" numCol="1" anchor="b" anchorCtr="0" compatLnSpc="1">
            <a:prstTxWarp prst="textNoShape">
              <a:avLst/>
            </a:prstTxWarp>
          </a:bodyPr>
          <a:lstStyle>
            <a:lvl1pPr defTabSz="895350"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469438"/>
            <a:ext cx="2932113" cy="473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483" tIns="44742" rIns="89483" bIns="44742" numCol="1" anchor="b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fld id="{C10EA4FF-E401-4895-BF6E-0969C2B2FC6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0037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13" tIns="46657" rIns="93313" bIns="46657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defRPr kumimoji="0"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62388" y="0"/>
            <a:ext cx="2952750" cy="496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13" tIns="46657" rIns="93313" bIns="46657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kumimoji="0"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843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724400"/>
            <a:ext cx="4995862" cy="4471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13" tIns="46657" rIns="93313" bIns="46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3687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52750" cy="496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13" tIns="46657" rIns="93313" bIns="46657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defRPr kumimoji="0"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687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2388" y="9445625"/>
            <a:ext cx="2952750" cy="496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13" tIns="46657" rIns="93313" bIns="46657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kumimoji="0" sz="1300">
                <a:latin typeface="Times New Roman" pitchFamily="18" charset="0"/>
              </a:defRPr>
            </a:lvl1pPr>
          </a:lstStyle>
          <a:p>
            <a:pPr>
              <a:defRPr/>
            </a:pPr>
            <a:fld id="{7748B916-0E0D-45D3-9A31-CD5011EB5A9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3398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48B916-0E0D-45D3-9A31-CD5011EB5A9E}" type="slidenum">
              <a:rPr lang="es-ES_tradnl" smtClean="0"/>
              <a:pPr>
                <a:defRPr/>
              </a:pPr>
              <a:t>45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73025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26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/>
            <a:ahLst/>
            <a:cxnLst>
              <a:cxn ang="0">
                <a:pos x="808" y="283"/>
              </a:cxn>
              <a:cxn ang="0">
                <a:pos x="673" y="252"/>
              </a:cxn>
              <a:cxn ang="0">
                <a:pos x="654" y="0"/>
              </a:cxn>
              <a:cxn ang="0">
                <a:pos x="488" y="13"/>
              </a:cxn>
              <a:cxn ang="0">
                <a:pos x="476" y="252"/>
              </a:cxn>
              <a:cxn ang="0">
                <a:pos x="365" y="290"/>
              </a:cxn>
              <a:cxn ang="0">
                <a:pos x="206" y="86"/>
              </a:cxn>
              <a:cxn ang="0">
                <a:pos x="95" y="148"/>
              </a:cxn>
              <a:cxn ang="0">
                <a:pos x="200" y="376"/>
              </a:cxn>
              <a:cxn ang="0">
                <a:pos x="126" y="450"/>
              </a:cxn>
              <a:cxn ang="0">
                <a:pos x="0" y="423"/>
              </a:cxn>
              <a:cxn ang="0">
                <a:pos x="0" y="1273"/>
              </a:cxn>
              <a:cxn ang="0">
                <a:pos x="101" y="1226"/>
              </a:cxn>
              <a:cxn ang="0">
                <a:pos x="181" y="1306"/>
              </a:cxn>
              <a:cxn ang="0">
                <a:pos x="70" y="1509"/>
              </a:cxn>
              <a:cxn ang="0">
                <a:pos x="175" y="1596"/>
              </a:cxn>
              <a:cxn ang="0">
                <a:pos x="365" y="1411"/>
              </a:cxn>
              <a:cxn ang="0">
                <a:pos x="476" y="1448"/>
              </a:cxn>
              <a:cxn ang="0">
                <a:pos x="501" y="1700"/>
              </a:cxn>
              <a:cxn ang="0">
                <a:pos x="667" y="1707"/>
              </a:cxn>
              <a:cxn ang="0">
                <a:pos x="685" y="1442"/>
              </a:cxn>
              <a:cxn ang="0">
                <a:pos x="826" y="1405"/>
              </a:cxn>
              <a:cxn ang="0">
                <a:pos x="993" y="1590"/>
              </a:cxn>
              <a:cxn ang="0">
                <a:pos x="1103" y="1522"/>
              </a:cxn>
              <a:cxn ang="0">
                <a:pos x="993" y="1300"/>
              </a:cxn>
              <a:cxn ang="0">
                <a:pos x="1067" y="1207"/>
              </a:cxn>
              <a:cxn ang="0">
                <a:pos x="1288" y="1312"/>
              </a:cxn>
              <a:cxn ang="0">
                <a:pos x="1355" y="1196"/>
              </a:cxn>
              <a:cxn ang="0">
                <a:pos x="1153" y="1047"/>
              </a:cxn>
              <a:cxn ang="0">
                <a:pos x="1177" y="918"/>
              </a:cxn>
              <a:cxn ang="0">
                <a:pos x="1429" y="894"/>
              </a:cxn>
              <a:cxn ang="0">
                <a:pos x="1423" y="764"/>
              </a:cxn>
              <a:cxn ang="0">
                <a:pos x="1171" y="727"/>
              </a:cxn>
              <a:cxn ang="0">
                <a:pos x="1146" y="629"/>
              </a:cxn>
              <a:cxn ang="0">
                <a:pos x="1349" y="487"/>
              </a:cxn>
              <a:cxn ang="0">
                <a:pos x="1282" y="370"/>
              </a:cxn>
              <a:cxn ang="0">
                <a:pos x="1054" y="462"/>
              </a:cxn>
              <a:cxn ang="0">
                <a:pos x="980" y="388"/>
              </a:cxn>
              <a:cxn ang="0">
                <a:pos x="1097" y="173"/>
              </a:cxn>
              <a:cxn ang="0">
                <a:pos x="986" y="105"/>
              </a:cxn>
              <a:cxn ang="0">
                <a:pos x="808" y="283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5" name="Freeform 1027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/>
            <a:ahLst/>
            <a:cxnLst>
              <a:cxn ang="0">
                <a:pos x="335" y="56"/>
              </a:cxn>
              <a:cxn ang="0">
                <a:pos x="293" y="46"/>
              </a:cxn>
              <a:cxn ang="0">
                <a:pos x="288" y="0"/>
              </a:cxn>
              <a:cxn ang="0">
                <a:pos x="238" y="0"/>
              </a:cxn>
              <a:cxn ang="0">
                <a:pos x="232" y="46"/>
              </a:cxn>
              <a:cxn ang="0">
                <a:pos x="198" y="58"/>
              </a:cxn>
              <a:cxn ang="0">
                <a:pos x="146" y="0"/>
              </a:cxn>
              <a:cxn ang="0">
                <a:pos x="114" y="14"/>
              </a:cxn>
              <a:cxn ang="0">
                <a:pos x="147" y="84"/>
              </a:cxn>
              <a:cxn ang="0">
                <a:pos x="124" y="107"/>
              </a:cxn>
              <a:cxn ang="0">
                <a:pos x="50" y="81"/>
              </a:cxn>
              <a:cxn ang="0">
                <a:pos x="32" y="109"/>
              </a:cxn>
              <a:cxn ang="0">
                <a:pos x="90" y="159"/>
              </a:cxn>
              <a:cxn ang="0">
                <a:pos x="80" y="197"/>
              </a:cxn>
              <a:cxn ang="0">
                <a:pos x="2" y="202"/>
              </a:cxn>
              <a:cxn ang="0">
                <a:pos x="0" y="244"/>
              </a:cxn>
              <a:cxn ang="0">
                <a:pos x="80" y="256"/>
              </a:cxn>
              <a:cxn ang="0">
                <a:pos x="88" y="292"/>
              </a:cxn>
              <a:cxn ang="0">
                <a:pos x="29" y="345"/>
              </a:cxn>
              <a:cxn ang="0">
                <a:pos x="50" y="378"/>
              </a:cxn>
              <a:cxn ang="0">
                <a:pos x="116" y="347"/>
              </a:cxn>
              <a:cxn ang="0">
                <a:pos x="141" y="372"/>
              </a:cxn>
              <a:cxn ang="0">
                <a:pos x="107" y="435"/>
              </a:cxn>
              <a:cxn ang="0">
                <a:pos x="139" y="462"/>
              </a:cxn>
              <a:cxn ang="0">
                <a:pos x="198" y="404"/>
              </a:cxn>
              <a:cxn ang="0">
                <a:pos x="232" y="416"/>
              </a:cxn>
              <a:cxn ang="0">
                <a:pos x="240" y="494"/>
              </a:cxn>
              <a:cxn ang="0">
                <a:pos x="292" y="496"/>
              </a:cxn>
              <a:cxn ang="0">
                <a:pos x="297" y="414"/>
              </a:cxn>
              <a:cxn ang="0">
                <a:pos x="341" y="403"/>
              </a:cxn>
              <a:cxn ang="0">
                <a:pos x="393" y="460"/>
              </a:cxn>
              <a:cxn ang="0">
                <a:pos x="427" y="439"/>
              </a:cxn>
              <a:cxn ang="0">
                <a:pos x="393" y="370"/>
              </a:cxn>
              <a:cxn ang="0">
                <a:pos x="416" y="341"/>
              </a:cxn>
              <a:cxn ang="0">
                <a:pos x="484" y="374"/>
              </a:cxn>
              <a:cxn ang="0">
                <a:pos x="505" y="338"/>
              </a:cxn>
              <a:cxn ang="0">
                <a:pos x="442" y="292"/>
              </a:cxn>
              <a:cxn ang="0">
                <a:pos x="450" y="252"/>
              </a:cxn>
              <a:cxn ang="0">
                <a:pos x="528" y="244"/>
              </a:cxn>
              <a:cxn ang="0">
                <a:pos x="526" y="204"/>
              </a:cxn>
              <a:cxn ang="0">
                <a:pos x="448" y="193"/>
              </a:cxn>
              <a:cxn ang="0">
                <a:pos x="440" y="162"/>
              </a:cxn>
              <a:cxn ang="0">
                <a:pos x="503" y="119"/>
              </a:cxn>
              <a:cxn ang="0">
                <a:pos x="482" y="82"/>
              </a:cxn>
              <a:cxn ang="0">
                <a:pos x="412" y="111"/>
              </a:cxn>
              <a:cxn ang="0">
                <a:pos x="389" y="88"/>
              </a:cxn>
              <a:cxn ang="0">
                <a:pos x="425" y="21"/>
              </a:cxn>
              <a:cxn ang="0">
                <a:pos x="391" y="0"/>
              </a:cxn>
              <a:cxn ang="0">
                <a:pos x="335" y="56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6" name="Freeform 1028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7" name="Freeform 1029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8" name="Freeform 1030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/>
            <a:ahLst/>
            <a:cxnLst>
              <a:cxn ang="0">
                <a:pos x="1368" y="358"/>
              </a:cxn>
              <a:cxn ang="0">
                <a:pos x="1197" y="318"/>
              </a:cxn>
              <a:cxn ang="0">
                <a:pos x="1173" y="0"/>
              </a:cxn>
              <a:cxn ang="0">
                <a:pos x="964" y="16"/>
              </a:cxn>
              <a:cxn ang="0">
                <a:pos x="948" y="318"/>
              </a:cxn>
              <a:cxn ang="0">
                <a:pos x="808" y="366"/>
              </a:cxn>
              <a:cxn ang="0">
                <a:pos x="606" y="109"/>
              </a:cxn>
              <a:cxn ang="0">
                <a:pos x="467" y="187"/>
              </a:cxn>
              <a:cxn ang="0">
                <a:pos x="599" y="474"/>
              </a:cxn>
              <a:cxn ang="0">
                <a:pos x="506" y="568"/>
              </a:cxn>
              <a:cxn ang="0">
                <a:pos x="202" y="459"/>
              </a:cxn>
              <a:cxn ang="0">
                <a:pos x="132" y="576"/>
              </a:cxn>
              <a:cxn ang="0">
                <a:pos x="365" y="778"/>
              </a:cxn>
              <a:cxn ang="0">
                <a:pos x="327" y="933"/>
              </a:cxn>
              <a:cxn ang="0">
                <a:pos x="7" y="956"/>
              </a:cxn>
              <a:cxn ang="0">
                <a:pos x="0" y="1128"/>
              </a:cxn>
              <a:cxn ang="0">
                <a:pos x="327" y="1174"/>
              </a:cxn>
              <a:cxn ang="0">
                <a:pos x="358" y="1321"/>
              </a:cxn>
              <a:cxn ang="0">
                <a:pos x="1804" y="1321"/>
              </a:cxn>
              <a:cxn ang="0">
                <a:pos x="1835" y="1158"/>
              </a:cxn>
              <a:cxn ang="0">
                <a:pos x="2153" y="1128"/>
              </a:cxn>
              <a:cxn ang="0">
                <a:pos x="2146" y="964"/>
              </a:cxn>
              <a:cxn ang="0">
                <a:pos x="1827" y="917"/>
              </a:cxn>
              <a:cxn ang="0">
                <a:pos x="1795" y="793"/>
              </a:cxn>
              <a:cxn ang="0">
                <a:pos x="2052" y="615"/>
              </a:cxn>
              <a:cxn ang="0">
                <a:pos x="1967" y="467"/>
              </a:cxn>
              <a:cxn ang="0">
                <a:pos x="1679" y="583"/>
              </a:cxn>
              <a:cxn ang="0">
                <a:pos x="1586" y="490"/>
              </a:cxn>
              <a:cxn ang="0">
                <a:pos x="1733" y="218"/>
              </a:cxn>
              <a:cxn ang="0">
                <a:pos x="1593" y="132"/>
              </a:cxn>
              <a:cxn ang="0">
                <a:pos x="1368" y="358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9" name="Freeform 1031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0" name="Freeform 1032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1" name="Freeform 1033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2" name="Freeform 1034"/>
          <p:cNvSpPr>
            <a:spLocks/>
          </p:cNvSpPr>
          <p:nvPr/>
        </p:nvSpPr>
        <p:spPr bwMode="hidden">
          <a:xfrm rot="16200000">
            <a:off x="3977481" y="-853281"/>
            <a:ext cx="1722438" cy="3429000"/>
          </a:xfrm>
          <a:custGeom>
            <a:avLst/>
            <a:gd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pic>
        <p:nvPicPr>
          <p:cNvPr id="13" name="Picture 1035" descr="Facban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6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98317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148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4" name="Rectangle 1038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" name="Rectangle 103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Rectangle 104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99C01-23EC-4045-9235-D2E0533ACB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650A4-2C20-4563-BFAE-3A58C3064C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3BE21-4344-46F0-89FA-F11C314E5C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E332D-263B-432E-8041-F269B03452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66800" y="1676400"/>
            <a:ext cx="381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029200" y="1676400"/>
            <a:ext cx="381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1066800" y="3810000"/>
            <a:ext cx="381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29200" y="3810000"/>
            <a:ext cx="381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B509D-2A8A-4640-BACD-F4F106505D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066800" y="1676400"/>
            <a:ext cx="7772400" cy="4114800"/>
          </a:xfrm>
        </p:spPr>
        <p:txBody>
          <a:bodyPr/>
          <a:lstStyle/>
          <a:p>
            <a:pPr lvl="0"/>
            <a:endParaRPr lang="es-AR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609AF-37CD-420A-985E-35C07D509E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066800" y="1676400"/>
            <a:ext cx="77724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66800" y="3810000"/>
            <a:ext cx="77724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6F1C-BE41-4704-9D17-9C0B2CECD0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029200" y="1676400"/>
            <a:ext cx="381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029200" y="3810000"/>
            <a:ext cx="381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EDA03-FD63-4E39-A2F6-1D52828CD9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88910-8DB5-4DB5-B3D3-31BB313AE6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033D4-91B8-4713-A63E-05706F242B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3DB21-7476-4DF6-8EF8-1FA5026DF2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3E007-833F-4A2D-B9C0-FDE7395559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DA59E-75B6-4389-AA77-49D3DEEAB2C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EF3FA-4827-4212-AFA1-FA205B355E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4F21F-6924-4452-998E-33E4BE45EF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3A33C-0B7B-4904-92CB-3CDE420D9FC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/>
            <a:ahLst/>
            <a:cxnLst>
              <a:cxn ang="0">
                <a:pos x="808" y="283"/>
              </a:cxn>
              <a:cxn ang="0">
                <a:pos x="673" y="252"/>
              </a:cxn>
              <a:cxn ang="0">
                <a:pos x="654" y="0"/>
              </a:cxn>
              <a:cxn ang="0">
                <a:pos x="488" y="13"/>
              </a:cxn>
              <a:cxn ang="0">
                <a:pos x="476" y="252"/>
              </a:cxn>
              <a:cxn ang="0">
                <a:pos x="365" y="290"/>
              </a:cxn>
              <a:cxn ang="0">
                <a:pos x="206" y="86"/>
              </a:cxn>
              <a:cxn ang="0">
                <a:pos x="95" y="148"/>
              </a:cxn>
              <a:cxn ang="0">
                <a:pos x="200" y="376"/>
              </a:cxn>
              <a:cxn ang="0">
                <a:pos x="126" y="450"/>
              </a:cxn>
              <a:cxn ang="0">
                <a:pos x="0" y="423"/>
              </a:cxn>
              <a:cxn ang="0">
                <a:pos x="0" y="1273"/>
              </a:cxn>
              <a:cxn ang="0">
                <a:pos x="101" y="1226"/>
              </a:cxn>
              <a:cxn ang="0">
                <a:pos x="181" y="1306"/>
              </a:cxn>
              <a:cxn ang="0">
                <a:pos x="70" y="1509"/>
              </a:cxn>
              <a:cxn ang="0">
                <a:pos x="175" y="1596"/>
              </a:cxn>
              <a:cxn ang="0">
                <a:pos x="365" y="1411"/>
              </a:cxn>
              <a:cxn ang="0">
                <a:pos x="476" y="1448"/>
              </a:cxn>
              <a:cxn ang="0">
                <a:pos x="501" y="1700"/>
              </a:cxn>
              <a:cxn ang="0">
                <a:pos x="667" y="1707"/>
              </a:cxn>
              <a:cxn ang="0">
                <a:pos x="685" y="1442"/>
              </a:cxn>
              <a:cxn ang="0">
                <a:pos x="826" y="1405"/>
              </a:cxn>
              <a:cxn ang="0">
                <a:pos x="993" y="1590"/>
              </a:cxn>
              <a:cxn ang="0">
                <a:pos x="1103" y="1522"/>
              </a:cxn>
              <a:cxn ang="0">
                <a:pos x="993" y="1300"/>
              </a:cxn>
              <a:cxn ang="0">
                <a:pos x="1067" y="1207"/>
              </a:cxn>
              <a:cxn ang="0">
                <a:pos x="1288" y="1312"/>
              </a:cxn>
              <a:cxn ang="0">
                <a:pos x="1355" y="1196"/>
              </a:cxn>
              <a:cxn ang="0">
                <a:pos x="1153" y="1047"/>
              </a:cxn>
              <a:cxn ang="0">
                <a:pos x="1177" y="918"/>
              </a:cxn>
              <a:cxn ang="0">
                <a:pos x="1429" y="894"/>
              </a:cxn>
              <a:cxn ang="0">
                <a:pos x="1423" y="764"/>
              </a:cxn>
              <a:cxn ang="0">
                <a:pos x="1171" y="727"/>
              </a:cxn>
              <a:cxn ang="0">
                <a:pos x="1146" y="629"/>
              </a:cxn>
              <a:cxn ang="0">
                <a:pos x="1349" y="487"/>
              </a:cxn>
              <a:cxn ang="0">
                <a:pos x="1282" y="370"/>
              </a:cxn>
              <a:cxn ang="0">
                <a:pos x="1054" y="462"/>
              </a:cxn>
              <a:cxn ang="0">
                <a:pos x="980" y="388"/>
              </a:cxn>
              <a:cxn ang="0">
                <a:pos x="1097" y="173"/>
              </a:cxn>
              <a:cxn ang="0">
                <a:pos x="986" y="105"/>
              </a:cxn>
              <a:cxn ang="0">
                <a:pos x="808" y="283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97283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/>
            <a:ahLst/>
            <a:cxnLst>
              <a:cxn ang="0">
                <a:pos x="335" y="56"/>
              </a:cxn>
              <a:cxn ang="0">
                <a:pos x="293" y="46"/>
              </a:cxn>
              <a:cxn ang="0">
                <a:pos x="288" y="0"/>
              </a:cxn>
              <a:cxn ang="0">
                <a:pos x="238" y="0"/>
              </a:cxn>
              <a:cxn ang="0">
                <a:pos x="232" y="46"/>
              </a:cxn>
              <a:cxn ang="0">
                <a:pos x="198" y="58"/>
              </a:cxn>
              <a:cxn ang="0">
                <a:pos x="146" y="0"/>
              </a:cxn>
              <a:cxn ang="0">
                <a:pos x="114" y="14"/>
              </a:cxn>
              <a:cxn ang="0">
                <a:pos x="147" y="84"/>
              </a:cxn>
              <a:cxn ang="0">
                <a:pos x="124" y="107"/>
              </a:cxn>
              <a:cxn ang="0">
                <a:pos x="50" y="81"/>
              </a:cxn>
              <a:cxn ang="0">
                <a:pos x="32" y="109"/>
              </a:cxn>
              <a:cxn ang="0">
                <a:pos x="90" y="159"/>
              </a:cxn>
              <a:cxn ang="0">
                <a:pos x="80" y="197"/>
              </a:cxn>
              <a:cxn ang="0">
                <a:pos x="2" y="202"/>
              </a:cxn>
              <a:cxn ang="0">
                <a:pos x="0" y="244"/>
              </a:cxn>
              <a:cxn ang="0">
                <a:pos x="80" y="256"/>
              </a:cxn>
              <a:cxn ang="0">
                <a:pos x="88" y="292"/>
              </a:cxn>
              <a:cxn ang="0">
                <a:pos x="29" y="345"/>
              </a:cxn>
              <a:cxn ang="0">
                <a:pos x="50" y="378"/>
              </a:cxn>
              <a:cxn ang="0">
                <a:pos x="116" y="347"/>
              </a:cxn>
              <a:cxn ang="0">
                <a:pos x="141" y="372"/>
              </a:cxn>
              <a:cxn ang="0">
                <a:pos x="107" y="435"/>
              </a:cxn>
              <a:cxn ang="0">
                <a:pos x="139" y="462"/>
              </a:cxn>
              <a:cxn ang="0">
                <a:pos x="198" y="404"/>
              </a:cxn>
              <a:cxn ang="0">
                <a:pos x="232" y="416"/>
              </a:cxn>
              <a:cxn ang="0">
                <a:pos x="240" y="494"/>
              </a:cxn>
              <a:cxn ang="0">
                <a:pos x="292" y="496"/>
              </a:cxn>
              <a:cxn ang="0">
                <a:pos x="297" y="414"/>
              </a:cxn>
              <a:cxn ang="0">
                <a:pos x="341" y="403"/>
              </a:cxn>
              <a:cxn ang="0">
                <a:pos x="393" y="460"/>
              </a:cxn>
              <a:cxn ang="0">
                <a:pos x="427" y="439"/>
              </a:cxn>
              <a:cxn ang="0">
                <a:pos x="393" y="370"/>
              </a:cxn>
              <a:cxn ang="0">
                <a:pos x="416" y="341"/>
              </a:cxn>
              <a:cxn ang="0">
                <a:pos x="484" y="374"/>
              </a:cxn>
              <a:cxn ang="0">
                <a:pos x="505" y="338"/>
              </a:cxn>
              <a:cxn ang="0">
                <a:pos x="442" y="292"/>
              </a:cxn>
              <a:cxn ang="0">
                <a:pos x="450" y="252"/>
              </a:cxn>
              <a:cxn ang="0">
                <a:pos x="528" y="244"/>
              </a:cxn>
              <a:cxn ang="0">
                <a:pos x="526" y="204"/>
              </a:cxn>
              <a:cxn ang="0">
                <a:pos x="448" y="193"/>
              </a:cxn>
              <a:cxn ang="0">
                <a:pos x="440" y="162"/>
              </a:cxn>
              <a:cxn ang="0">
                <a:pos x="503" y="119"/>
              </a:cxn>
              <a:cxn ang="0">
                <a:pos x="482" y="82"/>
              </a:cxn>
              <a:cxn ang="0">
                <a:pos x="412" y="111"/>
              </a:cxn>
              <a:cxn ang="0">
                <a:pos x="389" y="88"/>
              </a:cxn>
              <a:cxn ang="0">
                <a:pos x="425" y="21"/>
              </a:cxn>
              <a:cxn ang="0">
                <a:pos x="391" y="0"/>
              </a:cxn>
              <a:cxn ang="0">
                <a:pos x="335" y="56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97284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97285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97286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/>
            <a:ahLst/>
            <a:cxnLst>
              <a:cxn ang="0">
                <a:pos x="1368" y="358"/>
              </a:cxn>
              <a:cxn ang="0">
                <a:pos x="1197" y="318"/>
              </a:cxn>
              <a:cxn ang="0">
                <a:pos x="1173" y="0"/>
              </a:cxn>
              <a:cxn ang="0">
                <a:pos x="964" y="16"/>
              </a:cxn>
              <a:cxn ang="0">
                <a:pos x="948" y="318"/>
              </a:cxn>
              <a:cxn ang="0">
                <a:pos x="808" y="366"/>
              </a:cxn>
              <a:cxn ang="0">
                <a:pos x="606" y="109"/>
              </a:cxn>
              <a:cxn ang="0">
                <a:pos x="467" y="187"/>
              </a:cxn>
              <a:cxn ang="0">
                <a:pos x="599" y="474"/>
              </a:cxn>
              <a:cxn ang="0">
                <a:pos x="506" y="568"/>
              </a:cxn>
              <a:cxn ang="0">
                <a:pos x="202" y="459"/>
              </a:cxn>
              <a:cxn ang="0">
                <a:pos x="132" y="576"/>
              </a:cxn>
              <a:cxn ang="0">
                <a:pos x="365" y="778"/>
              </a:cxn>
              <a:cxn ang="0">
                <a:pos x="327" y="933"/>
              </a:cxn>
              <a:cxn ang="0">
                <a:pos x="7" y="956"/>
              </a:cxn>
              <a:cxn ang="0">
                <a:pos x="0" y="1128"/>
              </a:cxn>
              <a:cxn ang="0">
                <a:pos x="327" y="1174"/>
              </a:cxn>
              <a:cxn ang="0">
                <a:pos x="358" y="1321"/>
              </a:cxn>
              <a:cxn ang="0">
                <a:pos x="1804" y="1321"/>
              </a:cxn>
              <a:cxn ang="0">
                <a:pos x="1835" y="1158"/>
              </a:cxn>
              <a:cxn ang="0">
                <a:pos x="2153" y="1128"/>
              </a:cxn>
              <a:cxn ang="0">
                <a:pos x="2146" y="964"/>
              </a:cxn>
              <a:cxn ang="0">
                <a:pos x="1827" y="917"/>
              </a:cxn>
              <a:cxn ang="0">
                <a:pos x="1795" y="793"/>
              </a:cxn>
              <a:cxn ang="0">
                <a:pos x="2052" y="615"/>
              </a:cxn>
              <a:cxn ang="0">
                <a:pos x="1967" y="467"/>
              </a:cxn>
              <a:cxn ang="0">
                <a:pos x="1679" y="583"/>
              </a:cxn>
              <a:cxn ang="0">
                <a:pos x="1586" y="490"/>
              </a:cxn>
              <a:cxn ang="0">
                <a:pos x="1733" y="218"/>
              </a:cxn>
              <a:cxn ang="0">
                <a:pos x="1593" y="132"/>
              </a:cxn>
              <a:cxn ang="0">
                <a:pos x="1368" y="358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97287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97288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97289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pic>
        <p:nvPicPr>
          <p:cNvPr id="1034" name="Picture 10" descr="Facbanna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729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729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729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2715450-29B4-4C33-8E71-42EA7B0582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80000"/>
        <a:buFont typeface="Wingdings" pitchFamily="2" charset="2"/>
        <a:buChar char="®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®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play.google.com/store/apps/details?id=com.mobincube.calculator.sc_HDCK6W&amp;rdid=com.mobincube.calculator.sc_HDCK6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sjbaires.gov.ar/" TargetMode="External"/><Relationship Id="rId2" Type="http://schemas.openxmlformats.org/officeDocument/2006/relationships/hyperlink" Target="mailto:igarcia@tsjbaires.gov.ar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ilo.uba.ar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676400"/>
            <a:ext cx="7772400" cy="4776936"/>
          </a:xfrm>
        </p:spPr>
        <p:txBody>
          <a:bodyPr/>
          <a:lstStyle/>
          <a:p>
            <a:pPr marL="0" indent="0" algn="ctr">
              <a:buNone/>
            </a:pPr>
            <a:endParaRPr lang="es-AR" sz="2000" dirty="0"/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es-ES" sz="2800" b="1" i="1" dirty="0">
              <a:solidFill>
                <a:srgbClr val="E36C0A"/>
              </a:solidFill>
              <a:latin typeface="Arial Black"/>
              <a:ea typeface="Calibri"/>
              <a:cs typeface="Arial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s-ES" sz="2800" b="1" i="1" dirty="0">
                <a:solidFill>
                  <a:srgbClr val="E36C0A"/>
                </a:solidFill>
                <a:latin typeface="Arial Black"/>
                <a:ea typeface="Calibri"/>
                <a:cs typeface="Arial"/>
              </a:rPr>
              <a:t>La construcción y gestión colaborativa de conocimiento: desafíos para los servicios y los recursos humanos de la biblioteca universitaria.</a:t>
            </a:r>
            <a:endParaRPr lang="es-AR" sz="2800" dirty="0"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es-AR" sz="2000" dirty="0"/>
          </a:p>
          <a:p>
            <a:pPr marL="0" indent="0" algn="ctr">
              <a:buNone/>
            </a:pPr>
            <a:endParaRPr lang="es-AR" sz="2000" dirty="0"/>
          </a:p>
          <a:p>
            <a:pPr marL="0" indent="0" algn="ctr">
              <a:buNone/>
            </a:pPr>
            <a:r>
              <a:rPr lang="es-AR" sz="2000" dirty="0"/>
              <a:t>Facultad de Ciencias Veterinarias de la UBA</a:t>
            </a:r>
          </a:p>
          <a:p>
            <a:pPr marL="0" indent="0" algn="ctr">
              <a:buNone/>
            </a:pPr>
            <a:r>
              <a:rPr lang="es-AR" sz="2000" dirty="0"/>
              <a:t>Jueves 23 de Agosto de 2018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26" y="296728"/>
            <a:ext cx="7841567" cy="205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226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500063" y="142875"/>
            <a:ext cx="8643937" cy="714375"/>
          </a:xfrm>
        </p:spPr>
        <p:txBody>
          <a:bodyPr/>
          <a:lstStyle/>
          <a:p>
            <a:pPr algn="ctr" eaLnBrk="1" hangingPunct="1"/>
            <a:r>
              <a:rPr lang="es-AR" b="1"/>
              <a:t/>
            </a:r>
            <a:br>
              <a:rPr lang="es-AR" b="1"/>
            </a:br>
            <a:r>
              <a:rPr lang="es-AR" b="1"/>
              <a:t/>
            </a:r>
            <a:br>
              <a:rPr lang="es-AR" b="1"/>
            </a:br>
            <a:r>
              <a:rPr lang="es-AR" b="1"/>
              <a:t/>
            </a:r>
            <a:br>
              <a:rPr lang="es-AR" b="1"/>
            </a:br>
            <a:r>
              <a:rPr lang="es-AR" b="1"/>
              <a:t/>
            </a:r>
            <a:br>
              <a:rPr lang="es-AR" b="1"/>
            </a:br>
            <a:r>
              <a:rPr lang="es-AR" b="1"/>
              <a:t/>
            </a:r>
            <a:br>
              <a:rPr lang="es-AR" b="1"/>
            </a:br>
            <a:r>
              <a:rPr lang="es-AR"/>
              <a:t/>
            </a:r>
            <a:br>
              <a:rPr lang="es-AR"/>
            </a:br>
            <a:r>
              <a:rPr lang="es-AR" sz="3600" b="1"/>
              <a:t>Competencias en Formación Continua</a:t>
            </a:r>
            <a:endParaRPr lang="es-AR" sz="3600"/>
          </a:p>
        </p:txBody>
      </p:sp>
      <p:sp>
        <p:nvSpPr>
          <p:cNvPr id="41986" name="2 Marcador de contenido"/>
          <p:cNvSpPr>
            <a:spLocks noGrp="1"/>
          </p:cNvSpPr>
          <p:nvPr>
            <p:ph idx="1"/>
          </p:nvPr>
        </p:nvSpPr>
        <p:spPr>
          <a:xfrm>
            <a:off x="1066800" y="1676400"/>
            <a:ext cx="7772400" cy="3109913"/>
          </a:xfrm>
        </p:spPr>
        <p:txBody>
          <a:bodyPr/>
          <a:lstStyle/>
          <a:p>
            <a:pPr eaLnBrk="1" hangingPunct="1"/>
            <a:r>
              <a:rPr lang="es-AR"/>
              <a:t>ALA: perspectiva desde el rol de la biblioteca y los usuarios.</a:t>
            </a:r>
          </a:p>
          <a:p>
            <a:pPr eaLnBrk="1" hangingPunct="1">
              <a:buFont typeface="Wingdings" pitchFamily="2" charset="2"/>
              <a:buNone/>
            </a:pPr>
            <a:endParaRPr lang="es-AR"/>
          </a:p>
          <a:p>
            <a:pPr eaLnBrk="1" hangingPunct="1"/>
            <a:r>
              <a:rPr lang="es-AR"/>
              <a:t>G&amp;P: perspectiva desde la formación y actualización continua del profesional de la información.</a:t>
            </a:r>
          </a:p>
          <a:p>
            <a:pPr eaLnBrk="1" hangingPunct="1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26766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Título"/>
          <p:cNvSpPr>
            <a:spLocks noGrp="1"/>
          </p:cNvSpPr>
          <p:nvPr>
            <p:ph type="title"/>
          </p:nvPr>
        </p:nvSpPr>
        <p:spPr>
          <a:xfrm>
            <a:off x="1071563" y="285750"/>
            <a:ext cx="7772400" cy="714375"/>
          </a:xfrm>
        </p:spPr>
        <p:txBody>
          <a:bodyPr/>
          <a:lstStyle/>
          <a:p>
            <a:pPr algn="ctr" eaLnBrk="1" hangingPunct="1"/>
            <a:r>
              <a:rPr lang="es-AR" sz="4000"/>
              <a:t>Competencias en Gestión</a:t>
            </a:r>
          </a:p>
        </p:txBody>
      </p:sp>
      <p:sp>
        <p:nvSpPr>
          <p:cNvPr id="43010" name="2 Marcador de contenido"/>
          <p:cNvSpPr>
            <a:spLocks noGrp="1"/>
          </p:cNvSpPr>
          <p:nvPr>
            <p:ph idx="1"/>
          </p:nvPr>
        </p:nvSpPr>
        <p:spPr>
          <a:xfrm>
            <a:off x="928688" y="1428750"/>
            <a:ext cx="8072437" cy="5214938"/>
          </a:xfrm>
        </p:spPr>
        <p:txBody>
          <a:bodyPr/>
          <a:lstStyle/>
          <a:p>
            <a:pPr eaLnBrk="1" hangingPunct="1"/>
            <a:r>
              <a:rPr lang="es-AR" sz="2400"/>
              <a:t>ALA: combina presupuesto, recursos humanos, evaluación, liderazgo, cooperación.</a:t>
            </a:r>
          </a:p>
          <a:p>
            <a:pPr eaLnBrk="1" hangingPunct="1"/>
            <a:endParaRPr lang="es-AR" sz="1800"/>
          </a:p>
          <a:p>
            <a:pPr eaLnBrk="1" hangingPunct="1"/>
            <a:r>
              <a:rPr lang="es-AR" sz="2400"/>
              <a:t>Webjunction: además incluye instalaciones, normativa, marketing, gestión de proyectos y planificación estratégica.</a:t>
            </a:r>
          </a:p>
          <a:p>
            <a:pPr eaLnBrk="1" hangingPunct="1">
              <a:buFont typeface="Wingdings" pitchFamily="2" charset="2"/>
              <a:buNone/>
            </a:pPr>
            <a:endParaRPr lang="es-AR" sz="1800"/>
          </a:p>
          <a:p>
            <a:pPr eaLnBrk="1" hangingPunct="1"/>
            <a:r>
              <a:rPr lang="es-AR" sz="2400"/>
              <a:t>G&amp;P: </a:t>
            </a:r>
          </a:p>
          <a:p>
            <a:pPr lvl="1" eaLnBrk="1" hangingPunct="1"/>
            <a:r>
              <a:rPr lang="es-AR" sz="2400"/>
              <a:t>Organizar, administrar, planificar, evaluar: </a:t>
            </a:r>
          </a:p>
          <a:p>
            <a:pPr lvl="2" eaLnBrk="1" hangingPunct="1"/>
            <a:r>
              <a:rPr lang="es-AR" sz="2000"/>
              <a:t>recursos humanos, colecciones, infraestructura y tecnología, recursos económicos y financieros, cooperación.</a:t>
            </a:r>
          </a:p>
          <a:p>
            <a:pPr lvl="1" eaLnBrk="1" hangingPunct="1"/>
            <a:r>
              <a:rPr lang="es-AR" sz="2400"/>
              <a:t> Gestionar con estándares de calidad.</a:t>
            </a:r>
          </a:p>
        </p:txBody>
      </p:sp>
    </p:spTree>
    <p:extLst>
      <p:ext uri="{BB962C8B-B14F-4D97-AF65-F5344CB8AC3E}">
        <p14:creationId xmlns:p14="http://schemas.microsoft.com/office/powerpoint/2010/main" val="2349991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Título"/>
          <p:cNvSpPr>
            <a:spLocks noGrp="1"/>
          </p:cNvSpPr>
          <p:nvPr>
            <p:ph type="title"/>
          </p:nvPr>
        </p:nvSpPr>
        <p:spPr>
          <a:xfrm>
            <a:off x="1066800" y="142875"/>
            <a:ext cx="7772400" cy="1143000"/>
          </a:xfrm>
        </p:spPr>
        <p:txBody>
          <a:bodyPr/>
          <a:lstStyle/>
          <a:p>
            <a:pPr algn="ctr" eaLnBrk="1" hangingPunct="1"/>
            <a:r>
              <a:rPr lang="es-AR" b="1"/>
              <a:t/>
            </a:r>
            <a:br>
              <a:rPr lang="es-AR" b="1"/>
            </a:br>
            <a:r>
              <a:rPr lang="es-AR" b="1"/>
              <a:t/>
            </a:r>
            <a:br>
              <a:rPr lang="es-AR" b="1"/>
            </a:br>
            <a:r>
              <a:rPr lang="es-AR" b="1"/>
              <a:t/>
            </a:r>
            <a:br>
              <a:rPr lang="es-AR" b="1"/>
            </a:br>
            <a:r>
              <a:rPr lang="es-AR" b="1"/>
              <a:t/>
            </a:r>
            <a:br>
              <a:rPr lang="es-AR" b="1"/>
            </a:br>
            <a:r>
              <a:rPr lang="es-AR" b="1"/>
              <a:t/>
            </a:r>
            <a:br>
              <a:rPr lang="es-AR" b="1"/>
            </a:br>
            <a:r>
              <a:rPr lang="es-AR"/>
              <a:t/>
            </a:r>
            <a:br>
              <a:rPr lang="es-AR"/>
            </a:br>
            <a:r>
              <a:rPr lang="es-AR" sz="4000" b="1"/>
              <a:t>Competencias personales </a:t>
            </a:r>
            <a:br>
              <a:rPr lang="es-AR" sz="4000" b="1"/>
            </a:br>
            <a:r>
              <a:rPr lang="es-AR" sz="4000" b="1"/>
              <a:t>e interpersonales – </a:t>
            </a:r>
            <a:r>
              <a:rPr lang="es-AR" sz="4000"/>
              <a:t>G&amp;P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785786" y="1285860"/>
          <a:ext cx="821537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842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715404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AR" b="1"/>
              <a:t/>
            </a:r>
            <a:br>
              <a:rPr lang="es-AR" b="1"/>
            </a:br>
            <a:r>
              <a:rPr lang="es-AR" b="1"/>
              <a:t/>
            </a:r>
            <a:br>
              <a:rPr lang="es-AR" b="1"/>
            </a:br>
            <a:r>
              <a:rPr lang="es-AR" b="1"/>
              <a:t/>
            </a:r>
            <a:br>
              <a:rPr lang="es-AR" b="1"/>
            </a:br>
            <a:r>
              <a:rPr lang="es-AR" b="1"/>
              <a:t/>
            </a:r>
            <a:br>
              <a:rPr lang="es-AR" b="1"/>
            </a:br>
            <a:r>
              <a:rPr lang="es-AR" b="1"/>
              <a:t/>
            </a:r>
            <a:br>
              <a:rPr lang="es-AR" b="1"/>
            </a:br>
            <a:r>
              <a:rPr lang="es-AR"/>
              <a:t/>
            </a:r>
            <a:br>
              <a:rPr lang="es-AR"/>
            </a:br>
            <a:r>
              <a:rPr lang="es-AR" sz="4000" b="1"/>
              <a:t>Competencias personales </a:t>
            </a:r>
            <a:br>
              <a:rPr lang="es-AR" sz="4000" b="1"/>
            </a:br>
            <a:r>
              <a:rPr lang="es-AR" sz="4000" b="1"/>
              <a:t>e interpersonales </a:t>
            </a:r>
            <a:r>
              <a:rPr lang="es-AR" sz="4000"/>
              <a:t>–</a:t>
            </a:r>
            <a:r>
              <a:rPr lang="es-AR" sz="4000" b="1"/>
              <a:t> </a:t>
            </a:r>
            <a:r>
              <a:rPr lang="es-AR" sz="4000"/>
              <a:t>G&amp;P </a:t>
            </a:r>
          </a:p>
        </p:txBody>
      </p:sp>
      <p:sp>
        <p:nvSpPr>
          <p:cNvPr id="31747" name="5 CuadroTexto"/>
          <p:cNvSpPr txBox="1">
            <a:spLocks noChangeArrowheads="1"/>
          </p:cNvSpPr>
          <p:nvPr/>
        </p:nvSpPr>
        <p:spPr bwMode="auto">
          <a:xfrm>
            <a:off x="357188" y="1500188"/>
            <a:ext cx="328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1600"/>
              <a:t>Los subrayados coinciden con Webjunction</a:t>
            </a:r>
          </a:p>
        </p:txBody>
      </p:sp>
    </p:spTree>
    <p:extLst>
      <p:ext uri="{BB962C8B-B14F-4D97-AF65-F5344CB8AC3E}">
        <p14:creationId xmlns:p14="http://schemas.microsoft.com/office/powerpoint/2010/main" val="5194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928688" y="142875"/>
            <a:ext cx="8215312" cy="714375"/>
          </a:xfrm>
        </p:spPr>
        <p:txBody>
          <a:bodyPr/>
          <a:lstStyle/>
          <a:p>
            <a:pPr algn="ctr" eaLnBrk="1" hangingPunct="1"/>
            <a:r>
              <a:rPr lang="es-AR" b="1"/>
              <a:t/>
            </a:r>
            <a:br>
              <a:rPr lang="es-AR" b="1"/>
            </a:br>
            <a:r>
              <a:rPr lang="es-AR" b="1"/>
              <a:t/>
            </a:r>
            <a:br>
              <a:rPr lang="es-AR" b="1"/>
            </a:br>
            <a:r>
              <a:rPr lang="es-AR" b="1"/>
              <a:t/>
            </a:r>
            <a:br>
              <a:rPr lang="es-AR" b="1"/>
            </a:br>
            <a:r>
              <a:rPr lang="es-AR" b="1"/>
              <a:t/>
            </a:r>
            <a:br>
              <a:rPr lang="es-AR" b="1"/>
            </a:br>
            <a:r>
              <a:rPr lang="es-AR" b="1"/>
              <a:t/>
            </a:r>
            <a:br>
              <a:rPr lang="es-AR" b="1"/>
            </a:br>
            <a:r>
              <a:rPr lang="es-AR"/>
              <a:t/>
            </a:r>
            <a:br>
              <a:rPr lang="es-AR"/>
            </a:br>
            <a:r>
              <a:rPr lang="es-AR" sz="4000" b="1"/>
              <a:t>Competencias en Investigación</a:t>
            </a:r>
            <a:endParaRPr lang="es-AR" sz="400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211391"/>
              </p:ext>
            </p:extLst>
          </p:nvPr>
        </p:nvGraphicFramePr>
        <p:xfrm>
          <a:off x="785786" y="980728"/>
          <a:ext cx="8215370" cy="5662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647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1183958" y="304800"/>
            <a:ext cx="7420490" cy="963960"/>
          </a:xfrm>
        </p:spPr>
        <p:txBody>
          <a:bodyPr/>
          <a:lstStyle/>
          <a:p>
            <a:pPr algn="ctr"/>
            <a:r>
              <a:rPr lang="es-ES" sz="3600" dirty="0">
                <a:solidFill>
                  <a:srgbClr val="FFC000"/>
                </a:solidFill>
              </a:rPr>
              <a:t>Estado actual de la </a:t>
            </a:r>
            <a:br>
              <a:rPr lang="es-ES" sz="3600" dirty="0">
                <a:solidFill>
                  <a:srgbClr val="FFC000"/>
                </a:solidFill>
              </a:rPr>
            </a:br>
            <a:r>
              <a:rPr lang="es-ES" sz="3600" dirty="0">
                <a:solidFill>
                  <a:srgbClr val="FFC000"/>
                </a:solidFill>
              </a:rPr>
              <a:t>formación profesional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0194" y="1271483"/>
            <a:ext cx="7132458" cy="4587225"/>
          </a:xfrm>
        </p:spPr>
        <p:txBody>
          <a:bodyPr/>
          <a:lstStyle/>
          <a:p>
            <a:r>
              <a:rPr lang="es-ES" sz="3600" dirty="0"/>
              <a:t>Tecnicaturas</a:t>
            </a:r>
          </a:p>
          <a:p>
            <a:r>
              <a:rPr lang="es-ES" sz="3600" dirty="0"/>
              <a:t>Diplomatura</a:t>
            </a:r>
          </a:p>
          <a:p>
            <a:r>
              <a:rPr lang="es-ES" sz="3600" dirty="0"/>
              <a:t>Licenciatura por Áreas </a:t>
            </a:r>
          </a:p>
          <a:p>
            <a:r>
              <a:rPr lang="es-ES" sz="3600" dirty="0"/>
              <a:t>Prácticas profesionales</a:t>
            </a:r>
          </a:p>
          <a:p>
            <a:r>
              <a:rPr lang="es-ES" sz="3600" dirty="0"/>
              <a:t>Cursos de grado y posgrado</a:t>
            </a:r>
          </a:p>
          <a:p>
            <a:r>
              <a:rPr lang="es-ES" sz="3600" dirty="0"/>
              <a:t>Maestría</a:t>
            </a:r>
          </a:p>
          <a:p>
            <a:r>
              <a:rPr lang="es-ES" sz="3600" dirty="0"/>
              <a:t>Doctorado</a:t>
            </a:r>
          </a:p>
          <a:p>
            <a:pPr marL="0" indent="0">
              <a:buNone/>
            </a:pPr>
            <a:endParaRPr lang="es-ES" sz="4000" dirty="0"/>
          </a:p>
          <a:p>
            <a:pPr marL="0" indent="0">
              <a:buNone/>
            </a:pPr>
            <a:endParaRPr lang="es-ES" sz="36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FE325869-CDBD-4D1E-9CFE-AFD89A6ED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73" y="5849416"/>
            <a:ext cx="8136904" cy="74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kumimoji="0" lang="es-ES" kern="0" dirty="0">
                <a:solidFill>
                  <a:srgbClr val="FF0000"/>
                </a:solidFill>
              </a:rPr>
              <a:t>Formación en el propio servicio </a:t>
            </a:r>
          </a:p>
        </p:txBody>
      </p:sp>
    </p:spTree>
    <p:extLst>
      <p:ext uri="{BB962C8B-B14F-4D97-AF65-F5344CB8AC3E}">
        <p14:creationId xmlns:p14="http://schemas.microsoft.com/office/powerpoint/2010/main" val="143217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B731FD30-9CC0-4804-A4F3-B9C76EEDE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8870"/>
            <a:ext cx="7072162" cy="6440259"/>
          </a:xfrm>
        </p:spPr>
      </p:pic>
    </p:spTree>
    <p:extLst>
      <p:ext uri="{BB962C8B-B14F-4D97-AF65-F5344CB8AC3E}">
        <p14:creationId xmlns:p14="http://schemas.microsoft.com/office/powerpoint/2010/main" val="3850159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603920"/>
          </a:xfrm>
        </p:spPr>
        <p:txBody>
          <a:bodyPr/>
          <a:lstStyle/>
          <a:p>
            <a:r>
              <a:rPr lang="es-AR" dirty="0"/>
              <a:t>Art. P/12. Lanza, </a:t>
            </a:r>
            <a:r>
              <a:rPr lang="es-AR" sz="2800" dirty="0"/>
              <a:t>(2018 08 02)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0" b="-3270"/>
          <a:stretch/>
        </p:blipFill>
        <p:spPr bwMode="auto">
          <a:xfrm>
            <a:off x="1619672" y="1124744"/>
            <a:ext cx="6408712" cy="542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084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FC5091-E747-41BB-AAE4-561C33F40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37384"/>
            <a:ext cx="8227640" cy="936104"/>
          </a:xfrm>
        </p:spPr>
        <p:txBody>
          <a:bodyPr/>
          <a:lstStyle/>
          <a:p>
            <a:pPr algn="r"/>
            <a:r>
              <a:rPr lang="es-AR" sz="4000" b="1" dirty="0">
                <a:solidFill>
                  <a:srgbClr val="FFC000"/>
                </a:solidFill>
              </a:rPr>
              <a:t>Tipos de Bibliotecas en la  UBA</a:t>
            </a:r>
            <a:r>
              <a:rPr lang="es-AR" sz="4000" dirty="0">
                <a:solidFill>
                  <a:srgbClr val="FFC000"/>
                </a:solidFill>
              </a:rPr>
              <a:t/>
            </a:r>
            <a:br>
              <a:rPr lang="es-AR" sz="4000" dirty="0">
                <a:solidFill>
                  <a:srgbClr val="FFC000"/>
                </a:solidFill>
              </a:rPr>
            </a:br>
            <a:r>
              <a:rPr lang="es-AR" sz="2000" dirty="0">
                <a:solidFill>
                  <a:srgbClr val="FFC000"/>
                </a:solidFill>
              </a:rPr>
              <a:t>(Información SISBI 2016)</a:t>
            </a:r>
            <a:endParaRPr lang="es-AR" dirty="0">
              <a:solidFill>
                <a:srgbClr val="FFC000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C0854FE6-1029-4D6B-8B59-7F111C7E5F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573783"/>
              </p:ext>
            </p:extLst>
          </p:nvPr>
        </p:nvGraphicFramePr>
        <p:xfrm>
          <a:off x="1259261" y="1540329"/>
          <a:ext cx="7555894" cy="4970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552">
                  <a:extLst>
                    <a:ext uri="{9D8B030D-6E8A-4147-A177-3AD203B41FA5}">
                      <a16:colId xmlns:a16="http://schemas.microsoft.com/office/drawing/2014/main" xmlns="" val="2004728697"/>
                    </a:ext>
                  </a:extLst>
                </a:gridCol>
                <a:gridCol w="6539342">
                  <a:extLst>
                    <a:ext uri="{9D8B030D-6E8A-4147-A177-3AD203B41FA5}">
                      <a16:colId xmlns:a16="http://schemas.microsoft.com/office/drawing/2014/main" xmlns="" val="2330068220"/>
                    </a:ext>
                  </a:extLst>
                </a:gridCol>
              </a:tblGrid>
              <a:tr h="640692">
                <a:tc>
                  <a:txBody>
                    <a:bodyPr/>
                    <a:lstStyle/>
                    <a:p>
                      <a:r>
                        <a:rPr lang="es-AR" sz="3200" dirty="0">
                          <a:solidFill>
                            <a:srgbClr val="00B050"/>
                          </a:solidFill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3200" dirty="0">
                          <a:solidFill>
                            <a:srgbClr val="00B050"/>
                          </a:solidFill>
                        </a:rPr>
                        <a:t>Bibliotecas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642268"/>
                  </a:ext>
                </a:extLst>
              </a:tr>
              <a:tr h="1199977">
                <a:tc>
                  <a:txBody>
                    <a:bodyPr/>
                    <a:lstStyle/>
                    <a:p>
                      <a:r>
                        <a:rPr lang="es-AR" sz="32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3200" dirty="0"/>
                        <a:t>Universitarias, académicas, de Facultades, Institutos,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384965"/>
                  </a:ext>
                </a:extLst>
              </a:tr>
              <a:tr h="697145">
                <a:tc>
                  <a:txBody>
                    <a:bodyPr/>
                    <a:lstStyle/>
                    <a:p>
                      <a:r>
                        <a:rPr lang="es-AR" sz="3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3200" dirty="0"/>
                        <a:t>Escolares secundarias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9827307"/>
                  </a:ext>
                </a:extLst>
              </a:tr>
              <a:tr h="698051">
                <a:tc>
                  <a:txBody>
                    <a:bodyPr/>
                    <a:lstStyle/>
                    <a:p>
                      <a:r>
                        <a:rPr lang="es-AR" sz="3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3200" dirty="0"/>
                        <a:t>De Rectorado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6420128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es-AR" sz="3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3200" dirty="0"/>
                        <a:t>Del CBC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7492833"/>
                  </a:ext>
                </a:extLst>
              </a:tr>
              <a:tr h="1014153">
                <a:tc>
                  <a:txBody>
                    <a:bodyPr/>
                    <a:lstStyle/>
                    <a:p>
                      <a:r>
                        <a:rPr lang="es-AR" sz="3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3200" dirty="0"/>
                        <a:t>De Hospitales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8986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349575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6A3125-0735-4237-BADF-6C487D939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762000"/>
          </a:xfrm>
        </p:spPr>
        <p:txBody>
          <a:bodyPr/>
          <a:lstStyle/>
          <a:p>
            <a:r>
              <a:rPr lang="es-AR" b="1" dirty="0">
                <a:solidFill>
                  <a:srgbClr val="FFC000"/>
                </a:solidFill>
              </a:rPr>
              <a:t>Personal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C85073BC-9F7E-4425-8A8A-519ED81AB9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228585"/>
              </p:ext>
            </p:extLst>
          </p:nvPr>
        </p:nvGraphicFramePr>
        <p:xfrm>
          <a:off x="1007096" y="1238672"/>
          <a:ext cx="8136904" cy="5314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07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676400"/>
            <a:ext cx="7772400" cy="4776936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s-ES" sz="2800" b="1" i="1" dirty="0">
              <a:solidFill>
                <a:srgbClr val="E36C0A"/>
              </a:solidFill>
              <a:latin typeface="Arial Black"/>
              <a:ea typeface="Calibri"/>
              <a:cs typeface="Arial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s-ES" sz="2800" b="1" i="1" dirty="0">
              <a:solidFill>
                <a:srgbClr val="E36C0A"/>
              </a:solidFill>
              <a:latin typeface="Arial Black"/>
              <a:ea typeface="Calibri"/>
              <a:cs typeface="Arial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 i="1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Panel: “Nuevos perfiles de bibliotecarios /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 i="1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documentalistas , requeridos en las universidades” 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es-AR" sz="1200" i="1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s-AR" sz="2400" i="1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Lic. </a:t>
            </a:r>
            <a:r>
              <a:rPr lang="es-AR" sz="2400" i="1" dirty="0" err="1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Marita</a:t>
            </a:r>
            <a:r>
              <a:rPr lang="es-AR" sz="2400" i="1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s-AR" sz="2400" i="1" dirty="0" err="1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Balbi</a:t>
            </a:r>
            <a:r>
              <a:rPr lang="es-AR" sz="2400" i="1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, Sr. Pablo Bianchi, Lic. Irma Luz García. 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s-AR" sz="1800" i="1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Docentes del Dpto. de Bibliotecología y Ciencia de la Información. FFYL. UBA. </a:t>
            </a:r>
            <a:endParaRPr lang="es-AR" sz="1800" i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es-AR" sz="1800" dirty="0"/>
          </a:p>
          <a:p>
            <a:pPr marL="0" indent="0" algn="ctr">
              <a:buNone/>
            </a:pPr>
            <a:endParaRPr lang="es-AR" sz="1800" dirty="0"/>
          </a:p>
          <a:p>
            <a:pPr marL="0" indent="0" algn="ctr">
              <a:buNone/>
            </a:pPr>
            <a:endParaRPr lang="es-AR" sz="1800" dirty="0"/>
          </a:p>
          <a:p>
            <a:pPr marL="0" indent="0" algn="ctr">
              <a:buNone/>
            </a:pPr>
            <a:r>
              <a:rPr lang="es-AR" sz="1800" dirty="0"/>
              <a:t>Facultad de Ciencias Veterinarias de la UBA</a:t>
            </a:r>
          </a:p>
          <a:p>
            <a:pPr marL="0" indent="0" algn="ctr">
              <a:buNone/>
            </a:pPr>
            <a:r>
              <a:rPr lang="es-AR" sz="1800" dirty="0"/>
              <a:t>Jueves 23 de Agosto de 2018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26" y="296728"/>
            <a:ext cx="7841567" cy="205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824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6174BD-686D-4756-A03D-77EBFAA5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76672"/>
            <a:ext cx="7772400" cy="720080"/>
          </a:xfrm>
        </p:spPr>
        <p:txBody>
          <a:bodyPr/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 </a:t>
            </a:r>
            <a:r>
              <a:rPr lang="es-ES" b="1" dirty="0">
                <a:solidFill>
                  <a:srgbClr val="FFC000"/>
                </a:solidFill>
              </a:rPr>
              <a:t>Usuarios   </a:t>
            </a:r>
            <a:r>
              <a:rPr lang="es-ES" dirty="0">
                <a:solidFill>
                  <a:srgbClr val="FFC000"/>
                </a:solidFill>
              </a:rPr>
              <a:t>           </a:t>
            </a:r>
            <a:r>
              <a:rPr lang="es-ES" sz="2000" dirty="0">
                <a:solidFill>
                  <a:srgbClr val="FFC000"/>
                </a:solidFill>
              </a:rPr>
              <a:t>(Información SISBI 2016)</a:t>
            </a:r>
            <a:endParaRPr lang="es-AR" sz="2000" dirty="0">
              <a:solidFill>
                <a:srgbClr val="FFC000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599821CC-ECAC-421E-9A34-0F36AFD430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234293"/>
              </p:ext>
            </p:extLst>
          </p:nvPr>
        </p:nvGraphicFramePr>
        <p:xfrm>
          <a:off x="755576" y="1196752"/>
          <a:ext cx="8276456" cy="5323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443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B07055-1F7D-4CDE-9479-FCAA1F825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531912"/>
          </a:xfrm>
        </p:spPr>
        <p:txBody>
          <a:bodyPr/>
          <a:lstStyle/>
          <a:p>
            <a:r>
              <a:rPr lang="es-AR" dirty="0">
                <a:solidFill>
                  <a:srgbClr val="FFC000"/>
                </a:solidFill>
              </a:rPr>
              <a:t>Servicios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4EB38780-3C31-4692-9B9B-3C107067B7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785160"/>
              </p:ext>
            </p:extLst>
          </p:nvPr>
        </p:nvGraphicFramePr>
        <p:xfrm>
          <a:off x="1066800" y="980728"/>
          <a:ext cx="77724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5802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746433-A649-4076-A887-6E0EF9FB4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819944"/>
          </a:xfrm>
        </p:spPr>
        <p:txBody>
          <a:bodyPr/>
          <a:lstStyle/>
          <a:p>
            <a:r>
              <a:rPr lang="es-AR" dirty="0"/>
              <a:t>Equipamiento informático   </a:t>
            </a:r>
            <a:r>
              <a:rPr lang="es-AR" sz="2400" dirty="0"/>
              <a:t>(Información SISBI 2016)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3B71A427-15CF-421E-9742-1FBB245F5C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663954"/>
              </p:ext>
            </p:extLst>
          </p:nvPr>
        </p:nvGraphicFramePr>
        <p:xfrm>
          <a:off x="1066800" y="1447800"/>
          <a:ext cx="7772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5318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06AA3A-02DB-4038-8987-A11C4FDC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603920"/>
          </a:xfrm>
        </p:spPr>
        <p:txBody>
          <a:bodyPr/>
          <a:lstStyle/>
          <a:p>
            <a:r>
              <a:rPr lang="es-AR" dirty="0">
                <a:solidFill>
                  <a:srgbClr val="FFC000"/>
                </a:solidFill>
              </a:rPr>
              <a:t>Dispositivos tecnológicos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B465D7D9-62D9-4A5D-82A5-8DD8ED01E6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356540"/>
              </p:ext>
            </p:extLst>
          </p:nvPr>
        </p:nvGraphicFramePr>
        <p:xfrm>
          <a:off x="1066800" y="1052736"/>
          <a:ext cx="7772400" cy="5500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1340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C76E06-305E-42BE-ABCE-D317B5A0D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603920"/>
          </a:xfrm>
        </p:spPr>
        <p:txBody>
          <a:bodyPr/>
          <a:lstStyle/>
          <a:p>
            <a:r>
              <a:rPr lang="es-AR" dirty="0"/>
              <a:t>Situación y Standard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C36C7C7F-099B-44A3-8FC6-82AB177EC1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850818"/>
              </p:ext>
            </p:extLst>
          </p:nvPr>
        </p:nvGraphicFramePr>
        <p:xfrm>
          <a:off x="1066800" y="975723"/>
          <a:ext cx="7939609" cy="5585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2450">
                  <a:extLst>
                    <a:ext uri="{9D8B030D-6E8A-4147-A177-3AD203B41FA5}">
                      <a16:colId xmlns:a16="http://schemas.microsoft.com/office/drawing/2014/main" xmlns="" val="1390773948"/>
                    </a:ext>
                  </a:extLst>
                </a:gridCol>
                <a:gridCol w="1460657">
                  <a:extLst>
                    <a:ext uri="{9D8B030D-6E8A-4147-A177-3AD203B41FA5}">
                      <a16:colId xmlns:a16="http://schemas.microsoft.com/office/drawing/2014/main" xmlns="" val="1964844478"/>
                    </a:ext>
                  </a:extLst>
                </a:gridCol>
                <a:gridCol w="1303383">
                  <a:extLst>
                    <a:ext uri="{9D8B030D-6E8A-4147-A177-3AD203B41FA5}">
                      <a16:colId xmlns:a16="http://schemas.microsoft.com/office/drawing/2014/main" xmlns="" val="770226590"/>
                    </a:ext>
                  </a:extLst>
                </a:gridCol>
                <a:gridCol w="3553119">
                  <a:extLst>
                    <a:ext uri="{9D8B030D-6E8A-4147-A177-3AD203B41FA5}">
                      <a16:colId xmlns:a16="http://schemas.microsoft.com/office/drawing/2014/main" xmlns="" val="71438268"/>
                    </a:ext>
                  </a:extLst>
                </a:gridCol>
              </a:tblGrid>
              <a:tr h="442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solidFill>
                            <a:schemeClr val="bg1"/>
                          </a:solidFill>
                          <a:effectLst/>
                        </a:rPr>
                        <a:t>Personal</a:t>
                      </a:r>
                      <a:endParaRPr lang="es-A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solidFill>
                            <a:schemeClr val="bg1"/>
                          </a:solidFill>
                          <a:effectLst/>
                        </a:rPr>
                        <a:t>Usuarios</a:t>
                      </a:r>
                      <a:endParaRPr lang="es-A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solidFill>
                            <a:schemeClr val="bg1"/>
                          </a:solidFill>
                          <a:effectLst/>
                        </a:rPr>
                        <a:t>Resultados</a:t>
                      </a:r>
                      <a:endParaRPr lang="es-A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chemeClr val="bg1"/>
                          </a:solidFill>
                          <a:effectLst/>
                        </a:rPr>
                        <a:t>Standard BU Chile (p.31)</a:t>
                      </a:r>
                      <a:endParaRPr lang="es-AR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9265751"/>
                  </a:ext>
                </a:extLst>
              </a:tr>
              <a:tr h="1351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kern="1200">
                          <a:solidFill>
                            <a:schemeClr val="bg1"/>
                          </a:solidFill>
                          <a:effectLst/>
                        </a:rPr>
                        <a:t>99</a:t>
                      </a:r>
                      <a:endParaRPr lang="es-AR" sz="16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kern="1200">
                          <a:solidFill>
                            <a:schemeClr val="bg1"/>
                          </a:solidFill>
                          <a:effectLst/>
                        </a:rPr>
                        <a:t>Profesionales bibliotecarios</a:t>
                      </a:r>
                      <a:endParaRPr lang="es-A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kern="1200" dirty="0">
                          <a:solidFill>
                            <a:schemeClr val="bg1"/>
                          </a:solidFill>
                          <a:effectLst/>
                        </a:rPr>
                        <a:t>218973</a:t>
                      </a:r>
                      <a:endParaRPr lang="es-AR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kern="1200" dirty="0">
                          <a:solidFill>
                            <a:schemeClr val="bg1"/>
                          </a:solidFill>
                          <a:effectLst/>
                        </a:rPr>
                        <a:t>estudiantes</a:t>
                      </a:r>
                      <a:endParaRPr lang="es-AR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solidFill>
                            <a:schemeClr val="bg1"/>
                          </a:solidFill>
                          <a:effectLst/>
                        </a:rPr>
                        <a:t>2211 estudiantes por cada bibliotecario profesional</a:t>
                      </a:r>
                      <a:endParaRPr lang="es-A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AR" sz="1600" kern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AR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AR" sz="1600" b="1" kern="1200" dirty="0">
                          <a:solidFill>
                            <a:schemeClr val="bg1"/>
                          </a:solidFill>
                          <a:effectLst/>
                        </a:rPr>
                        <a:t>a) 1 Bibliotecólogo por cada 500 alumnos. </a:t>
                      </a:r>
                      <a:endParaRPr lang="es-AR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47777947"/>
                  </a:ext>
                </a:extLst>
              </a:tr>
              <a:tr h="439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A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A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A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AR" sz="1600" kern="1200">
                          <a:solidFill>
                            <a:schemeClr val="bg1"/>
                          </a:solidFill>
                          <a:effectLst/>
                        </a:rPr>
                        <a:t>b) 1 Asistente de biblioteca por cada 500 alumnos. </a:t>
                      </a:r>
                      <a:endParaRPr lang="es-A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14533135"/>
                  </a:ext>
                </a:extLst>
              </a:tr>
              <a:tr h="4428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A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A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A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kern="1200" dirty="0">
                          <a:solidFill>
                            <a:schemeClr val="bg1"/>
                          </a:solidFill>
                          <a:effectLst/>
                        </a:rPr>
                        <a:t>c) 1 Bibliotecólogo por cada biblioteca especializada </a:t>
                      </a:r>
                      <a:endParaRPr lang="es-AR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89342225"/>
                  </a:ext>
                </a:extLst>
              </a:tr>
              <a:tr h="897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kern="1200">
                          <a:solidFill>
                            <a:schemeClr val="bg1"/>
                          </a:solidFill>
                          <a:effectLst/>
                        </a:rPr>
                        <a:t>33 otros profesionales</a:t>
                      </a:r>
                      <a:endParaRPr lang="es-A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kern="1200">
                          <a:solidFill>
                            <a:schemeClr val="bg1"/>
                          </a:solidFill>
                          <a:effectLst/>
                        </a:rPr>
                        <a:t>12048 profesores investigadores</a:t>
                      </a:r>
                      <a:endParaRPr lang="es-A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A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AR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33266697"/>
                  </a:ext>
                </a:extLst>
              </a:tr>
              <a:tr h="442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kern="1200">
                          <a:solidFill>
                            <a:schemeClr val="bg1"/>
                          </a:solidFill>
                          <a:effectLst/>
                        </a:rPr>
                        <a:t>72 No profesionales</a:t>
                      </a:r>
                      <a:endParaRPr lang="es-A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A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A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A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01157845"/>
                  </a:ext>
                </a:extLst>
              </a:tr>
              <a:tr h="215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kern="1200">
                          <a:solidFill>
                            <a:schemeClr val="bg1"/>
                          </a:solidFill>
                          <a:effectLst/>
                        </a:rPr>
                        <a:t>141 Otros</a:t>
                      </a:r>
                      <a:endParaRPr lang="es-A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A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A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AR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63560770"/>
                  </a:ext>
                </a:extLst>
              </a:tr>
              <a:tr h="11243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chemeClr val="bg1"/>
                          </a:solidFill>
                          <a:effectLst/>
                        </a:rPr>
                        <a:t>Total 345</a:t>
                      </a:r>
                      <a:endParaRPr lang="es-AR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chemeClr val="bg1"/>
                          </a:solidFill>
                          <a:effectLst/>
                        </a:rPr>
                        <a:t>Total 231021</a:t>
                      </a:r>
                      <a:endParaRPr lang="es-AR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chemeClr val="bg1"/>
                          </a:solidFill>
                          <a:effectLst/>
                        </a:rPr>
                        <a:t>Total de 670 usuarios por todo el personal</a:t>
                      </a:r>
                      <a:endParaRPr lang="es-AR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AR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88980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1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ADCD7B5-E823-406E-9508-E2C895444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1" y="304800"/>
            <a:ext cx="7939609" cy="747936"/>
          </a:xfrm>
        </p:spPr>
        <p:txBody>
          <a:bodyPr/>
          <a:lstStyle/>
          <a:p>
            <a:r>
              <a:rPr lang="es-AR" dirty="0">
                <a:solidFill>
                  <a:srgbClr val="FFC000"/>
                </a:solidFill>
              </a:rPr>
              <a:t>Bibliotecas UBA, SISBI 2016</a:t>
            </a:r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xmlns="" id="{215ACAAD-872C-4066-8214-95A3522ADD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248923"/>
              </p:ext>
            </p:extLst>
          </p:nvPr>
        </p:nvGraphicFramePr>
        <p:xfrm>
          <a:off x="899592" y="1268760"/>
          <a:ext cx="7939609" cy="5383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2468">
                  <a:extLst>
                    <a:ext uri="{9D8B030D-6E8A-4147-A177-3AD203B41FA5}">
                      <a16:colId xmlns:a16="http://schemas.microsoft.com/office/drawing/2014/main" xmlns="" val="358593407"/>
                    </a:ext>
                  </a:extLst>
                </a:gridCol>
                <a:gridCol w="2084620">
                  <a:extLst>
                    <a:ext uri="{9D8B030D-6E8A-4147-A177-3AD203B41FA5}">
                      <a16:colId xmlns:a16="http://schemas.microsoft.com/office/drawing/2014/main" xmlns="" val="907491921"/>
                    </a:ext>
                  </a:extLst>
                </a:gridCol>
                <a:gridCol w="2082521">
                  <a:extLst>
                    <a:ext uri="{9D8B030D-6E8A-4147-A177-3AD203B41FA5}">
                      <a16:colId xmlns:a16="http://schemas.microsoft.com/office/drawing/2014/main" xmlns="" val="4001013633"/>
                    </a:ext>
                  </a:extLst>
                </a:gridCol>
              </a:tblGrid>
              <a:tr h="6640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36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Recursos y TIC</a:t>
                      </a:r>
                      <a:endParaRPr lang="es-AR" sz="36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36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% Si</a:t>
                      </a:r>
                      <a:endParaRPr lang="es-AR" sz="36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36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% No</a:t>
                      </a:r>
                      <a:endParaRPr lang="es-AR" sz="36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13884683"/>
                  </a:ext>
                </a:extLst>
              </a:tr>
              <a:tr h="6640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36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Web</a:t>
                      </a:r>
                      <a:endParaRPr lang="es-AR" sz="36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3600">
                          <a:effectLst/>
                        </a:rPr>
                        <a:t>83</a:t>
                      </a:r>
                      <a:endParaRPr lang="es-A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3600">
                          <a:effectLst/>
                        </a:rPr>
                        <a:t>17</a:t>
                      </a:r>
                      <a:endParaRPr lang="es-A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54846401"/>
                  </a:ext>
                </a:extLst>
              </a:tr>
              <a:tr h="6640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36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OPAC</a:t>
                      </a:r>
                      <a:endParaRPr lang="es-AR" sz="36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3600">
                          <a:effectLst/>
                        </a:rPr>
                        <a:t>78</a:t>
                      </a:r>
                      <a:endParaRPr lang="es-A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3600">
                          <a:effectLst/>
                        </a:rPr>
                        <a:t>22</a:t>
                      </a:r>
                      <a:endParaRPr lang="es-A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33194224"/>
                  </a:ext>
                </a:extLst>
              </a:tr>
              <a:tr h="6640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3600" dirty="0" err="1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Wi</a:t>
                      </a:r>
                      <a:r>
                        <a:rPr lang="es-AR" sz="36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Fi</a:t>
                      </a:r>
                      <a:endParaRPr lang="es-AR" sz="36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3600">
                          <a:effectLst/>
                        </a:rPr>
                        <a:t>83</a:t>
                      </a:r>
                      <a:endParaRPr lang="es-A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3600">
                          <a:effectLst/>
                        </a:rPr>
                        <a:t>17</a:t>
                      </a:r>
                      <a:endParaRPr lang="es-A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70427688"/>
                  </a:ext>
                </a:extLst>
              </a:tr>
              <a:tr h="13633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36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Repositorio Institucional</a:t>
                      </a:r>
                      <a:endParaRPr lang="es-AR" sz="36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3600">
                          <a:effectLst/>
                        </a:rPr>
                        <a:t>50</a:t>
                      </a:r>
                      <a:endParaRPr lang="es-A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3600">
                          <a:effectLst/>
                        </a:rPr>
                        <a:t>50</a:t>
                      </a:r>
                      <a:endParaRPr lang="es-A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75826474"/>
                  </a:ext>
                </a:extLst>
              </a:tr>
              <a:tr h="13633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36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Alfabetización informacional</a:t>
                      </a:r>
                      <a:endParaRPr lang="es-AR" sz="36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3600" dirty="0">
                          <a:effectLst/>
                        </a:rPr>
                        <a:t>83</a:t>
                      </a:r>
                      <a:endParaRPr lang="es-AR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3600" dirty="0">
                          <a:effectLst/>
                        </a:rPr>
                        <a:t>17</a:t>
                      </a:r>
                      <a:endParaRPr lang="es-AR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52392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22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2DA295D6-C784-42EF-8980-528AD623CC1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123728" y="1052736"/>
          <a:ext cx="5616624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xmlns="" val="173558696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630868004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s-AR" sz="4000" dirty="0">
                          <a:solidFill>
                            <a:srgbClr val="002060"/>
                          </a:solidFill>
                        </a:rPr>
                        <a:t>Comunicación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4000" dirty="0">
                          <a:solidFill>
                            <a:srgbClr val="002060"/>
                          </a:solidFill>
                        </a:rPr>
                        <a:t>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1520499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s-AR" sz="4000" dirty="0"/>
                        <a:t>Facebook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4000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9313794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s-AR" sz="4000" dirty="0" err="1"/>
                        <a:t>Twiter</a:t>
                      </a:r>
                      <a:endParaRPr lang="es-A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4000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546819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s-AR" sz="4000" dirty="0" err="1"/>
                        <a:t>Youtube</a:t>
                      </a:r>
                      <a:endParaRPr lang="es-A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4000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6989115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s-AR" sz="4000" dirty="0"/>
                        <a:t>Delicious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40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670646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s-AR" sz="4000" dirty="0"/>
                        <a:t>Pinterest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4000" dirty="0"/>
                        <a:t>----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8988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424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123F20-259F-4BFF-B31E-FB6AE76E2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603920"/>
          </a:xfrm>
        </p:spPr>
        <p:txBody>
          <a:bodyPr/>
          <a:lstStyle/>
          <a:p>
            <a:pPr algn="r"/>
            <a:r>
              <a:rPr lang="es-AR" sz="3200" dirty="0">
                <a:solidFill>
                  <a:srgbClr val="FFC000"/>
                </a:solidFill>
              </a:rPr>
              <a:t>Recordando los Servicios de Referencia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xmlns="" id="{DBB641DB-31F4-4EF7-B2CF-AD4C3E992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908720"/>
            <a:ext cx="8136904" cy="5760640"/>
          </a:xfrm>
        </p:spPr>
        <p:txBody>
          <a:bodyPr/>
          <a:lstStyle/>
          <a:p>
            <a:r>
              <a:rPr lang="es-AR" sz="3600" dirty="0"/>
              <a:t>Referencia rápida</a:t>
            </a:r>
          </a:p>
          <a:p>
            <a:r>
              <a:rPr lang="es-AR" sz="3600" dirty="0"/>
              <a:t>Preguntas frecuentes (</a:t>
            </a:r>
            <a:r>
              <a:rPr lang="es-AR" sz="3600" dirty="0" err="1"/>
              <a:t>FAQs</a:t>
            </a:r>
            <a:r>
              <a:rPr lang="es-AR" sz="3600" dirty="0"/>
              <a:t> - </a:t>
            </a:r>
            <a:r>
              <a:rPr lang="es-AR" sz="3600" dirty="0" err="1"/>
              <a:t>Frecuently</a:t>
            </a:r>
            <a:r>
              <a:rPr lang="es-AR" sz="3600" dirty="0"/>
              <a:t> </a:t>
            </a:r>
            <a:r>
              <a:rPr lang="es-AR" sz="3600" dirty="0" err="1"/>
              <a:t>asked</a:t>
            </a:r>
            <a:r>
              <a:rPr lang="es-AR" sz="3600" dirty="0"/>
              <a:t> </a:t>
            </a:r>
            <a:r>
              <a:rPr lang="es-AR" sz="3600" dirty="0" err="1"/>
              <a:t>questions</a:t>
            </a:r>
            <a:r>
              <a:rPr lang="es-AR" sz="3600" dirty="0"/>
              <a:t>)</a:t>
            </a:r>
          </a:p>
          <a:p>
            <a:r>
              <a:rPr lang="es-AR" sz="3600" dirty="0"/>
              <a:t>Verificación de citas bibliográficas</a:t>
            </a:r>
          </a:p>
          <a:p>
            <a:r>
              <a:rPr lang="es-AR" sz="3600" dirty="0"/>
              <a:t>Obtención y suministro de documentos</a:t>
            </a:r>
          </a:p>
          <a:p>
            <a:r>
              <a:rPr lang="es-AR" sz="3600" dirty="0"/>
              <a:t>Alerta de novedades</a:t>
            </a:r>
          </a:p>
          <a:p>
            <a:r>
              <a:rPr lang="es-AR" sz="3600" dirty="0"/>
              <a:t>Diseminación Selectiva de la Información (DSI)</a:t>
            </a:r>
          </a:p>
          <a:p>
            <a:pPr marL="0" indent="0">
              <a:buNone/>
            </a:pPr>
            <a:endParaRPr lang="es-AR" sz="2000" dirty="0"/>
          </a:p>
          <a:p>
            <a:endParaRPr lang="es-AR" sz="2000" dirty="0"/>
          </a:p>
          <a:p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400395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160B12-1219-4783-9181-776E42897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531912"/>
          </a:xfrm>
        </p:spPr>
        <p:txBody>
          <a:bodyPr/>
          <a:lstStyle/>
          <a:p>
            <a:r>
              <a:rPr lang="es-AR" dirty="0">
                <a:solidFill>
                  <a:srgbClr val="FFC000"/>
                </a:solidFill>
              </a:rPr>
              <a:t>Servicios de Referencia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1165938-D5DD-4D9D-AD5D-C7C27A57F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692696"/>
            <a:ext cx="7939608" cy="5860504"/>
          </a:xfrm>
        </p:spPr>
        <p:txBody>
          <a:bodyPr/>
          <a:lstStyle/>
          <a:p>
            <a:r>
              <a:rPr lang="es-AR" sz="3600" dirty="0"/>
              <a:t>Guía de lectura</a:t>
            </a:r>
          </a:p>
          <a:p>
            <a:r>
              <a:rPr lang="es-AR" sz="3600" dirty="0" err="1"/>
              <a:t>Biblioterapia</a:t>
            </a:r>
            <a:endParaRPr lang="es-AR" sz="3600" dirty="0"/>
          </a:p>
          <a:p>
            <a:r>
              <a:rPr lang="es-AR" sz="3600" dirty="0"/>
              <a:t>Servicio de información y referencia comunitaria</a:t>
            </a:r>
          </a:p>
          <a:p>
            <a:r>
              <a:rPr lang="es-AR" sz="3600" dirty="0"/>
              <a:t>Formación de usuarios</a:t>
            </a:r>
          </a:p>
          <a:p>
            <a:r>
              <a:rPr lang="es-AR" sz="3600" dirty="0"/>
              <a:t>Búsqueda de información</a:t>
            </a:r>
          </a:p>
          <a:p>
            <a:r>
              <a:rPr lang="es-AR" sz="3600" dirty="0"/>
              <a:t>Compilación de bibliografías y recursos</a:t>
            </a:r>
          </a:p>
          <a:p>
            <a:r>
              <a:rPr lang="es-AR" sz="3600" dirty="0"/>
              <a:t>Asesoría de información para la investigación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6997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F919F4-64B9-428E-965B-385EDF33B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¿Qué ves, qué ves cuando me ves?…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D0471E1B-D625-439E-A20C-73D552C08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3848" y="1988840"/>
            <a:ext cx="31813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9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676400"/>
            <a:ext cx="8352928" cy="4776936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es-ES" sz="2800" b="1" i="1" dirty="0">
              <a:solidFill>
                <a:srgbClr val="E36C0A"/>
              </a:solidFill>
              <a:latin typeface="Arial Black"/>
              <a:ea typeface="Calibri"/>
              <a:cs typeface="Arial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E36C0A"/>
                </a:solidFill>
                <a:latin typeface="Arial Black"/>
                <a:ea typeface="Calibri"/>
                <a:cs typeface="Arial"/>
              </a:rPr>
              <a:t>La construcción y gestión colaborativa de conocimiento: desafíos para los servicios y los recursos humanos de la biblioteca universitaria.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s-AR" sz="1100" i="1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i="1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“Otra mirada sobre las competencias profesionales de los bibliotecarios </a:t>
            </a:r>
            <a:r>
              <a:rPr lang="es-AR" i="1" dirty="0" err="1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referencistas</a:t>
            </a:r>
            <a:r>
              <a:rPr lang="es-AR" i="1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” </a:t>
            </a:r>
            <a:endParaRPr lang="es-AR" sz="1800" i="1" dirty="0">
              <a:solidFill>
                <a:srgbClr val="FFC000"/>
              </a:solidFill>
              <a:latin typeface="Calibri"/>
              <a:cs typeface="Times New Roman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i="1" dirty="0">
                <a:solidFill>
                  <a:srgbClr val="FFC000"/>
                </a:solidFill>
                <a:latin typeface="Calibri"/>
                <a:cs typeface="Times New Roman"/>
              </a:rPr>
              <a:t>Por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i="1" dirty="0">
                <a:solidFill>
                  <a:srgbClr val="FFC000"/>
                </a:solidFill>
                <a:latin typeface="Calibri"/>
                <a:cs typeface="Times New Roman"/>
              </a:rPr>
              <a:t>Irma Luz García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i="1" dirty="0">
                <a:solidFill>
                  <a:srgbClr val="FFC000"/>
                </a:solidFill>
                <a:latin typeface="Calibri"/>
                <a:cs typeface="Times New Roman"/>
              </a:rPr>
              <a:t>Lic. y Prof. en Bibliotecología y Documentación</a:t>
            </a:r>
            <a:endParaRPr lang="es-AR" sz="2400" dirty="0"/>
          </a:p>
          <a:p>
            <a:pPr marL="0" indent="0" algn="ctr">
              <a:buNone/>
            </a:pPr>
            <a:endParaRPr lang="es-AR" sz="1800" dirty="0"/>
          </a:p>
          <a:p>
            <a:pPr marL="0" indent="0" algn="ctr">
              <a:buNone/>
            </a:pPr>
            <a:r>
              <a:rPr lang="es-AR" sz="1600" dirty="0"/>
              <a:t>Facultad de Ciencias Veterinarias de la UBA</a:t>
            </a:r>
          </a:p>
          <a:p>
            <a:pPr marL="0" indent="0" algn="ctr">
              <a:buNone/>
            </a:pPr>
            <a:r>
              <a:rPr lang="es-AR" sz="1600" dirty="0"/>
              <a:t>Jueves 23 de Agosto de 2018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26" y="296728"/>
            <a:ext cx="7841567" cy="205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32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F919F4-64B9-428E-965B-385EDF33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04664"/>
            <a:ext cx="3721224" cy="1143000"/>
          </a:xfrm>
        </p:spPr>
        <p:txBody>
          <a:bodyPr/>
          <a:lstStyle/>
          <a:p>
            <a:pPr algn="r"/>
            <a:r>
              <a:rPr lang="es-AR" dirty="0">
                <a:solidFill>
                  <a:srgbClr val="FFC000"/>
                </a:solidFill>
              </a:rPr>
              <a:t>¿Qué ves?…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612F3E2D-7666-4725-B7FA-B669B0508D7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716" y="3025735"/>
            <a:ext cx="2304256" cy="3534216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xmlns="" id="{B22D34B3-079A-4098-975E-7ECB9882E7BA}"/>
              </a:ext>
            </a:extLst>
          </p:cNvPr>
          <p:cNvSpPr/>
          <p:nvPr/>
        </p:nvSpPr>
        <p:spPr bwMode="auto">
          <a:xfrm>
            <a:off x="1516405" y="2763844"/>
            <a:ext cx="858760" cy="384521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A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FEF2C77F-FEB4-4F2C-AEE0-41B48D871AA1}"/>
              </a:ext>
            </a:extLst>
          </p:cNvPr>
          <p:cNvSpPr/>
          <p:nvPr/>
        </p:nvSpPr>
        <p:spPr bwMode="auto">
          <a:xfrm rot="1239911">
            <a:off x="1737740" y="2253625"/>
            <a:ext cx="648073" cy="210200"/>
          </a:xfrm>
          <a:prstGeom prst="ellipse">
            <a:avLst/>
          </a:prstGeom>
          <a:solidFill>
            <a:schemeClr val="tx1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A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B00D72E0-4F74-4FB2-8AB1-C59B4CEDC5A4}"/>
              </a:ext>
            </a:extLst>
          </p:cNvPr>
          <p:cNvSpPr/>
          <p:nvPr/>
        </p:nvSpPr>
        <p:spPr bwMode="auto">
          <a:xfrm>
            <a:off x="2722725" y="2475675"/>
            <a:ext cx="645514" cy="32650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A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F77B448B-9488-4159-B061-F8B562C80365}"/>
              </a:ext>
            </a:extLst>
          </p:cNvPr>
          <p:cNvSpPr/>
          <p:nvPr/>
        </p:nvSpPr>
        <p:spPr bwMode="auto">
          <a:xfrm>
            <a:off x="2063650" y="2541142"/>
            <a:ext cx="623029" cy="21360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A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020762F5-112B-4976-AB80-7F78BA90214F}"/>
              </a:ext>
            </a:extLst>
          </p:cNvPr>
          <p:cNvSpPr/>
          <p:nvPr/>
        </p:nvSpPr>
        <p:spPr bwMode="auto">
          <a:xfrm>
            <a:off x="2442322" y="2778070"/>
            <a:ext cx="858760" cy="32650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A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D7837488-CEFC-4E66-BDEA-B6CF56D300CA}"/>
              </a:ext>
            </a:extLst>
          </p:cNvPr>
          <p:cNvSpPr/>
          <p:nvPr/>
        </p:nvSpPr>
        <p:spPr bwMode="auto">
          <a:xfrm>
            <a:off x="3368239" y="2822562"/>
            <a:ext cx="623029" cy="29503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A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B328C065-5097-4D60-83C2-B3ACA34B30CA}"/>
              </a:ext>
            </a:extLst>
          </p:cNvPr>
          <p:cNvSpPr/>
          <p:nvPr/>
        </p:nvSpPr>
        <p:spPr bwMode="auto">
          <a:xfrm rot="20757997">
            <a:off x="3432612" y="2486696"/>
            <a:ext cx="648072" cy="216024"/>
          </a:xfrm>
          <a:prstGeom prst="ellipse">
            <a:avLst/>
          </a:prstGeom>
          <a:solidFill>
            <a:schemeClr val="tx1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A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3A26779A-D345-4665-8D6F-46DDCD7BE707}"/>
              </a:ext>
            </a:extLst>
          </p:cNvPr>
          <p:cNvSpPr/>
          <p:nvPr/>
        </p:nvSpPr>
        <p:spPr bwMode="auto">
          <a:xfrm>
            <a:off x="2420077" y="2146032"/>
            <a:ext cx="623029" cy="2950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A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7C18687F-4BC1-4DCC-8CC3-D74688EFBAA0}"/>
              </a:ext>
            </a:extLst>
          </p:cNvPr>
          <p:cNvSpPr txBox="1"/>
          <p:nvPr/>
        </p:nvSpPr>
        <p:spPr>
          <a:xfrm>
            <a:off x="4572000" y="357301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Agudizar la mirada</a:t>
            </a:r>
          </a:p>
        </p:txBody>
      </p:sp>
    </p:spTree>
    <p:extLst>
      <p:ext uri="{BB962C8B-B14F-4D97-AF65-F5344CB8AC3E}">
        <p14:creationId xmlns:p14="http://schemas.microsoft.com/office/powerpoint/2010/main" val="132334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0.00393 L 0.00851 -0.00393 L 0.04115 0.00116 C 0.04375 0.00162 0.04618 0.00278 0.04879 0.0037 C 0.0507 0.00718 0.05296 0.01019 0.05452 0.01389 C 0.05556 0.0162 0.05591 0.01898 0.05643 0.02153 C 0.06129 0.04421 0.05573 0.02107 0.06042 0.03958 C 0.05973 0.05995 0.06059 0.08079 0.05834 0.10116 C 0.05799 0.10532 0.054 0.10741 0.05261 0.11134 C 0.05139 0.11458 0.05157 0.11829 0.0507 0.12153 C 0.04775 0.13241 0.04705 0.13171 0.04115 0.13958 C 0.03837 0.1507 0.03855 0.1544 0.03334 0.16273 C 0.0316 0.16551 0.02952 0.16782 0.02761 0.17037 C 0.02709 0.17292 0.02674 0.1757 0.0257 0.17801 C 0.02431 0.18125 0.01754 0.19144 0.01615 0.19607 C 0.00938 0.2162 0.01684 0.20718 0.0066 0.21644 C 0.004 0.22153 -3.88889E-6 0.22593 -0.00121 0.23195 C -0.00173 0.23519 -0.00156 0.23912 -0.00312 0.24213 C -0.00434 0.24468 -0.00694 0.2456 -0.00885 0.24722 C -0.00954 0.24977 -0.00989 0.25255 -0.01076 0.25486 C -0.01302 0.26065 -0.0177 0.2662 -0.0184 0.27292 C -0.01927 0.27963 -0.0184 0.28657 -0.0184 0.29352 L -0.02031 0.27546 " pathEditMode="relative" ptsTypes="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0.00972 L -0.01024 0.00972 C -0.01597 0.01042 -0.0217 0.01343 -0.02743 0.01227 C -0.03021 0.01158 -0.03055 0.00533 -0.03333 0.00463 C -0.04271 0.00185 -0.05243 0.00278 -0.06215 0.00208 C -0.08455 0.00278 -0.10712 0.00301 -0.12951 0.00463 C -0.1375 0.00509 -0.13333 0.00764 -0.13906 0.01227 C -0.1408 0.01366 -0.14305 0.01366 -0.14479 0.01482 C -0.14948 0.01783 -0.15573 0.02361 -0.16024 0.02755 C -0.16146 0.03009 -0.16267 0.03287 -0.16406 0.03542 C -0.16528 0.03727 -0.16684 0.03866 -0.16788 0.04051 C -0.16996 0.04375 -0.1717 0.04722 -0.17361 0.0507 C -0.1743 0.05509 -0.1743 0.05949 -0.17569 0.06343 C -0.1776 0.06921 -0.18333 0.07894 -0.18333 0.07894 C -0.18646 0.1088 -0.18646 0.09954 -0.18333 0.14306 C -0.18316 0.14583 -0.18177 0.14815 -0.18142 0.1507 C -0.18125 0.15208 -0.1783 0.17639 -0.1776 0.17894 C -0.17691 0.18125 -0.175 0.18241 -0.17361 0.18403 C -0.16701 0.21088 -0.17326 0.19005 -0.16597 0.20718 C -0.16458 0.21042 -0.16389 0.21458 -0.16215 0.21736 C -0.15816 0.22408 -0.14861 0.23542 -0.14861 0.23542 C -0.14739 0.23889 -0.14653 0.24259 -0.14479 0.2456 C -0.13594 0.26088 -0.1375 0.25602 -0.1276 0.26366 C -0.12552 0.26505 -0.12396 0.26759 -0.1217 0.26875 C -0.11805 0.27083 -0.11024 0.27384 -0.11024 0.27384 C -0.10764 0.27639 -0.10538 0.27986 -0.1026 0.28148 C -0.09948 0.28333 -0.09618 0.2838 -0.09288 0.28403 C -0.07361 0.28565 -0.05451 0.28588 -0.03524 0.28681 C -0.03264 0.2875 -0.03003 0.28866 -0.02743 0.28935 C -0.00799 0.29398 -0.02014 0.28912 -0.00833 0.29445 C -0.00764 0.29792 -0.00694 0.30116 -0.00642 0.30463 C -0.00555 0.3088 -0.00451 0.31759 -0.00451 0.31759 L -0.01597 0.31482 " pathEditMode="relative" ptsTypes="AAAAAAAAAAAAAAA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F919F4-64B9-428E-965B-385EDF33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966664"/>
          </a:xfrm>
        </p:spPr>
        <p:txBody>
          <a:bodyPr/>
          <a:lstStyle/>
          <a:p>
            <a:r>
              <a:rPr lang="es-AR" dirty="0"/>
              <a:t>¿Qué ves? …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8E6F4B35-F686-4B8E-A4EC-5ED48D34E79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12" y="1769933"/>
            <a:ext cx="2595372" cy="3459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BE65E32-F48F-42CC-8DC9-A7FC728B04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366" y="1769933"/>
            <a:ext cx="2750476" cy="34592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C4765597-A9D3-4585-A912-06213C54FF8D}"/>
              </a:ext>
            </a:extLst>
          </p:cNvPr>
          <p:cNvSpPr/>
          <p:nvPr/>
        </p:nvSpPr>
        <p:spPr>
          <a:xfrm>
            <a:off x="572945" y="5450116"/>
            <a:ext cx="8689849" cy="1454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28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Rotar la mirada poniendo el foco en el usuario y sus necesidades presentando siempre un valor agregado a su demanda.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7A6BA5C1-412D-4D9C-8411-91C87A92FFF0}"/>
              </a:ext>
            </a:extLst>
          </p:cNvPr>
          <p:cNvSpPr/>
          <p:nvPr/>
        </p:nvSpPr>
        <p:spPr>
          <a:xfrm>
            <a:off x="3059832" y="1271464"/>
            <a:ext cx="4467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AR" sz="36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¿Iguales o diferentes?</a:t>
            </a:r>
          </a:p>
        </p:txBody>
      </p:sp>
    </p:spTree>
    <p:extLst>
      <p:ext uri="{BB962C8B-B14F-4D97-AF65-F5344CB8AC3E}">
        <p14:creationId xmlns:p14="http://schemas.microsoft.com/office/powerpoint/2010/main" val="182762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F919F4-64B9-428E-965B-385EDF33B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¿Qué ves?…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8A696044-1B5E-47C3-A6C7-CA1A5576AD2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44824"/>
            <a:ext cx="2247619" cy="2926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2AE72FF-4A25-4E6B-A5B2-AC89D39485D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57" y="2381657"/>
            <a:ext cx="1478280" cy="10363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93E2160-844E-4970-A1B6-4C050A46A988}"/>
              </a:ext>
            </a:extLst>
          </p:cNvPr>
          <p:cNvSpPr/>
          <p:nvPr/>
        </p:nvSpPr>
        <p:spPr>
          <a:xfrm>
            <a:off x="395536" y="5168182"/>
            <a:ext cx="86898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A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Transformar lo negativo en positivo y con valor agregado.</a:t>
            </a:r>
          </a:p>
          <a:p>
            <a:pPr>
              <a:spcAft>
                <a:spcPts val="0"/>
              </a:spcAft>
            </a:pPr>
            <a:r>
              <a:rPr lang="es-AR" sz="28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pasado, los derechos humanos, para transformar el futuro cada día.</a:t>
            </a:r>
          </a:p>
        </p:txBody>
      </p:sp>
    </p:spTree>
    <p:extLst>
      <p:ext uri="{BB962C8B-B14F-4D97-AF65-F5344CB8AC3E}">
        <p14:creationId xmlns:p14="http://schemas.microsoft.com/office/powerpoint/2010/main" val="169309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bomb.wav"/>
          </p:stSnd>
        </p:sndAc>
      </p:transition>
    </mc:Choice>
    <mc:Fallback xmlns="">
      <p:transition spd="slow">
        <p:split orient="vert"/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F919F4-64B9-428E-965B-385EDF33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0648"/>
            <a:ext cx="7772400" cy="60750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dirty="0">
                <a:solidFill>
                  <a:srgbClr val="FFC000"/>
                </a:solidFill>
              </a:rPr>
              <a:t>¿Qué ves…?</a:t>
            </a:r>
            <a:r>
              <a:rPr lang="es-AR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AR" dirty="0">
              <a:solidFill>
                <a:srgbClr val="FFC000"/>
              </a:solidFill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D5DB7BE6-FDA2-4092-BB1A-0D14E8F7F98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52552"/>
            <a:ext cx="7772400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CDCC240-86A8-4DDD-8136-7019299BD14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89648"/>
            <a:ext cx="7772400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B0A83A49-0525-4087-AEBE-33A24F2EADC8}"/>
              </a:ext>
            </a:extLst>
          </p:cNvPr>
          <p:cNvSpPr txBox="1"/>
          <p:nvPr/>
        </p:nvSpPr>
        <p:spPr>
          <a:xfrm>
            <a:off x="1187624" y="683111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Resignificar los servicios </a:t>
            </a:r>
            <a:endParaRPr lang="es-AR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37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603920"/>
          </a:xfrm>
        </p:spPr>
        <p:txBody>
          <a:bodyPr/>
          <a:lstStyle/>
          <a:p>
            <a:r>
              <a:rPr lang="es-AR" dirty="0">
                <a:solidFill>
                  <a:srgbClr val="FFC000"/>
                </a:solidFill>
              </a:rPr>
              <a:t>¿Qué ves?</a:t>
            </a:r>
          </a:p>
        </p:txBody>
      </p:sp>
      <p:pic>
        <p:nvPicPr>
          <p:cNvPr id="1026" name="Picture 2" descr="U:\PUBLICACIONES\SISBI\2018\Imagenes\Bertan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252" y="1052736"/>
            <a:ext cx="6931496" cy="4464496"/>
          </a:xfrm>
          <a:prstGeom prst="rect">
            <a:avLst/>
          </a:prstGeom>
          <a:noFill/>
          <a:effectLst>
            <a:glow rad="393700">
              <a:schemeClr val="bg1">
                <a:lumMod val="40000"/>
                <a:lumOff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A9F98EB-EB4B-4F9E-9F31-40F17254EB36}"/>
              </a:ext>
            </a:extLst>
          </p:cNvPr>
          <p:cNvSpPr txBox="1"/>
          <p:nvPr/>
        </p:nvSpPr>
        <p:spPr>
          <a:xfrm>
            <a:off x="899592" y="5805264"/>
            <a:ext cx="7939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Entornos colaborativos, redes….</a:t>
            </a:r>
          </a:p>
        </p:txBody>
      </p:sp>
    </p:spTree>
    <p:extLst>
      <p:ext uri="{BB962C8B-B14F-4D97-AF65-F5344CB8AC3E}">
        <p14:creationId xmlns:p14="http://schemas.microsoft.com/office/powerpoint/2010/main" val="3715888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F919F4-64B9-428E-965B-385EDF33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721736"/>
          </a:xfrm>
        </p:spPr>
        <p:txBody>
          <a:bodyPr/>
          <a:lstStyle/>
          <a:p>
            <a:r>
              <a:rPr lang="es-AR" dirty="0">
                <a:solidFill>
                  <a:srgbClr val="FFC000"/>
                </a:solidFill>
              </a:rPr>
              <a:t>¿Qué ves … ?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77F7FC1F-F7E3-491D-9A11-096A638BF87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22" y="2574222"/>
            <a:ext cx="3557115" cy="25528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5E163FE8-EE56-4D2D-A721-5B75670F6FE7}"/>
              </a:ext>
            </a:extLst>
          </p:cNvPr>
          <p:cNvSpPr/>
          <p:nvPr/>
        </p:nvSpPr>
        <p:spPr>
          <a:xfrm>
            <a:off x="1424607" y="1026536"/>
            <a:ext cx="7056784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Incorporar la perspectiva de género, la inclusión, la diversidad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A17FDDF-15D4-4D3B-B946-84AB839AC0A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21">
            <a:off x="5402105" y="3953472"/>
            <a:ext cx="3199238" cy="2347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2086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F919F4-64B9-428E-965B-385EDF33B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dirty="0">
                <a:solidFill>
                  <a:srgbClr val="FFC000"/>
                </a:solidFill>
              </a:rPr>
              <a:t>¿Qué ves?…</a:t>
            </a:r>
            <a:r>
              <a:rPr lang="es-AR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Resignificar los espacios </a:t>
            </a:r>
            <a:endParaRPr lang="es-AR" b="1" dirty="0">
              <a:solidFill>
                <a:srgbClr val="FF0000"/>
              </a:solidFill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FE097AD5-52BB-4B70-947F-519F13202B8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664" y="1447800"/>
            <a:ext cx="5163616" cy="4645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7FB765F-7520-4B93-BED7-878FAE5D0D9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664" y="6093296"/>
            <a:ext cx="5163616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113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F919F4-64B9-428E-965B-385EDF33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08" y="476672"/>
            <a:ext cx="8619492" cy="154002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28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¿Ves el movimiento? </a:t>
            </a:r>
            <a:r>
              <a:rPr lang="es-AR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Mantener la sinergia del servicio, por el personal, por los usuarios, con empatía, novedades y cooperación, para capitalizar los aportes del sistema a la sociedad.</a:t>
            </a:r>
            <a:endParaRPr lang="es-AR" sz="2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27C24415-487D-4AE2-A1C0-095B61BB12A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32" y="2132856"/>
            <a:ext cx="6624736" cy="4546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68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F919F4-64B9-428E-965B-385EDF33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675928"/>
          </a:xfrm>
        </p:spPr>
        <p:txBody>
          <a:bodyPr/>
          <a:lstStyle/>
          <a:p>
            <a:r>
              <a:rPr lang="es-AR" dirty="0">
                <a:solidFill>
                  <a:srgbClr val="FFC000"/>
                </a:solidFill>
              </a:rPr>
              <a:t>¿Qué ves?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B0DE713A-B554-441A-99F9-8DBA7AAB544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722" y="1447800"/>
            <a:ext cx="6048672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4933274-1F7C-4CD5-A553-109AA3D6F992}"/>
              </a:ext>
            </a:extLst>
          </p:cNvPr>
          <p:cNvSpPr txBox="1"/>
          <p:nvPr/>
        </p:nvSpPr>
        <p:spPr>
          <a:xfrm>
            <a:off x="827584" y="5467204"/>
            <a:ext cx="7995810" cy="112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32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Preguntarse acerca de la cuestión ecológica y el servicio</a:t>
            </a:r>
          </a:p>
        </p:txBody>
      </p:sp>
    </p:spTree>
    <p:extLst>
      <p:ext uri="{BB962C8B-B14F-4D97-AF65-F5344CB8AC3E}">
        <p14:creationId xmlns:p14="http://schemas.microsoft.com/office/powerpoint/2010/main" val="228854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F919F4-64B9-428E-965B-385EDF33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705" y="292441"/>
            <a:ext cx="7772400" cy="819944"/>
          </a:xfrm>
        </p:spPr>
        <p:txBody>
          <a:bodyPr/>
          <a:lstStyle/>
          <a:p>
            <a:r>
              <a:rPr lang="es-AR" sz="3600" dirty="0">
                <a:solidFill>
                  <a:srgbClr val="FFC000"/>
                </a:solidFill>
              </a:rPr>
              <a:t>¿Qué ves…?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AFB90B61-8B69-4A22-8B21-A6C7DA00E0B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59" y="2386341"/>
            <a:ext cx="3139441" cy="4061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7381E50-629E-4438-A2A7-6084939760B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36096" y="2491740"/>
            <a:ext cx="3139440" cy="40614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FCDE147-529C-4DCF-9E51-FCFFA147F0B6}"/>
              </a:ext>
            </a:extLst>
          </p:cNvPr>
          <p:cNvSpPr txBox="1"/>
          <p:nvPr/>
        </p:nvSpPr>
        <p:spPr>
          <a:xfrm>
            <a:off x="1066800" y="1134716"/>
            <a:ext cx="7897688" cy="125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Cuidar, resignificar y fortalecer el mensaje.</a:t>
            </a:r>
            <a:r>
              <a:rPr lang="es-AR" sz="3600" dirty="0">
                <a:solidFill>
                  <a:srgbClr val="FFC000"/>
                </a:solidFill>
              </a:rPr>
              <a:t> Marketing y publicidad</a:t>
            </a:r>
            <a:endParaRPr lang="es-AR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99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6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Título"/>
          <p:cNvSpPr>
            <a:spLocks noGrp="1"/>
          </p:cNvSpPr>
          <p:nvPr>
            <p:ph type="ctrTitle"/>
          </p:nvPr>
        </p:nvSpPr>
        <p:spPr>
          <a:xfrm>
            <a:off x="1071563" y="142875"/>
            <a:ext cx="7772400" cy="785813"/>
          </a:xfrm>
        </p:spPr>
        <p:txBody>
          <a:bodyPr/>
          <a:lstStyle/>
          <a:p>
            <a:pPr eaLnBrk="1" hangingPunct="1"/>
            <a:r>
              <a:rPr lang="es-AR" dirty="0">
                <a:solidFill>
                  <a:srgbClr val="FFC000"/>
                </a:solidFill>
              </a:rPr>
              <a:t>COMPETENCIAS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520135139"/>
              </p:ext>
            </p:extLst>
          </p:nvPr>
        </p:nvGraphicFramePr>
        <p:xfrm>
          <a:off x="1000100" y="1000108"/>
          <a:ext cx="792961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F919F4-64B9-428E-965B-385EDF33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55949"/>
            <a:ext cx="7772400" cy="1276908"/>
          </a:xfrm>
        </p:spPr>
        <p:txBody>
          <a:bodyPr/>
          <a:lstStyle/>
          <a:p>
            <a:r>
              <a:rPr lang="es-AR" sz="3600" b="1" dirty="0">
                <a:solidFill>
                  <a:srgbClr val="FFC000"/>
                </a:solidFill>
              </a:rPr>
              <a:t>La doble cara del servicio: </a:t>
            </a:r>
            <a:r>
              <a:rPr lang="es-AR" sz="3600" b="1" dirty="0">
                <a:solidFill>
                  <a:srgbClr val="FF0000"/>
                </a:solidFill>
              </a:rPr>
              <a:t>horror y seducción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E43D027A-E19C-4E3E-A32D-62675CFD11F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32" y="2132856"/>
            <a:ext cx="6624736" cy="45939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70DD51AE-5B35-4E8E-A4BB-FE5960B5895D}"/>
              </a:ext>
            </a:extLst>
          </p:cNvPr>
          <p:cNvSpPr txBox="1">
            <a:spLocks/>
          </p:cNvSpPr>
          <p:nvPr/>
        </p:nvSpPr>
        <p:spPr bwMode="auto">
          <a:xfrm>
            <a:off x="1066800" y="304800"/>
            <a:ext cx="7772400" cy="46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kumimoji="0" lang="es-AR" sz="3600" b="1" kern="0" dirty="0">
                <a:solidFill>
                  <a:srgbClr val="FFC000"/>
                </a:solidFill>
              </a:rPr>
              <a:t>¿Qué ves…?</a:t>
            </a:r>
          </a:p>
        </p:txBody>
      </p:sp>
    </p:spTree>
    <p:extLst>
      <p:ext uri="{BB962C8B-B14F-4D97-AF65-F5344CB8AC3E}">
        <p14:creationId xmlns:p14="http://schemas.microsoft.com/office/powerpoint/2010/main" val="137591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F919F4-64B9-428E-965B-385EDF33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542" y="23540"/>
            <a:ext cx="7772400" cy="648072"/>
          </a:xfrm>
        </p:spPr>
        <p:txBody>
          <a:bodyPr/>
          <a:lstStyle/>
          <a:p>
            <a:r>
              <a:rPr lang="es-AR" dirty="0">
                <a:solidFill>
                  <a:srgbClr val="FFC000"/>
                </a:solidFill>
              </a:rPr>
              <a:t>¿Qué ves …?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BE350BAD-F0E7-47BA-9371-3E926E8B18F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30" y="938881"/>
            <a:ext cx="7416824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DB64918-B825-46CB-B3BF-05F6B5273647}"/>
              </a:ext>
            </a:extLst>
          </p:cNvPr>
          <p:cNvSpPr txBox="1"/>
          <p:nvPr/>
        </p:nvSpPr>
        <p:spPr>
          <a:xfrm>
            <a:off x="755576" y="5004880"/>
            <a:ext cx="8673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Navegar la figura y el fondo, extender puentes de cooperación en el sistema y fuera de él, para tratar de transformar la sociedad.</a:t>
            </a:r>
          </a:p>
        </p:txBody>
      </p:sp>
    </p:spTree>
    <p:extLst>
      <p:ext uri="{BB962C8B-B14F-4D97-AF65-F5344CB8AC3E}">
        <p14:creationId xmlns:p14="http://schemas.microsoft.com/office/powerpoint/2010/main" val="332301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F919F4-64B9-428E-965B-385EDF33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603920"/>
          </a:xfrm>
        </p:spPr>
        <p:txBody>
          <a:bodyPr/>
          <a:lstStyle/>
          <a:p>
            <a:r>
              <a:rPr lang="es-AR" dirty="0">
                <a:solidFill>
                  <a:srgbClr val="FFC000"/>
                </a:solidFill>
              </a:rPr>
              <a:t>¿Qué ves…?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DB7A74FA-3933-4361-AC3F-5FC3D479A38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144" y="1197517"/>
            <a:ext cx="5184575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C4DC6A0-0331-4AFF-9402-D9A2D67DD41C}"/>
              </a:ext>
            </a:extLst>
          </p:cNvPr>
          <p:cNvSpPr/>
          <p:nvPr/>
        </p:nvSpPr>
        <p:spPr>
          <a:xfrm>
            <a:off x="1532620" y="5459958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Profundizar la mirada para trascender el horizonte. 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8" name="7 Forma libre"/>
          <p:cNvSpPr/>
          <p:nvPr/>
        </p:nvSpPr>
        <p:spPr bwMode="auto">
          <a:xfrm>
            <a:off x="5883724" y="1484222"/>
            <a:ext cx="1129884" cy="555585"/>
          </a:xfrm>
          <a:custGeom>
            <a:avLst/>
            <a:gdLst>
              <a:gd name="connsiteX0" fmla="*/ 0 w 1129884"/>
              <a:gd name="connsiteY0" fmla="*/ 0 h 555585"/>
              <a:gd name="connsiteX1" fmla="*/ 57874 w 1129884"/>
              <a:gd name="connsiteY1" fmla="*/ 23150 h 555585"/>
              <a:gd name="connsiteX2" fmla="*/ 115747 w 1129884"/>
              <a:gd name="connsiteY2" fmla="*/ 34724 h 555585"/>
              <a:gd name="connsiteX3" fmla="*/ 150471 w 1129884"/>
              <a:gd name="connsiteY3" fmla="*/ 46299 h 555585"/>
              <a:gd name="connsiteX4" fmla="*/ 219919 w 1129884"/>
              <a:gd name="connsiteY4" fmla="*/ 81023 h 555585"/>
              <a:gd name="connsiteX5" fmla="*/ 266218 w 1129884"/>
              <a:gd name="connsiteY5" fmla="*/ 138897 h 555585"/>
              <a:gd name="connsiteX6" fmla="*/ 324092 w 1129884"/>
              <a:gd name="connsiteY6" fmla="*/ 185195 h 555585"/>
              <a:gd name="connsiteX7" fmla="*/ 347241 w 1129884"/>
              <a:gd name="connsiteY7" fmla="*/ 219919 h 555585"/>
              <a:gd name="connsiteX8" fmla="*/ 358816 w 1129884"/>
              <a:gd name="connsiteY8" fmla="*/ 254643 h 555585"/>
              <a:gd name="connsiteX9" fmla="*/ 370390 w 1129884"/>
              <a:gd name="connsiteY9" fmla="*/ 300942 h 555585"/>
              <a:gd name="connsiteX10" fmla="*/ 393540 w 1129884"/>
              <a:gd name="connsiteY10" fmla="*/ 324092 h 555585"/>
              <a:gd name="connsiteX11" fmla="*/ 393540 w 1129884"/>
              <a:gd name="connsiteY11" fmla="*/ 520861 h 555585"/>
              <a:gd name="connsiteX12" fmla="*/ 370390 w 1129884"/>
              <a:gd name="connsiteY12" fmla="*/ 555585 h 555585"/>
              <a:gd name="connsiteX13" fmla="*/ 358816 w 1129884"/>
              <a:gd name="connsiteY13" fmla="*/ 254643 h 555585"/>
              <a:gd name="connsiteX14" fmla="*/ 300942 w 1129884"/>
              <a:gd name="connsiteY14" fmla="*/ 185195 h 555585"/>
              <a:gd name="connsiteX15" fmla="*/ 277793 w 1129884"/>
              <a:gd name="connsiteY15" fmla="*/ 150471 h 555585"/>
              <a:gd name="connsiteX16" fmla="*/ 219919 w 1129884"/>
              <a:gd name="connsiteY16" fmla="*/ 104173 h 555585"/>
              <a:gd name="connsiteX17" fmla="*/ 150471 w 1129884"/>
              <a:gd name="connsiteY17" fmla="*/ 81023 h 555585"/>
              <a:gd name="connsiteX18" fmla="*/ 185195 w 1129884"/>
              <a:gd name="connsiteY18" fmla="*/ 104173 h 555585"/>
              <a:gd name="connsiteX19" fmla="*/ 231494 w 1129884"/>
              <a:gd name="connsiteY19" fmla="*/ 162046 h 555585"/>
              <a:gd name="connsiteX20" fmla="*/ 289368 w 1129884"/>
              <a:gd name="connsiteY20" fmla="*/ 219919 h 555585"/>
              <a:gd name="connsiteX21" fmla="*/ 312517 w 1129884"/>
              <a:gd name="connsiteY21" fmla="*/ 243069 h 555585"/>
              <a:gd name="connsiteX22" fmla="*/ 358816 w 1129884"/>
              <a:gd name="connsiteY22" fmla="*/ 347241 h 555585"/>
              <a:gd name="connsiteX23" fmla="*/ 381965 w 1129884"/>
              <a:gd name="connsiteY23" fmla="*/ 381965 h 555585"/>
              <a:gd name="connsiteX24" fmla="*/ 393540 w 1129884"/>
              <a:gd name="connsiteY24" fmla="*/ 416689 h 555585"/>
              <a:gd name="connsiteX25" fmla="*/ 416689 w 1129884"/>
              <a:gd name="connsiteY25" fmla="*/ 462988 h 555585"/>
              <a:gd name="connsiteX26" fmla="*/ 439838 w 1129884"/>
              <a:gd name="connsiteY26" fmla="*/ 428264 h 555585"/>
              <a:gd name="connsiteX27" fmla="*/ 474562 w 1129884"/>
              <a:gd name="connsiteY27" fmla="*/ 416689 h 555585"/>
              <a:gd name="connsiteX28" fmla="*/ 555585 w 1129884"/>
              <a:gd name="connsiteY28" fmla="*/ 381965 h 555585"/>
              <a:gd name="connsiteX29" fmla="*/ 1053297 w 1129884"/>
              <a:gd name="connsiteY29" fmla="*/ 393540 h 555585"/>
              <a:gd name="connsiteX30" fmla="*/ 1088021 w 1129884"/>
              <a:gd name="connsiteY30" fmla="*/ 405114 h 555585"/>
              <a:gd name="connsiteX31" fmla="*/ 1088021 w 1129884"/>
              <a:gd name="connsiteY31" fmla="*/ 416689 h 555585"/>
              <a:gd name="connsiteX32" fmla="*/ 1064871 w 1129884"/>
              <a:gd name="connsiteY32" fmla="*/ 393540 h 555585"/>
              <a:gd name="connsiteX33" fmla="*/ 995423 w 1129884"/>
              <a:gd name="connsiteY33" fmla="*/ 370390 h 555585"/>
              <a:gd name="connsiteX34" fmla="*/ 625033 w 1129884"/>
              <a:gd name="connsiteY34" fmla="*/ 381965 h 555585"/>
              <a:gd name="connsiteX35" fmla="*/ 555585 w 1129884"/>
              <a:gd name="connsiteY35" fmla="*/ 405114 h 555585"/>
              <a:gd name="connsiteX36" fmla="*/ 474562 w 1129884"/>
              <a:gd name="connsiteY36" fmla="*/ 439838 h 555585"/>
              <a:gd name="connsiteX37" fmla="*/ 451413 w 1129884"/>
              <a:gd name="connsiteY37" fmla="*/ 462988 h 555585"/>
              <a:gd name="connsiteX38" fmla="*/ 416689 w 1129884"/>
              <a:gd name="connsiteY38" fmla="*/ 474562 h 555585"/>
              <a:gd name="connsiteX39" fmla="*/ 381965 w 1129884"/>
              <a:gd name="connsiteY39" fmla="*/ 497712 h 555585"/>
              <a:gd name="connsiteX40" fmla="*/ 358816 w 1129884"/>
              <a:gd name="connsiteY40" fmla="*/ 532436 h 555585"/>
              <a:gd name="connsiteX41" fmla="*/ 381965 w 1129884"/>
              <a:gd name="connsiteY41" fmla="*/ 474562 h 555585"/>
              <a:gd name="connsiteX42" fmla="*/ 393540 w 1129884"/>
              <a:gd name="connsiteY42" fmla="*/ 439838 h 555585"/>
              <a:gd name="connsiteX43" fmla="*/ 474562 w 1129884"/>
              <a:gd name="connsiteY43" fmla="*/ 393540 h 555585"/>
              <a:gd name="connsiteX44" fmla="*/ 497712 w 1129884"/>
              <a:gd name="connsiteY44" fmla="*/ 370390 h 555585"/>
              <a:gd name="connsiteX45" fmla="*/ 532436 w 1129884"/>
              <a:gd name="connsiteY45" fmla="*/ 358816 h 555585"/>
              <a:gd name="connsiteX46" fmla="*/ 717631 w 1129884"/>
              <a:gd name="connsiteY46" fmla="*/ 335666 h 555585"/>
              <a:gd name="connsiteX47" fmla="*/ 995423 w 1129884"/>
              <a:gd name="connsiteY47" fmla="*/ 347241 h 555585"/>
              <a:gd name="connsiteX48" fmla="*/ 1018573 w 1129884"/>
              <a:gd name="connsiteY48" fmla="*/ 370390 h 555585"/>
              <a:gd name="connsiteX49" fmla="*/ 1053297 w 1129884"/>
              <a:gd name="connsiteY49" fmla="*/ 393540 h 555585"/>
              <a:gd name="connsiteX50" fmla="*/ 960699 w 1129884"/>
              <a:gd name="connsiteY50" fmla="*/ 381965 h 555585"/>
              <a:gd name="connsiteX51" fmla="*/ 844952 w 1129884"/>
              <a:gd name="connsiteY51" fmla="*/ 347241 h 555585"/>
              <a:gd name="connsiteX52" fmla="*/ 694481 w 1129884"/>
              <a:gd name="connsiteY52" fmla="*/ 358816 h 555585"/>
              <a:gd name="connsiteX53" fmla="*/ 625033 w 1129884"/>
              <a:gd name="connsiteY53" fmla="*/ 381965 h 555585"/>
              <a:gd name="connsiteX54" fmla="*/ 555585 w 1129884"/>
              <a:gd name="connsiteY54" fmla="*/ 416689 h 555585"/>
              <a:gd name="connsiteX55" fmla="*/ 509286 w 1129884"/>
              <a:gd name="connsiteY55" fmla="*/ 462988 h 55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9884" h="555585">
                <a:moveTo>
                  <a:pt x="0" y="0"/>
                </a:moveTo>
                <a:cubicBezTo>
                  <a:pt x="19291" y="7717"/>
                  <a:pt x="37973" y="17180"/>
                  <a:pt x="57874" y="23150"/>
                </a:cubicBezTo>
                <a:cubicBezTo>
                  <a:pt x="76717" y="28803"/>
                  <a:pt x="96661" y="29953"/>
                  <a:pt x="115747" y="34724"/>
                </a:cubicBezTo>
                <a:cubicBezTo>
                  <a:pt x="127584" y="37683"/>
                  <a:pt x="138896" y="42441"/>
                  <a:pt x="150471" y="46299"/>
                </a:cubicBezTo>
                <a:cubicBezTo>
                  <a:pt x="204383" y="100211"/>
                  <a:pt x="134590" y="38358"/>
                  <a:pt x="219919" y="81023"/>
                </a:cubicBezTo>
                <a:cubicBezTo>
                  <a:pt x="238552" y="90339"/>
                  <a:pt x="255313" y="125265"/>
                  <a:pt x="266218" y="138897"/>
                </a:cubicBezTo>
                <a:cubicBezTo>
                  <a:pt x="285066" y="162457"/>
                  <a:pt x="298311" y="168008"/>
                  <a:pt x="324092" y="185195"/>
                </a:cubicBezTo>
                <a:cubicBezTo>
                  <a:pt x="331808" y="196770"/>
                  <a:pt x="341020" y="207477"/>
                  <a:pt x="347241" y="219919"/>
                </a:cubicBezTo>
                <a:cubicBezTo>
                  <a:pt x="352697" y="230832"/>
                  <a:pt x="355464" y="242912"/>
                  <a:pt x="358816" y="254643"/>
                </a:cubicBezTo>
                <a:cubicBezTo>
                  <a:pt x="363186" y="269939"/>
                  <a:pt x="363276" y="286713"/>
                  <a:pt x="370390" y="300942"/>
                </a:cubicBezTo>
                <a:cubicBezTo>
                  <a:pt x="375270" y="310703"/>
                  <a:pt x="385823" y="316375"/>
                  <a:pt x="393540" y="324092"/>
                </a:cubicBezTo>
                <a:cubicBezTo>
                  <a:pt x="407640" y="408697"/>
                  <a:pt x="415373" y="418975"/>
                  <a:pt x="393540" y="520861"/>
                </a:cubicBezTo>
                <a:cubicBezTo>
                  <a:pt x="390625" y="534463"/>
                  <a:pt x="370390" y="555585"/>
                  <a:pt x="370390" y="555585"/>
                </a:cubicBezTo>
                <a:cubicBezTo>
                  <a:pt x="366532" y="455271"/>
                  <a:pt x="372083" y="354151"/>
                  <a:pt x="358816" y="254643"/>
                </a:cubicBezTo>
                <a:cubicBezTo>
                  <a:pt x="355664" y="231006"/>
                  <a:pt x="316168" y="204227"/>
                  <a:pt x="300942" y="185195"/>
                </a:cubicBezTo>
                <a:cubicBezTo>
                  <a:pt x="292252" y="174332"/>
                  <a:pt x="286483" y="161334"/>
                  <a:pt x="277793" y="150471"/>
                </a:cubicBezTo>
                <a:cubicBezTo>
                  <a:pt x="264524" y="133885"/>
                  <a:pt x="238588" y="112470"/>
                  <a:pt x="219919" y="104173"/>
                </a:cubicBezTo>
                <a:cubicBezTo>
                  <a:pt x="197621" y="94263"/>
                  <a:pt x="173620" y="88740"/>
                  <a:pt x="150471" y="81023"/>
                </a:cubicBezTo>
                <a:cubicBezTo>
                  <a:pt x="137274" y="76624"/>
                  <a:pt x="174332" y="95483"/>
                  <a:pt x="185195" y="104173"/>
                </a:cubicBezTo>
                <a:cubicBezTo>
                  <a:pt x="222808" y="134264"/>
                  <a:pt x="196394" y="121932"/>
                  <a:pt x="231494" y="162046"/>
                </a:cubicBezTo>
                <a:cubicBezTo>
                  <a:pt x="249459" y="182578"/>
                  <a:pt x="270077" y="200628"/>
                  <a:pt x="289368" y="219919"/>
                </a:cubicBezTo>
                <a:lnTo>
                  <a:pt x="312517" y="243069"/>
                </a:lnTo>
                <a:cubicBezTo>
                  <a:pt x="340030" y="270583"/>
                  <a:pt x="347355" y="312858"/>
                  <a:pt x="358816" y="347241"/>
                </a:cubicBezTo>
                <a:cubicBezTo>
                  <a:pt x="363215" y="360438"/>
                  <a:pt x="375744" y="369523"/>
                  <a:pt x="381965" y="381965"/>
                </a:cubicBezTo>
                <a:cubicBezTo>
                  <a:pt x="387421" y="392878"/>
                  <a:pt x="389682" y="405114"/>
                  <a:pt x="393540" y="416689"/>
                </a:cubicBezTo>
                <a:cubicBezTo>
                  <a:pt x="411858" y="544923"/>
                  <a:pt x="394242" y="507882"/>
                  <a:pt x="416689" y="462988"/>
                </a:cubicBezTo>
                <a:cubicBezTo>
                  <a:pt x="422910" y="450546"/>
                  <a:pt x="428975" y="436954"/>
                  <a:pt x="439838" y="428264"/>
                </a:cubicBezTo>
                <a:cubicBezTo>
                  <a:pt x="449365" y="420642"/>
                  <a:pt x="462987" y="420547"/>
                  <a:pt x="474562" y="416689"/>
                </a:cubicBezTo>
                <a:cubicBezTo>
                  <a:pt x="504015" y="387237"/>
                  <a:pt x="500727" y="381965"/>
                  <a:pt x="555585" y="381965"/>
                </a:cubicBezTo>
                <a:cubicBezTo>
                  <a:pt x="721534" y="381965"/>
                  <a:pt x="887393" y="389682"/>
                  <a:pt x="1053297" y="393540"/>
                </a:cubicBezTo>
                <a:cubicBezTo>
                  <a:pt x="1064872" y="397398"/>
                  <a:pt x="1077108" y="399658"/>
                  <a:pt x="1088021" y="405114"/>
                </a:cubicBezTo>
                <a:cubicBezTo>
                  <a:pt x="1177780" y="449993"/>
                  <a:pt x="1096577" y="419541"/>
                  <a:pt x="1088021" y="416689"/>
                </a:cubicBezTo>
                <a:cubicBezTo>
                  <a:pt x="1080304" y="408973"/>
                  <a:pt x="1074632" y="398420"/>
                  <a:pt x="1064871" y="393540"/>
                </a:cubicBezTo>
                <a:cubicBezTo>
                  <a:pt x="1043046" y="382627"/>
                  <a:pt x="995423" y="370390"/>
                  <a:pt x="995423" y="370390"/>
                </a:cubicBezTo>
                <a:cubicBezTo>
                  <a:pt x="871960" y="374248"/>
                  <a:pt x="748173" y="372243"/>
                  <a:pt x="625033" y="381965"/>
                </a:cubicBezTo>
                <a:cubicBezTo>
                  <a:pt x="600707" y="383885"/>
                  <a:pt x="578734" y="397398"/>
                  <a:pt x="555585" y="405114"/>
                </a:cubicBezTo>
                <a:cubicBezTo>
                  <a:pt x="504495" y="422144"/>
                  <a:pt x="531770" y="411235"/>
                  <a:pt x="474562" y="439838"/>
                </a:cubicBezTo>
                <a:cubicBezTo>
                  <a:pt x="466846" y="447555"/>
                  <a:pt x="460771" y="457373"/>
                  <a:pt x="451413" y="462988"/>
                </a:cubicBezTo>
                <a:cubicBezTo>
                  <a:pt x="440951" y="469265"/>
                  <a:pt x="427602" y="469106"/>
                  <a:pt x="416689" y="474562"/>
                </a:cubicBezTo>
                <a:cubicBezTo>
                  <a:pt x="404246" y="480783"/>
                  <a:pt x="393540" y="489995"/>
                  <a:pt x="381965" y="497712"/>
                </a:cubicBezTo>
                <a:cubicBezTo>
                  <a:pt x="374249" y="509287"/>
                  <a:pt x="358816" y="546347"/>
                  <a:pt x="358816" y="532436"/>
                </a:cubicBezTo>
                <a:cubicBezTo>
                  <a:pt x="358816" y="511659"/>
                  <a:pt x="374670" y="494016"/>
                  <a:pt x="381965" y="474562"/>
                </a:cubicBezTo>
                <a:cubicBezTo>
                  <a:pt x="386249" y="463138"/>
                  <a:pt x="386772" y="449990"/>
                  <a:pt x="393540" y="439838"/>
                </a:cubicBezTo>
                <a:cubicBezTo>
                  <a:pt x="421124" y="398463"/>
                  <a:pt x="430254" y="404617"/>
                  <a:pt x="474562" y="393540"/>
                </a:cubicBezTo>
                <a:cubicBezTo>
                  <a:pt x="482279" y="385823"/>
                  <a:pt x="488354" y="376005"/>
                  <a:pt x="497712" y="370390"/>
                </a:cubicBezTo>
                <a:cubicBezTo>
                  <a:pt x="508174" y="364113"/>
                  <a:pt x="520600" y="361775"/>
                  <a:pt x="532436" y="358816"/>
                </a:cubicBezTo>
                <a:cubicBezTo>
                  <a:pt x="600780" y="341730"/>
                  <a:pt x="638555" y="342855"/>
                  <a:pt x="717631" y="335666"/>
                </a:cubicBezTo>
                <a:cubicBezTo>
                  <a:pt x="810228" y="339524"/>
                  <a:pt x="903356" y="336618"/>
                  <a:pt x="995423" y="347241"/>
                </a:cubicBezTo>
                <a:cubicBezTo>
                  <a:pt x="1006264" y="348492"/>
                  <a:pt x="1010052" y="363573"/>
                  <a:pt x="1018573" y="370390"/>
                </a:cubicBezTo>
                <a:cubicBezTo>
                  <a:pt x="1029436" y="379080"/>
                  <a:pt x="1066938" y="390812"/>
                  <a:pt x="1053297" y="393540"/>
                </a:cubicBezTo>
                <a:cubicBezTo>
                  <a:pt x="1022795" y="399641"/>
                  <a:pt x="991565" y="385823"/>
                  <a:pt x="960699" y="381965"/>
                </a:cubicBezTo>
                <a:cubicBezTo>
                  <a:pt x="876159" y="353786"/>
                  <a:pt x="914924" y="364734"/>
                  <a:pt x="844952" y="347241"/>
                </a:cubicBezTo>
                <a:cubicBezTo>
                  <a:pt x="794795" y="351099"/>
                  <a:pt x="744171" y="350970"/>
                  <a:pt x="694481" y="358816"/>
                </a:cubicBezTo>
                <a:cubicBezTo>
                  <a:pt x="670378" y="362622"/>
                  <a:pt x="648182" y="374249"/>
                  <a:pt x="625033" y="381965"/>
                </a:cubicBezTo>
                <a:cubicBezTo>
                  <a:pt x="577113" y="397938"/>
                  <a:pt x="600459" y="386773"/>
                  <a:pt x="555585" y="416689"/>
                </a:cubicBezTo>
                <a:cubicBezTo>
                  <a:pt x="527650" y="458592"/>
                  <a:pt x="544878" y="445192"/>
                  <a:pt x="509286" y="462988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A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" name="8 Forma libre"/>
          <p:cNvSpPr/>
          <p:nvPr/>
        </p:nvSpPr>
        <p:spPr bwMode="auto">
          <a:xfrm>
            <a:off x="6529039" y="919725"/>
            <a:ext cx="779265" cy="555585"/>
          </a:xfrm>
          <a:custGeom>
            <a:avLst/>
            <a:gdLst>
              <a:gd name="connsiteX0" fmla="*/ 0 w 1129884"/>
              <a:gd name="connsiteY0" fmla="*/ 0 h 555585"/>
              <a:gd name="connsiteX1" fmla="*/ 57874 w 1129884"/>
              <a:gd name="connsiteY1" fmla="*/ 23150 h 555585"/>
              <a:gd name="connsiteX2" fmla="*/ 115747 w 1129884"/>
              <a:gd name="connsiteY2" fmla="*/ 34724 h 555585"/>
              <a:gd name="connsiteX3" fmla="*/ 150471 w 1129884"/>
              <a:gd name="connsiteY3" fmla="*/ 46299 h 555585"/>
              <a:gd name="connsiteX4" fmla="*/ 219919 w 1129884"/>
              <a:gd name="connsiteY4" fmla="*/ 81023 h 555585"/>
              <a:gd name="connsiteX5" fmla="*/ 266218 w 1129884"/>
              <a:gd name="connsiteY5" fmla="*/ 138897 h 555585"/>
              <a:gd name="connsiteX6" fmla="*/ 324092 w 1129884"/>
              <a:gd name="connsiteY6" fmla="*/ 185195 h 555585"/>
              <a:gd name="connsiteX7" fmla="*/ 347241 w 1129884"/>
              <a:gd name="connsiteY7" fmla="*/ 219919 h 555585"/>
              <a:gd name="connsiteX8" fmla="*/ 358816 w 1129884"/>
              <a:gd name="connsiteY8" fmla="*/ 254643 h 555585"/>
              <a:gd name="connsiteX9" fmla="*/ 370390 w 1129884"/>
              <a:gd name="connsiteY9" fmla="*/ 300942 h 555585"/>
              <a:gd name="connsiteX10" fmla="*/ 393540 w 1129884"/>
              <a:gd name="connsiteY10" fmla="*/ 324092 h 555585"/>
              <a:gd name="connsiteX11" fmla="*/ 393540 w 1129884"/>
              <a:gd name="connsiteY11" fmla="*/ 520861 h 555585"/>
              <a:gd name="connsiteX12" fmla="*/ 370390 w 1129884"/>
              <a:gd name="connsiteY12" fmla="*/ 555585 h 555585"/>
              <a:gd name="connsiteX13" fmla="*/ 358816 w 1129884"/>
              <a:gd name="connsiteY13" fmla="*/ 254643 h 555585"/>
              <a:gd name="connsiteX14" fmla="*/ 300942 w 1129884"/>
              <a:gd name="connsiteY14" fmla="*/ 185195 h 555585"/>
              <a:gd name="connsiteX15" fmla="*/ 277793 w 1129884"/>
              <a:gd name="connsiteY15" fmla="*/ 150471 h 555585"/>
              <a:gd name="connsiteX16" fmla="*/ 219919 w 1129884"/>
              <a:gd name="connsiteY16" fmla="*/ 104173 h 555585"/>
              <a:gd name="connsiteX17" fmla="*/ 150471 w 1129884"/>
              <a:gd name="connsiteY17" fmla="*/ 81023 h 555585"/>
              <a:gd name="connsiteX18" fmla="*/ 185195 w 1129884"/>
              <a:gd name="connsiteY18" fmla="*/ 104173 h 555585"/>
              <a:gd name="connsiteX19" fmla="*/ 231494 w 1129884"/>
              <a:gd name="connsiteY19" fmla="*/ 162046 h 555585"/>
              <a:gd name="connsiteX20" fmla="*/ 289368 w 1129884"/>
              <a:gd name="connsiteY20" fmla="*/ 219919 h 555585"/>
              <a:gd name="connsiteX21" fmla="*/ 312517 w 1129884"/>
              <a:gd name="connsiteY21" fmla="*/ 243069 h 555585"/>
              <a:gd name="connsiteX22" fmla="*/ 358816 w 1129884"/>
              <a:gd name="connsiteY22" fmla="*/ 347241 h 555585"/>
              <a:gd name="connsiteX23" fmla="*/ 381965 w 1129884"/>
              <a:gd name="connsiteY23" fmla="*/ 381965 h 555585"/>
              <a:gd name="connsiteX24" fmla="*/ 393540 w 1129884"/>
              <a:gd name="connsiteY24" fmla="*/ 416689 h 555585"/>
              <a:gd name="connsiteX25" fmla="*/ 416689 w 1129884"/>
              <a:gd name="connsiteY25" fmla="*/ 462988 h 555585"/>
              <a:gd name="connsiteX26" fmla="*/ 439838 w 1129884"/>
              <a:gd name="connsiteY26" fmla="*/ 428264 h 555585"/>
              <a:gd name="connsiteX27" fmla="*/ 474562 w 1129884"/>
              <a:gd name="connsiteY27" fmla="*/ 416689 h 555585"/>
              <a:gd name="connsiteX28" fmla="*/ 555585 w 1129884"/>
              <a:gd name="connsiteY28" fmla="*/ 381965 h 555585"/>
              <a:gd name="connsiteX29" fmla="*/ 1053297 w 1129884"/>
              <a:gd name="connsiteY29" fmla="*/ 393540 h 555585"/>
              <a:gd name="connsiteX30" fmla="*/ 1088021 w 1129884"/>
              <a:gd name="connsiteY30" fmla="*/ 405114 h 555585"/>
              <a:gd name="connsiteX31" fmla="*/ 1088021 w 1129884"/>
              <a:gd name="connsiteY31" fmla="*/ 416689 h 555585"/>
              <a:gd name="connsiteX32" fmla="*/ 1064871 w 1129884"/>
              <a:gd name="connsiteY32" fmla="*/ 393540 h 555585"/>
              <a:gd name="connsiteX33" fmla="*/ 995423 w 1129884"/>
              <a:gd name="connsiteY33" fmla="*/ 370390 h 555585"/>
              <a:gd name="connsiteX34" fmla="*/ 625033 w 1129884"/>
              <a:gd name="connsiteY34" fmla="*/ 381965 h 555585"/>
              <a:gd name="connsiteX35" fmla="*/ 555585 w 1129884"/>
              <a:gd name="connsiteY35" fmla="*/ 405114 h 555585"/>
              <a:gd name="connsiteX36" fmla="*/ 474562 w 1129884"/>
              <a:gd name="connsiteY36" fmla="*/ 439838 h 555585"/>
              <a:gd name="connsiteX37" fmla="*/ 451413 w 1129884"/>
              <a:gd name="connsiteY37" fmla="*/ 462988 h 555585"/>
              <a:gd name="connsiteX38" fmla="*/ 416689 w 1129884"/>
              <a:gd name="connsiteY38" fmla="*/ 474562 h 555585"/>
              <a:gd name="connsiteX39" fmla="*/ 381965 w 1129884"/>
              <a:gd name="connsiteY39" fmla="*/ 497712 h 555585"/>
              <a:gd name="connsiteX40" fmla="*/ 358816 w 1129884"/>
              <a:gd name="connsiteY40" fmla="*/ 532436 h 555585"/>
              <a:gd name="connsiteX41" fmla="*/ 381965 w 1129884"/>
              <a:gd name="connsiteY41" fmla="*/ 474562 h 555585"/>
              <a:gd name="connsiteX42" fmla="*/ 393540 w 1129884"/>
              <a:gd name="connsiteY42" fmla="*/ 439838 h 555585"/>
              <a:gd name="connsiteX43" fmla="*/ 474562 w 1129884"/>
              <a:gd name="connsiteY43" fmla="*/ 393540 h 555585"/>
              <a:gd name="connsiteX44" fmla="*/ 497712 w 1129884"/>
              <a:gd name="connsiteY44" fmla="*/ 370390 h 555585"/>
              <a:gd name="connsiteX45" fmla="*/ 532436 w 1129884"/>
              <a:gd name="connsiteY45" fmla="*/ 358816 h 555585"/>
              <a:gd name="connsiteX46" fmla="*/ 717631 w 1129884"/>
              <a:gd name="connsiteY46" fmla="*/ 335666 h 555585"/>
              <a:gd name="connsiteX47" fmla="*/ 995423 w 1129884"/>
              <a:gd name="connsiteY47" fmla="*/ 347241 h 555585"/>
              <a:gd name="connsiteX48" fmla="*/ 1018573 w 1129884"/>
              <a:gd name="connsiteY48" fmla="*/ 370390 h 555585"/>
              <a:gd name="connsiteX49" fmla="*/ 1053297 w 1129884"/>
              <a:gd name="connsiteY49" fmla="*/ 393540 h 555585"/>
              <a:gd name="connsiteX50" fmla="*/ 960699 w 1129884"/>
              <a:gd name="connsiteY50" fmla="*/ 381965 h 555585"/>
              <a:gd name="connsiteX51" fmla="*/ 844952 w 1129884"/>
              <a:gd name="connsiteY51" fmla="*/ 347241 h 555585"/>
              <a:gd name="connsiteX52" fmla="*/ 694481 w 1129884"/>
              <a:gd name="connsiteY52" fmla="*/ 358816 h 555585"/>
              <a:gd name="connsiteX53" fmla="*/ 625033 w 1129884"/>
              <a:gd name="connsiteY53" fmla="*/ 381965 h 555585"/>
              <a:gd name="connsiteX54" fmla="*/ 555585 w 1129884"/>
              <a:gd name="connsiteY54" fmla="*/ 416689 h 555585"/>
              <a:gd name="connsiteX55" fmla="*/ 509286 w 1129884"/>
              <a:gd name="connsiteY55" fmla="*/ 462988 h 55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9884" h="555585">
                <a:moveTo>
                  <a:pt x="0" y="0"/>
                </a:moveTo>
                <a:cubicBezTo>
                  <a:pt x="19291" y="7717"/>
                  <a:pt x="37973" y="17180"/>
                  <a:pt x="57874" y="23150"/>
                </a:cubicBezTo>
                <a:cubicBezTo>
                  <a:pt x="76717" y="28803"/>
                  <a:pt x="96661" y="29953"/>
                  <a:pt x="115747" y="34724"/>
                </a:cubicBezTo>
                <a:cubicBezTo>
                  <a:pt x="127584" y="37683"/>
                  <a:pt x="138896" y="42441"/>
                  <a:pt x="150471" y="46299"/>
                </a:cubicBezTo>
                <a:cubicBezTo>
                  <a:pt x="204383" y="100211"/>
                  <a:pt x="134590" y="38358"/>
                  <a:pt x="219919" y="81023"/>
                </a:cubicBezTo>
                <a:cubicBezTo>
                  <a:pt x="238552" y="90339"/>
                  <a:pt x="255313" y="125265"/>
                  <a:pt x="266218" y="138897"/>
                </a:cubicBezTo>
                <a:cubicBezTo>
                  <a:pt x="285066" y="162457"/>
                  <a:pt x="298311" y="168008"/>
                  <a:pt x="324092" y="185195"/>
                </a:cubicBezTo>
                <a:cubicBezTo>
                  <a:pt x="331808" y="196770"/>
                  <a:pt x="341020" y="207477"/>
                  <a:pt x="347241" y="219919"/>
                </a:cubicBezTo>
                <a:cubicBezTo>
                  <a:pt x="352697" y="230832"/>
                  <a:pt x="355464" y="242912"/>
                  <a:pt x="358816" y="254643"/>
                </a:cubicBezTo>
                <a:cubicBezTo>
                  <a:pt x="363186" y="269939"/>
                  <a:pt x="363276" y="286713"/>
                  <a:pt x="370390" y="300942"/>
                </a:cubicBezTo>
                <a:cubicBezTo>
                  <a:pt x="375270" y="310703"/>
                  <a:pt x="385823" y="316375"/>
                  <a:pt x="393540" y="324092"/>
                </a:cubicBezTo>
                <a:cubicBezTo>
                  <a:pt x="407640" y="408697"/>
                  <a:pt x="415373" y="418975"/>
                  <a:pt x="393540" y="520861"/>
                </a:cubicBezTo>
                <a:cubicBezTo>
                  <a:pt x="390625" y="534463"/>
                  <a:pt x="370390" y="555585"/>
                  <a:pt x="370390" y="555585"/>
                </a:cubicBezTo>
                <a:cubicBezTo>
                  <a:pt x="366532" y="455271"/>
                  <a:pt x="372083" y="354151"/>
                  <a:pt x="358816" y="254643"/>
                </a:cubicBezTo>
                <a:cubicBezTo>
                  <a:pt x="355664" y="231006"/>
                  <a:pt x="316168" y="204227"/>
                  <a:pt x="300942" y="185195"/>
                </a:cubicBezTo>
                <a:cubicBezTo>
                  <a:pt x="292252" y="174332"/>
                  <a:pt x="286483" y="161334"/>
                  <a:pt x="277793" y="150471"/>
                </a:cubicBezTo>
                <a:cubicBezTo>
                  <a:pt x="264524" y="133885"/>
                  <a:pt x="238588" y="112470"/>
                  <a:pt x="219919" y="104173"/>
                </a:cubicBezTo>
                <a:cubicBezTo>
                  <a:pt x="197621" y="94263"/>
                  <a:pt x="173620" y="88740"/>
                  <a:pt x="150471" y="81023"/>
                </a:cubicBezTo>
                <a:cubicBezTo>
                  <a:pt x="137274" y="76624"/>
                  <a:pt x="174332" y="95483"/>
                  <a:pt x="185195" y="104173"/>
                </a:cubicBezTo>
                <a:cubicBezTo>
                  <a:pt x="222808" y="134264"/>
                  <a:pt x="196394" y="121932"/>
                  <a:pt x="231494" y="162046"/>
                </a:cubicBezTo>
                <a:cubicBezTo>
                  <a:pt x="249459" y="182578"/>
                  <a:pt x="270077" y="200628"/>
                  <a:pt x="289368" y="219919"/>
                </a:cubicBezTo>
                <a:lnTo>
                  <a:pt x="312517" y="243069"/>
                </a:lnTo>
                <a:cubicBezTo>
                  <a:pt x="340030" y="270583"/>
                  <a:pt x="347355" y="312858"/>
                  <a:pt x="358816" y="347241"/>
                </a:cubicBezTo>
                <a:cubicBezTo>
                  <a:pt x="363215" y="360438"/>
                  <a:pt x="375744" y="369523"/>
                  <a:pt x="381965" y="381965"/>
                </a:cubicBezTo>
                <a:cubicBezTo>
                  <a:pt x="387421" y="392878"/>
                  <a:pt x="389682" y="405114"/>
                  <a:pt x="393540" y="416689"/>
                </a:cubicBezTo>
                <a:cubicBezTo>
                  <a:pt x="411858" y="544923"/>
                  <a:pt x="394242" y="507882"/>
                  <a:pt x="416689" y="462988"/>
                </a:cubicBezTo>
                <a:cubicBezTo>
                  <a:pt x="422910" y="450546"/>
                  <a:pt x="428975" y="436954"/>
                  <a:pt x="439838" y="428264"/>
                </a:cubicBezTo>
                <a:cubicBezTo>
                  <a:pt x="449365" y="420642"/>
                  <a:pt x="462987" y="420547"/>
                  <a:pt x="474562" y="416689"/>
                </a:cubicBezTo>
                <a:cubicBezTo>
                  <a:pt x="504015" y="387237"/>
                  <a:pt x="500727" y="381965"/>
                  <a:pt x="555585" y="381965"/>
                </a:cubicBezTo>
                <a:cubicBezTo>
                  <a:pt x="721534" y="381965"/>
                  <a:pt x="887393" y="389682"/>
                  <a:pt x="1053297" y="393540"/>
                </a:cubicBezTo>
                <a:cubicBezTo>
                  <a:pt x="1064872" y="397398"/>
                  <a:pt x="1077108" y="399658"/>
                  <a:pt x="1088021" y="405114"/>
                </a:cubicBezTo>
                <a:cubicBezTo>
                  <a:pt x="1177780" y="449993"/>
                  <a:pt x="1096577" y="419541"/>
                  <a:pt x="1088021" y="416689"/>
                </a:cubicBezTo>
                <a:cubicBezTo>
                  <a:pt x="1080304" y="408973"/>
                  <a:pt x="1074632" y="398420"/>
                  <a:pt x="1064871" y="393540"/>
                </a:cubicBezTo>
                <a:cubicBezTo>
                  <a:pt x="1043046" y="382627"/>
                  <a:pt x="995423" y="370390"/>
                  <a:pt x="995423" y="370390"/>
                </a:cubicBezTo>
                <a:cubicBezTo>
                  <a:pt x="871960" y="374248"/>
                  <a:pt x="748173" y="372243"/>
                  <a:pt x="625033" y="381965"/>
                </a:cubicBezTo>
                <a:cubicBezTo>
                  <a:pt x="600707" y="383885"/>
                  <a:pt x="578734" y="397398"/>
                  <a:pt x="555585" y="405114"/>
                </a:cubicBezTo>
                <a:cubicBezTo>
                  <a:pt x="504495" y="422144"/>
                  <a:pt x="531770" y="411235"/>
                  <a:pt x="474562" y="439838"/>
                </a:cubicBezTo>
                <a:cubicBezTo>
                  <a:pt x="466846" y="447555"/>
                  <a:pt x="460771" y="457373"/>
                  <a:pt x="451413" y="462988"/>
                </a:cubicBezTo>
                <a:cubicBezTo>
                  <a:pt x="440951" y="469265"/>
                  <a:pt x="427602" y="469106"/>
                  <a:pt x="416689" y="474562"/>
                </a:cubicBezTo>
                <a:cubicBezTo>
                  <a:pt x="404246" y="480783"/>
                  <a:pt x="393540" y="489995"/>
                  <a:pt x="381965" y="497712"/>
                </a:cubicBezTo>
                <a:cubicBezTo>
                  <a:pt x="374249" y="509287"/>
                  <a:pt x="358816" y="546347"/>
                  <a:pt x="358816" y="532436"/>
                </a:cubicBezTo>
                <a:cubicBezTo>
                  <a:pt x="358816" y="511659"/>
                  <a:pt x="374670" y="494016"/>
                  <a:pt x="381965" y="474562"/>
                </a:cubicBezTo>
                <a:cubicBezTo>
                  <a:pt x="386249" y="463138"/>
                  <a:pt x="386772" y="449990"/>
                  <a:pt x="393540" y="439838"/>
                </a:cubicBezTo>
                <a:cubicBezTo>
                  <a:pt x="421124" y="398463"/>
                  <a:pt x="430254" y="404617"/>
                  <a:pt x="474562" y="393540"/>
                </a:cubicBezTo>
                <a:cubicBezTo>
                  <a:pt x="482279" y="385823"/>
                  <a:pt x="488354" y="376005"/>
                  <a:pt x="497712" y="370390"/>
                </a:cubicBezTo>
                <a:cubicBezTo>
                  <a:pt x="508174" y="364113"/>
                  <a:pt x="520600" y="361775"/>
                  <a:pt x="532436" y="358816"/>
                </a:cubicBezTo>
                <a:cubicBezTo>
                  <a:pt x="600780" y="341730"/>
                  <a:pt x="638555" y="342855"/>
                  <a:pt x="717631" y="335666"/>
                </a:cubicBezTo>
                <a:cubicBezTo>
                  <a:pt x="810228" y="339524"/>
                  <a:pt x="903356" y="336618"/>
                  <a:pt x="995423" y="347241"/>
                </a:cubicBezTo>
                <a:cubicBezTo>
                  <a:pt x="1006264" y="348492"/>
                  <a:pt x="1010052" y="363573"/>
                  <a:pt x="1018573" y="370390"/>
                </a:cubicBezTo>
                <a:cubicBezTo>
                  <a:pt x="1029436" y="379080"/>
                  <a:pt x="1066938" y="390812"/>
                  <a:pt x="1053297" y="393540"/>
                </a:cubicBezTo>
                <a:cubicBezTo>
                  <a:pt x="1022795" y="399641"/>
                  <a:pt x="991565" y="385823"/>
                  <a:pt x="960699" y="381965"/>
                </a:cubicBezTo>
                <a:cubicBezTo>
                  <a:pt x="876159" y="353786"/>
                  <a:pt x="914924" y="364734"/>
                  <a:pt x="844952" y="347241"/>
                </a:cubicBezTo>
                <a:cubicBezTo>
                  <a:pt x="794795" y="351099"/>
                  <a:pt x="744171" y="350970"/>
                  <a:pt x="694481" y="358816"/>
                </a:cubicBezTo>
                <a:cubicBezTo>
                  <a:pt x="670378" y="362622"/>
                  <a:pt x="648182" y="374249"/>
                  <a:pt x="625033" y="381965"/>
                </a:cubicBezTo>
                <a:cubicBezTo>
                  <a:pt x="577113" y="397938"/>
                  <a:pt x="600459" y="386773"/>
                  <a:pt x="555585" y="416689"/>
                </a:cubicBezTo>
                <a:cubicBezTo>
                  <a:pt x="527650" y="458592"/>
                  <a:pt x="544878" y="445192"/>
                  <a:pt x="509286" y="462988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A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950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F919F4-64B9-428E-965B-385EDF33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8936"/>
            <a:ext cx="7772400" cy="1900064"/>
          </a:xfrm>
        </p:spPr>
        <p:txBody>
          <a:bodyPr/>
          <a:lstStyle/>
          <a:p>
            <a:r>
              <a:rPr lang="es-AR" dirty="0">
                <a:solidFill>
                  <a:srgbClr val="FFC000"/>
                </a:solidFill>
              </a:rPr>
              <a:t>¿Qué ves, cuando </a:t>
            </a:r>
            <a:r>
              <a:rPr lang="es-AR" dirty="0" err="1">
                <a:solidFill>
                  <a:srgbClr val="FFC000"/>
                </a:solidFill>
              </a:rPr>
              <a:t>mirás</a:t>
            </a:r>
            <a:r>
              <a:rPr lang="es-AR" dirty="0">
                <a:solidFill>
                  <a:srgbClr val="FFC000"/>
                </a:solidFill>
              </a:rPr>
              <a:t> el servicio que brinda la biblioteca donde </a:t>
            </a:r>
            <a:r>
              <a:rPr lang="es-AR" dirty="0" err="1">
                <a:solidFill>
                  <a:srgbClr val="FFC000"/>
                </a:solidFill>
              </a:rPr>
              <a:t>trabajás</a:t>
            </a:r>
            <a:r>
              <a:rPr lang="es-AR" dirty="0">
                <a:solidFill>
                  <a:srgbClr val="FFC000"/>
                </a:solidFill>
              </a:rPr>
              <a:t>?…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AC0E3F3-2D5D-4B95-8C3D-9BA76C05D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512" y="2204864"/>
            <a:ext cx="7897688" cy="3888431"/>
          </a:xfrm>
        </p:spPr>
        <p:txBody>
          <a:bodyPr/>
          <a:lstStyle/>
          <a:p>
            <a:pPr marL="0" indent="0" algn="ctr">
              <a:buNone/>
            </a:pPr>
            <a:endParaRPr lang="es-AR" dirty="0"/>
          </a:p>
          <a:p>
            <a:pPr marL="0" indent="0" algn="ctr">
              <a:buNone/>
            </a:pPr>
            <a:endParaRPr lang="es-AR" dirty="0"/>
          </a:p>
          <a:p>
            <a:pPr marL="0" indent="0" algn="ctr">
              <a:buNone/>
            </a:pPr>
            <a:r>
              <a:rPr lang="es-AR" sz="8000" dirty="0">
                <a:solidFill>
                  <a:srgbClr val="FFC000"/>
                </a:solidFill>
              </a:rPr>
              <a:t>¿?</a:t>
            </a:r>
          </a:p>
        </p:txBody>
      </p:sp>
    </p:spTree>
    <p:extLst>
      <p:ext uri="{BB962C8B-B14F-4D97-AF65-F5344CB8AC3E}">
        <p14:creationId xmlns:p14="http://schemas.microsoft.com/office/powerpoint/2010/main" val="1477271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602584-B2C8-4A91-86C4-7452C57FF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2116088"/>
          </a:xfrm>
        </p:spPr>
        <p:txBody>
          <a:bodyPr/>
          <a:lstStyle/>
          <a:p>
            <a:r>
              <a:rPr lang="es-AR" sz="3200" dirty="0">
                <a:hlinkClick r:id="rId2"/>
              </a:rPr>
              <a:t>https://play.google.com/store/apps/details?id=com.mobincube.calculator.sc_HDCK6W&amp;rdid=com.mobincube.calculator.sc_HDCK6W</a:t>
            </a:r>
            <a:endParaRPr lang="es-AR" sz="3200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812681A3-7101-49A2-8CFE-8C4BD90DA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68502">
            <a:off x="426251" y="2629452"/>
            <a:ext cx="2922952" cy="4114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F6A1A9F-CF5C-473A-BFB8-4E0A401B2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98198">
            <a:off x="3154934" y="2531947"/>
            <a:ext cx="2944623" cy="381033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ABCCA46-5F8E-494A-98F1-27478296E0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3095">
            <a:off x="6059938" y="2519192"/>
            <a:ext cx="2419350" cy="24574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404157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C26CCA-96FA-4B3D-8022-E35B3FC5F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729498"/>
          </a:xfrm>
        </p:spPr>
        <p:txBody>
          <a:bodyPr/>
          <a:lstStyle/>
          <a:p>
            <a:r>
              <a:rPr lang="es-AR" dirty="0">
                <a:solidFill>
                  <a:srgbClr val="FFC000"/>
                </a:solidFill>
              </a:rPr>
              <a:t>¿Qué pedirles…?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49C1383-8F50-4DE1-BD53-199300B45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215" y="1034298"/>
            <a:ext cx="7772400" cy="4464496"/>
          </a:xfrm>
        </p:spPr>
        <p:txBody>
          <a:bodyPr/>
          <a:lstStyle/>
          <a:p>
            <a:r>
              <a:rPr lang="es-AR" dirty="0"/>
              <a:t>Sectores de Servicio de Referencia</a:t>
            </a:r>
          </a:p>
          <a:p>
            <a:pPr lvl="1"/>
            <a:r>
              <a:rPr lang="es-AR" dirty="0"/>
              <a:t>Diferenciados, sólidos, interdisciplinarios</a:t>
            </a:r>
          </a:p>
          <a:p>
            <a:r>
              <a:rPr lang="es-AR" dirty="0"/>
              <a:t>Destinar personal y formarlo</a:t>
            </a:r>
          </a:p>
          <a:p>
            <a:r>
              <a:rPr lang="es-AR" dirty="0"/>
              <a:t>Profundizar los servicios existentes, establecer nuevos, agregar valor</a:t>
            </a:r>
          </a:p>
          <a:p>
            <a:r>
              <a:rPr lang="es-AR" dirty="0"/>
              <a:t>Creatividad, desarrollo sostenible</a:t>
            </a:r>
          </a:p>
          <a:p>
            <a:r>
              <a:rPr lang="es-AR" dirty="0"/>
              <a:t>Tiempos para el personal, para el usuario, para pensar…</a:t>
            </a:r>
          </a:p>
        </p:txBody>
      </p:sp>
      <p:pic>
        <p:nvPicPr>
          <p:cNvPr id="5" name="Marcador de contenido 9">
            <a:extLst>
              <a:ext uri="{FF2B5EF4-FFF2-40B4-BE49-F238E27FC236}">
                <a16:creationId xmlns:a16="http://schemas.microsoft.com/office/drawing/2014/main" xmlns="" id="{74B4EB87-CDC0-470C-8652-E43C83E39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6255" y1="1031" x2="10811" y2="17010"/>
                        <a14:backgroundMark x1="10811" y1="17010" x2="5792" y2="44845"/>
                        <a14:backgroundMark x1="5792" y1="44845" x2="10811" y2="71649"/>
                        <a14:backgroundMark x1="10811" y1="71649" x2="22780" y2="97423"/>
                        <a14:backgroundMark x1="22780" y1="97423" x2="65637" y2="91753"/>
                        <a14:backgroundMark x1="65637" y1="91753" x2="81467" y2="71134"/>
                        <a14:backgroundMark x1="81467" y1="71134" x2="84170" y2="42268"/>
                        <a14:backgroundMark x1="84170" y1="42268" x2="76448" y2="17010"/>
                        <a14:backgroundMark x1="76448" y1="17010" x2="57143" y2="2062"/>
                        <a14:backgroundMark x1="57143" y1="2062" x2="34749" y2="1031"/>
                        <a14:backgroundMark x1="34749" y1="1031" x2="15830" y2="17010"/>
                        <a14:backgroundMark x1="15830" y1="17010" x2="7336" y2="42268"/>
                        <a14:backgroundMark x1="7336" y1="42268" x2="6564" y2="71134"/>
                        <a14:backgroundMark x1="6564" y1="71134" x2="20849" y2="98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920" y="50101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075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35 -0.12963 L 0.05035 -0.12963 C 0.05157 -0.13727 0.05191 -0.14537 0.05417 -0.15278 C 0.05521 -0.15602 0.05938 -0.15672 0.0599 -0.16042 C 0.06198 -0.17292 0.06059 -0.18611 0.06181 -0.19884 C 0.06302 -0.21088 0.06615 -0.22269 0.06754 -0.23472 L 0.06945 -0.25 C 0.06893 -0.36297 0.06945 -0.4757 0.06754 -0.58866 C 0.06754 -0.59722 0.06476 -0.60556 0.06372 -0.61412 C 0.0632 -0.61922 0.0625 -0.62454 0.06181 -0.62963 C 0.06111 -0.63565 0.06059 -0.64167 0.0599 -0.64746 C 0.05938 -0.65185 0.05851 -0.65602 0.05799 -0.66042 C 0.05729 -0.66713 0.05677 -0.67408 0.05608 -0.68079 C 0.05278 -0.70949 0.05382 -0.70347 0.05035 -0.72176 C 0.04775 -0.72107 0.04445 -0.72176 0.04254 -0.71922 C 0.0408 -0.7169 0.04167 -0.71227 0.04063 -0.70903 C 0.03976 -0.70625 0.0382 -0.70394 0.03681 -0.70139 C 0.03559 -0.69445 0.03542 -0.68727 0.03299 -0.68079 C 0.02222 -0.65232 0.03507 -0.6882 0.02726 -0.66042 C 0.02622 -0.65672 0.02448 -0.65371 0.02344 -0.65 C 0.02257 -0.64769 0.02205 -0.64491 0.02153 -0.64236 C 0.02014 -0.63634 0.01893 -0.63033 0.01754 -0.62454 C 0.01841 -0.52847 0.02205 -0.12477 0.02153 -0.06806 C 0.02101 -0.02361 0.01979 -0.15695 0.01754 -0.20139 C 0.01719 -0.20834 0.01511 -0.21505 0.01372 -0.22199 L 0.0099 -0.24236 C 0.0092 -0.25232 0.00712 -0.28056 0.00608 -0.29121 C 0.00556 -0.2963 0.00504 -0.30139 0.00417 -0.30648 C 0.00313 -0.31181 0.00157 -0.31667 0.00035 -0.32199 C -0.00156 -0.34584 -0.00104 -0.34445 -0.00347 -0.36551 C -0.00416 -0.3706 -0.00416 -0.37593 -0.00538 -0.38079 C -0.00625 -0.3838 -0.00833 -0.38588 -0.00937 -0.38866 C -0.01093 -0.39259 -0.01163 -0.39722 -0.01319 -0.40139 C -0.01423 -0.40417 -0.01597 -0.40625 -0.01701 -0.40903 C -0.02482 -0.42801 -0.02118 -0.42639 -0.03038 -0.43727 C -0.0335 -0.44097 -0.03715 -0.44375 -0.0401 -0.44746 C -0.04166 -0.44977 -0.04201 -0.45347 -0.04392 -0.45533 C -0.046 -0.45718 -0.0559 -0.46134 -0.05937 -0.46297 C -0.05989 -0.46551 -0.05972 -0.46875 -0.06128 -0.4706 C -0.06267 -0.47246 -0.0651 -0.47246 -0.06701 -0.47315 C -0.07014 -0.47431 -0.07343 -0.47477 -0.07656 -0.4757 L -0.13437 -0.46806 C -0.146 -0.46621 -0.13802 -0.46551 -0.14774 -0.46297 C -0.15225 -0.46181 -0.15677 -0.46111 -0.16128 -0.46042 C -0.17899 -0.44468 -0.15712 -0.46482 -0.17083 -0.45 C -0.17534 -0.44537 -0.17899 -0.44329 -0.18437 -0.43982 C -0.1868 -0.43472 -0.18993 -0.42986 -0.19201 -0.42454 C -0.19687 -0.41134 -0.19427 -0.41736 -0.19965 -0.40648 C -0.20034 -0.40324 -0.20208 -0.39213 -0.20347 -0.38866 C -0.20451 -0.38588 -0.20659 -0.3838 -0.20746 -0.38079 C -0.21041 -0.37084 -0.21354 -0.36065 -0.2151 -0.35 C -0.21632 -0.34121 -0.21718 -0.33542 -0.21892 -0.32709 C -0.21944 -0.32454 -0.22014 -0.32199 -0.22083 -0.31945 C -0.22153 -0.31158 -0.22187 -0.30394 -0.22274 -0.2963 C -0.22326 -0.29283 -0.22413 -0.28935 -0.22465 -0.28611 C -0.22534 -0.28172 -0.22604 -0.27755 -0.22656 -0.27315 C -0.22916 -0.25417 -0.22621 -0.2625 -0.23246 -0.25 C -0.23298 -0.23982 -0.2335 -0.22963 -0.23437 -0.21945 C -0.23472 -0.21412 -0.23576 -0.20903 -0.23628 -0.20394 C -0.23698 -0.19537 -0.2368 -0.18681 -0.23819 -0.17824 C -0.23941 -0.17037 -0.24392 -0.15533 -0.24392 -0.15533 C -0.24462 -0.1919 -0.24409 -0.22871 -0.24583 -0.26551 C -0.246 -0.26852 -0.24861 -0.27037 -0.24965 -0.27315 C -0.25364 -0.2838 -0.24913 -0.2794 -0.25538 -0.29121 C -0.25903 -0.29746 -0.26337 -0.30301 -0.26701 -0.30903 C -0.2684 -0.31158 -0.26944 -0.31435 -0.27083 -0.31667 C -0.27274 -0.32014 -0.27482 -0.32361 -0.27656 -0.32709 C -0.27795 -0.32963 -0.27882 -0.33264 -0.28038 -0.33472 C -0.28212 -0.33681 -0.28437 -0.33797 -0.28628 -0.33982 C -0.28889 -0.34236 -0.29114 -0.34537 -0.29392 -0.34746 C -0.30139 -0.35324 -0.30989 -0.35648 -0.31701 -0.36297 C -0.32083 -0.36644 -0.32413 -0.37107 -0.32847 -0.37315 C -0.33333 -0.37547 -0.33889 -0.37477 -0.34392 -0.3757 C -0.37378 -0.38565 -0.36823 -0.38496 -0.42656 -0.37315 C -0.43628 -0.3713 -0.44479 -0.36366 -0.45347 -0.35787 C -0.45607 -0.35602 -0.45903 -0.35509 -0.46128 -0.35255 C -0.46614 -0.34722 -0.47465 -0.33472 -0.47465 -0.33472 C -0.47725 -0.32454 -0.47604 -0.32662 -0.48246 -0.31667 C -0.4842 -0.31412 -0.48663 -0.31204 -0.48819 -0.30903 C -0.49166 -0.30255 -0.49496 -0.2956 -0.49774 -0.28866 C -0.50069 -0.28125 -0.4993 -0.27616 -0.50156 -0.26806 C -0.50364 -0.26088 -0.50677 -0.2544 -0.50937 -0.24746 C -0.50989 -0.24074 -0.50955 -0.23357 -0.51128 -0.22709 C -0.51215 -0.22361 -0.51597 -0.22269 -0.51701 -0.21945 C -0.52847 -0.18079 -0.50972 -0.21783 -0.52465 -0.19121 C -0.52882 -0.14699 -0.52847 -0.15533 -0.52847 -0.08334 C -0.52847 -0.01945 -0.53194 -0.03519 -0.52465 -0.00648 C -0.52534 -0.00394 -0.52552 -0.00116 -0.52656 0.00116 C -0.53541 0.01898 -0.54548 0.00787 -0.56319 0.00625 C -0.56632 0.00555 -0.56979 0.00532 -0.57274 0.0037 C -0.57708 0.00162 -0.58125 -0.00509 -0.58437 -0.00903 C -0.5868 -0.00834 -0.58958 -0.00787 -0.59201 -0.00648 C -0.59462 -0.00509 -0.59705 -0.00301 -0.59965 -0.00139 C -0.60243 0.00023 -0.61059 0.00324 -0.61319 0.0037 C -0.62343 0.00578 -0.63368 0.00717 -0.64392 0.00879 C -0.64583 0.00972 -0.64774 0.01111 -0.64965 0.01134 C -0.6809 0.01597 -0.67153 0.00463 -0.68038 0.01666 L -0.68038 0.01389 " pathEditMode="relative" ptsTypes="AAAAAAAAAAAAAAAAAAAAAAAAAAAAAAAAAAAAAAAAAAAAAAAAAAAAAAA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88" y="304800"/>
            <a:ext cx="7910512" cy="1409700"/>
          </a:xfrm>
        </p:spPr>
        <p:txBody>
          <a:bodyPr/>
          <a:lstStyle/>
          <a:p>
            <a:pPr eaLnBrk="1" hangingPunct="1"/>
            <a:r>
              <a:rPr lang="es-AR" sz="5400" dirty="0"/>
              <a:t>  ¡Gracias por su interés!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 eaLnBrk="1" hangingPunct="1">
              <a:buFont typeface="Wingdings" pitchFamily="2" charset="2"/>
              <a:buNone/>
            </a:pPr>
            <a:r>
              <a:rPr lang="es-AR" sz="5400">
                <a:solidFill>
                  <a:schemeClr val="tx2"/>
                </a:solidFill>
              </a:rPr>
              <a:t>¿Preguntas?</a:t>
            </a:r>
          </a:p>
        </p:txBody>
      </p:sp>
    </p:spTree>
    <p:extLst>
      <p:ext uri="{BB962C8B-B14F-4D97-AF65-F5344CB8AC3E}">
        <p14:creationId xmlns:p14="http://schemas.microsoft.com/office/powerpoint/2010/main" val="155476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620713"/>
            <a:ext cx="8286750" cy="647700"/>
          </a:xfrm>
        </p:spPr>
        <p:txBody>
          <a:bodyPr/>
          <a:lstStyle/>
          <a:p>
            <a:pPr algn="ctr" eaLnBrk="1" hangingPunct="1"/>
            <a:r>
              <a:rPr lang="es-ES_tradnl" sz="3200" b="1" dirty="0">
                <a:solidFill>
                  <a:srgbClr val="FFC000"/>
                </a:solidFill>
                <a:latin typeface="Book Antiqua" pitchFamily="18" charset="0"/>
              </a:rPr>
              <a:t>Irma Luz García, </a:t>
            </a:r>
            <a:r>
              <a:rPr lang="es-ES_tradnl" sz="2800" dirty="0">
                <a:solidFill>
                  <a:srgbClr val="FFC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igarcia@tsjbaires.gov.ar</a:t>
            </a:r>
            <a:r>
              <a:rPr kumimoji="1" lang="es-AR" sz="2800" dirty="0">
                <a:solidFill>
                  <a:srgbClr val="FFC000"/>
                </a:solidFill>
              </a:rPr>
              <a:t/>
            </a:r>
            <a:br>
              <a:rPr kumimoji="1" lang="es-AR" sz="2800" dirty="0">
                <a:solidFill>
                  <a:srgbClr val="FFC000"/>
                </a:solidFill>
              </a:rPr>
            </a:br>
            <a:endParaRPr kumimoji="1" lang="es-ES_tradnl" sz="2800" dirty="0">
              <a:solidFill>
                <a:srgbClr val="FFC0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125538"/>
            <a:ext cx="8013700" cy="20161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_tradnl" sz="2400" i="1" dirty="0">
                <a:latin typeface="Book Antiqua" pitchFamily="18" charset="0"/>
              </a:rPr>
              <a:t>Bibliotecaria y archivista, Biblioteca del Tribunal Superior de Justicia de la Ciudad Autónoma de Buenos Aires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_tradnl" sz="2400" dirty="0">
                <a:latin typeface="Book Antiqua" pitchFamily="18" charset="0"/>
              </a:rPr>
              <a:t>Cerrito 760, subsuelo.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_tradnl" sz="2400" dirty="0">
                <a:solidFill>
                  <a:srgbClr val="FFC000"/>
                </a:solidFill>
                <a:latin typeface="Book Antiqua" pitchFamily="18" charset="0"/>
              </a:rPr>
              <a:t>Tel.: 4370-8500 </a:t>
            </a:r>
            <a:r>
              <a:rPr lang="es-ES_tradnl" sz="2400" dirty="0" err="1">
                <a:solidFill>
                  <a:srgbClr val="FFC000"/>
                </a:solidFill>
                <a:latin typeface="Book Antiqua" pitchFamily="18" charset="0"/>
              </a:rPr>
              <a:t>int</a:t>
            </a:r>
            <a:r>
              <a:rPr lang="es-ES_tradnl" sz="2400" dirty="0">
                <a:solidFill>
                  <a:srgbClr val="FFC000"/>
                </a:solidFill>
                <a:latin typeface="Book Antiqua" pitchFamily="18" charset="0"/>
              </a:rPr>
              <a:t>. 1801/04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_tradnl" sz="2400" dirty="0">
                <a:solidFill>
                  <a:srgbClr val="FFC000"/>
                </a:solidFill>
                <a:latin typeface="Book Antiqua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www.tsjbaires.gov.ar</a:t>
            </a:r>
            <a:endParaRPr lang="es-ES_tradnl" sz="2400" dirty="0">
              <a:solidFill>
                <a:srgbClr val="FFC000"/>
              </a:solidFill>
              <a:latin typeface="Book Antiqua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s-ES_tradnl" sz="2400" dirty="0">
              <a:latin typeface="Book Antiqua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_tradnl" sz="2400" i="1" dirty="0">
                <a:latin typeface="Book Antiqua" pitchFamily="18" charset="0"/>
              </a:rPr>
              <a:t>Docente de Área Recursos y Servicios de Información. Asignaturas: Fuentes de Información Generales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_tradnl" sz="2400" i="1" dirty="0">
                <a:latin typeface="Book Antiqua" pitchFamily="18" charset="0"/>
              </a:rPr>
              <a:t>Estudio y Formación de Usuarios.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s-ES_tradnl" sz="2000" i="1" dirty="0">
              <a:latin typeface="Book Antiqua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_tradnl" sz="2000" i="1" dirty="0">
                <a:latin typeface="Book Antiqua" pitchFamily="18" charset="0"/>
              </a:rPr>
              <a:t>Carrera de Bibliotecología y Ciencia de la Información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_tradnl" sz="2000" i="1" dirty="0">
                <a:latin typeface="Book Antiqua" pitchFamily="18" charset="0"/>
              </a:rPr>
              <a:t>Facultad de Filosofía y Letras  - </a:t>
            </a:r>
            <a:r>
              <a:rPr lang="es-ES_tradnl" sz="2000" i="1" dirty="0" err="1">
                <a:latin typeface="Book Antiqua" pitchFamily="18" charset="0"/>
              </a:rPr>
              <a:t>FFyL</a:t>
            </a:r>
            <a:r>
              <a:rPr lang="es-ES_tradnl" sz="2000" i="1" dirty="0">
                <a:latin typeface="Book Antiqua" pitchFamily="18" charset="0"/>
              </a:rPr>
              <a:t> – UBA</a:t>
            </a:r>
            <a:r>
              <a:rPr lang="es-ES_tradnl" sz="2000" dirty="0">
                <a:latin typeface="Book Antiqua" pitchFamily="18" charset="0"/>
              </a:rPr>
              <a:t> </a:t>
            </a:r>
            <a:endParaRPr lang="es-ES_tradnl" sz="2000" dirty="0">
              <a:solidFill>
                <a:schemeClr val="tx2"/>
              </a:solidFill>
              <a:latin typeface="Book Antiqua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_tradnl" sz="2400" dirty="0">
                <a:latin typeface="Book Antiqua" pitchFamily="18" charset="0"/>
              </a:rPr>
              <a:t>	</a:t>
            </a:r>
            <a:r>
              <a:rPr lang="es-ES_tradnl" sz="1800" dirty="0">
                <a:latin typeface="Book Antiqua" pitchFamily="18" charset="0"/>
              </a:rPr>
              <a:t>PUÁN 480 - 3º PISO - OFICINA 335. Tel.: 4432 – 0606  </a:t>
            </a:r>
            <a:r>
              <a:rPr lang="es-ES_tradnl" sz="1800" dirty="0" err="1">
                <a:latin typeface="Book Antiqua" pitchFamily="18" charset="0"/>
              </a:rPr>
              <a:t>Int</a:t>
            </a:r>
            <a:r>
              <a:rPr lang="es-ES_tradnl" sz="1800" dirty="0">
                <a:latin typeface="Book Antiqua" pitchFamily="18" charset="0"/>
              </a:rPr>
              <a:t>. 123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s-ES_tradnl" sz="1800" dirty="0">
              <a:latin typeface="Book Antiqua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_tradnl" sz="2000" dirty="0">
                <a:solidFill>
                  <a:srgbClr val="FFC000"/>
                </a:solidFill>
                <a:latin typeface="Book Antiqua" pitchFamily="18" charset="0"/>
              </a:rPr>
              <a:t>	</a:t>
            </a:r>
            <a:r>
              <a:rPr lang="es-ES_tradnl" sz="2000" dirty="0">
                <a:solidFill>
                  <a:srgbClr val="FFC000"/>
                </a:solidFill>
                <a:latin typeface="Book Antiqua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www.filo.uba.ar</a:t>
            </a:r>
            <a:endParaRPr lang="es-ES_tradnl" sz="2000" dirty="0">
              <a:solidFill>
                <a:srgbClr val="FFC000"/>
              </a:solidFill>
              <a:latin typeface="Book Antiqua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s-ES_tradnl" sz="1800" dirty="0">
              <a:solidFill>
                <a:schemeClr val="accent1"/>
              </a:solidFill>
              <a:latin typeface="Book Antiqua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s-ES_tradnl" sz="2400" dirty="0">
              <a:solidFill>
                <a:schemeClr val="accent1"/>
              </a:solidFill>
              <a:latin typeface="Book Antiqua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_tradnl" sz="2400" dirty="0">
                <a:latin typeface="Book Antiqua" pitchFamily="18" charset="0"/>
              </a:rPr>
              <a:t>	</a:t>
            </a:r>
            <a:endParaRPr lang="es-ES_tradnl" sz="2400" b="1" dirty="0">
              <a:solidFill>
                <a:srgbClr val="F4F4F4"/>
              </a:solidFill>
              <a:latin typeface="Book Antiqua" pitchFamily="18" charset="0"/>
            </a:endParaRPr>
          </a:p>
        </p:txBody>
      </p:sp>
      <p:sp>
        <p:nvSpPr>
          <p:cNvPr id="53251" name="4 Rectángulo"/>
          <p:cNvSpPr>
            <a:spLocks noChangeArrowheads="1"/>
          </p:cNvSpPr>
          <p:nvPr/>
        </p:nvSpPr>
        <p:spPr bwMode="auto">
          <a:xfrm>
            <a:off x="2143125" y="1857375"/>
            <a:ext cx="52292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</a:pPr>
            <a:endParaRPr kumimoji="0" lang="es-ES_tradnl" sz="3200">
              <a:solidFill>
                <a:srgbClr val="FA9747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</a:pPr>
            <a:endParaRPr kumimoji="0" lang="es-ES_tradnl" sz="2400">
              <a:solidFill>
                <a:srgbClr val="E98604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</a:pPr>
            <a:endParaRPr kumimoji="0" lang="es-ES_tradnl" sz="2400" b="1">
              <a:solidFill>
                <a:srgbClr val="E986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54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37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37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Título"/>
          <p:cNvSpPr>
            <a:spLocks noGrp="1"/>
          </p:cNvSpPr>
          <p:nvPr>
            <p:ph type="ctrTitle"/>
          </p:nvPr>
        </p:nvSpPr>
        <p:spPr>
          <a:xfrm>
            <a:off x="1071563" y="642938"/>
            <a:ext cx="7772400" cy="1143000"/>
          </a:xfrm>
        </p:spPr>
        <p:txBody>
          <a:bodyPr/>
          <a:lstStyle/>
          <a:p>
            <a:pPr algn="ctr" eaLnBrk="1" hangingPunct="1"/>
            <a:r>
              <a:rPr lang="es-AR" dirty="0">
                <a:solidFill>
                  <a:srgbClr val="FFC000"/>
                </a:solidFill>
              </a:rPr>
              <a:t>COMPETENCIAS y CONTEXTO</a:t>
            </a:r>
          </a:p>
        </p:txBody>
      </p:sp>
      <p:sp>
        <p:nvSpPr>
          <p:cNvPr id="201729" name="Rectangle 1"/>
          <p:cNvSpPr>
            <a:spLocks noGrp="1" noChangeArrowheads="1"/>
          </p:cNvSpPr>
          <p:nvPr>
            <p:ph type="subTitle" idx="1"/>
          </p:nvPr>
        </p:nvSpPr>
        <p:spPr>
          <a:xfrm>
            <a:off x="1628775" y="2279650"/>
            <a:ext cx="7215188" cy="3935412"/>
          </a:xfrm>
        </p:spPr>
        <p:txBody>
          <a:bodyPr anchor="ctr">
            <a:spAutoFit/>
          </a:bodyPr>
          <a:lstStyle/>
          <a:p>
            <a:pPr algn="just">
              <a:spcBef>
                <a:spcPct val="0"/>
              </a:spcBef>
              <a:buClrTx/>
              <a:buSzTx/>
            </a:pPr>
            <a:r>
              <a:rPr lang="es-AR" sz="2800" dirty="0">
                <a:latin typeface="Times New Roman" pitchFamily="18" charset="0"/>
                <a:cs typeface="Times New Roman" pitchFamily="18" charset="0"/>
              </a:rPr>
              <a:t>	           </a:t>
            </a:r>
          </a:p>
          <a:p>
            <a:pPr algn="just">
              <a:spcBef>
                <a:spcPct val="0"/>
              </a:spcBef>
              <a:buClrTx/>
              <a:buSzTx/>
            </a:pPr>
            <a:r>
              <a:rPr lang="es-AR" sz="2800" dirty="0">
                <a:latin typeface="Times New Roman" pitchFamily="18" charset="0"/>
                <a:cs typeface="Times New Roman" pitchFamily="18" charset="0"/>
              </a:rPr>
              <a:t>		Comportamientos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AR" sz="2800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AR" sz="2800" dirty="0">
                <a:latin typeface="Times New Roman" pitchFamily="18" charset="0"/>
                <a:cs typeface="Times New Roman" pitchFamily="18" charset="0"/>
              </a:rPr>
              <a:t>	Desempeño en Puesto de trabajo</a:t>
            </a:r>
            <a:endParaRPr lang="es-AR" sz="2800" dirty="0">
              <a:latin typeface="Times New Roman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AR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AR" sz="2800" dirty="0">
                <a:latin typeface="Times New Roman" pitchFamily="18" charset="0"/>
                <a:cs typeface="Times New Roman" pitchFamily="18" charset="0"/>
              </a:rPr>
              <a:t>Cada puesto de trabajo tiene particularidades y características en cada organización o contexto,</a:t>
            </a:r>
            <a:endParaRPr lang="es-AR" sz="2800" dirty="0"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AR" sz="2800" dirty="0">
                <a:latin typeface="Times New Roman" pitchFamily="18" charset="0"/>
                <a:cs typeface="Times New Roman" pitchFamily="18" charset="0"/>
              </a:rPr>
              <a:t>saber conjugar ambas cuestiones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AR" sz="2800" dirty="0">
                <a:latin typeface="Times New Roman" pitchFamily="18" charset="0"/>
                <a:cs typeface="Times New Roman" pitchFamily="18" charset="0"/>
              </a:rPr>
              <a:t>determina alcanzar el éxito.</a:t>
            </a:r>
            <a:endParaRPr lang="es-AR" sz="2800" dirty="0">
              <a:latin typeface="Times New Roman" pitchFamily="18" charset="0"/>
            </a:endParaRPr>
          </a:p>
        </p:txBody>
      </p:sp>
      <p:sp>
        <p:nvSpPr>
          <p:cNvPr id="5" name="4 Flecha curvada hacia la derecha"/>
          <p:cNvSpPr/>
          <p:nvPr/>
        </p:nvSpPr>
        <p:spPr bwMode="auto">
          <a:xfrm>
            <a:off x="1571604" y="2143116"/>
            <a:ext cx="1088710" cy="1216152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/>
          <a:lstStyle/>
          <a:p>
            <a:pPr>
              <a:defRPr/>
            </a:pPr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3286125" y="2071688"/>
            <a:ext cx="21272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s-AR" sz="2800" kern="0" dirty="0">
                <a:solidFill>
                  <a:srgbClr val="EAEAEA"/>
                </a:solidFill>
                <a:latin typeface="Times New Roman" pitchFamily="18" charset="0"/>
                <a:ea typeface="Times New Roman" pitchFamily="18" charset="0"/>
              </a:rPr>
              <a:t>Personalidad </a:t>
            </a:r>
            <a:endParaRPr lang="es-AR" dirty="0"/>
          </a:p>
        </p:txBody>
      </p:sp>
      <p:sp>
        <p:nvSpPr>
          <p:cNvPr id="7" name="6 Flecha curvada hacia la izquierda"/>
          <p:cNvSpPr/>
          <p:nvPr/>
        </p:nvSpPr>
        <p:spPr bwMode="auto">
          <a:xfrm>
            <a:off x="7643834" y="2714620"/>
            <a:ext cx="1214446" cy="1214446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/>
          <a:lstStyle/>
          <a:p>
            <a:pPr>
              <a:defRPr/>
            </a:pPr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23120" y="336961"/>
            <a:ext cx="7920880" cy="1900064"/>
          </a:xfrm>
        </p:spPr>
        <p:txBody>
          <a:bodyPr/>
          <a:lstStyle/>
          <a:p>
            <a:pPr algn="ctr" eaLnBrk="1" hangingPunct="1">
              <a:defRPr/>
            </a:pPr>
            <a:r>
              <a:rPr lang="es-AR" sz="400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Competencias, estrategia organizacional y teoría de los servicios</a:t>
            </a:r>
            <a:endParaRPr lang="es-AR" sz="4000" dirty="0">
              <a:solidFill>
                <a:srgbClr val="FFC0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770685"/>
              </p:ext>
            </p:extLst>
          </p:nvPr>
        </p:nvGraphicFramePr>
        <p:xfrm>
          <a:off x="1066800" y="2060848"/>
          <a:ext cx="7772400" cy="4439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38213" y="188640"/>
            <a:ext cx="7772400" cy="603250"/>
          </a:xfrm>
        </p:spPr>
        <p:txBody>
          <a:bodyPr/>
          <a:lstStyle/>
          <a:p>
            <a:r>
              <a:rPr lang="es-ES" sz="4000" dirty="0">
                <a:solidFill>
                  <a:srgbClr val="FFC000"/>
                </a:solidFill>
              </a:rPr>
              <a:t>Competencias comparadas</a:t>
            </a:r>
          </a:p>
        </p:txBody>
      </p:sp>
      <p:graphicFrame>
        <p:nvGraphicFramePr>
          <p:cNvPr id="68611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253736"/>
              </p:ext>
            </p:extLst>
          </p:nvPr>
        </p:nvGraphicFramePr>
        <p:xfrm>
          <a:off x="685799" y="791890"/>
          <a:ext cx="8278689" cy="5990123"/>
        </p:xfrm>
        <a:graphic>
          <a:graphicData uri="http://schemas.openxmlformats.org/drawingml/2006/table">
            <a:tbl>
              <a:tblPr/>
              <a:tblGrid>
                <a:gridCol w="43902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0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USA (</a:t>
                      </a:r>
                      <a:r>
                        <a:rPr kumimoji="1" lang="es-E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Special</a:t>
                      </a:r>
                      <a:r>
                        <a:rPr kumimoji="1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Library </a:t>
                      </a:r>
                      <a:r>
                        <a:rPr kumimoji="1" lang="es-E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Association</a:t>
                      </a:r>
                      <a:r>
                        <a:rPr kumimoji="1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1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Unión Europea</a:t>
                      </a:r>
                      <a:endParaRPr kumimoji="1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MERCOSUR</a:t>
                      </a:r>
                      <a:endParaRPr kumimoji="1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1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Gestión de organizaciones de la información</a:t>
                      </a:r>
                      <a:endParaRPr kumimoji="1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Habilidades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directivas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Gerenciales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Gestión de recursos de información</a:t>
                      </a:r>
                      <a:endParaRPr kumimoji="1" lang="es-ES" sz="20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Habilidades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organizativas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Técnico-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científicas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Gestión de servicios de información</a:t>
                      </a:r>
                      <a:endParaRPr kumimoji="1" lang="es-ES" sz="20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Aplicación de herramientas y tecnologías de información</a:t>
                      </a:r>
                      <a:endParaRPr kumimoji="1" lang="es-ES" sz="20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Informáticas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16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-----</a:t>
                      </a:r>
                      <a:endParaRPr kumimoji="1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Comunicación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Comunicación 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expresión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-----</a:t>
                      </a:r>
                      <a:endParaRPr kumimoji="1" lang="es-ES" sz="20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Lingüísticas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482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-----</a:t>
                      </a:r>
                      <a:endParaRPr kumimoji="1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Legales</a:t>
                      </a:r>
                      <a:endParaRPr kumimoji="1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-----</a:t>
                      </a:r>
                      <a:endParaRPr kumimoji="1" lang="es-ES" sz="20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-----</a:t>
                      </a:r>
                      <a:endParaRPr kumimoji="1" lang="es-ES" sz="20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Sociales</a:t>
                      </a:r>
                      <a:endParaRPr kumimoji="1" lang="es-ES" sz="20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-----</a:t>
                      </a:r>
                      <a:endParaRPr kumimoji="1" lang="es-ES" sz="20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-----</a:t>
                      </a:r>
                      <a:endParaRPr kumimoji="1" lang="es-ES" sz="20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Políticas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016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-----</a:t>
                      </a:r>
                      <a:endParaRPr kumimoji="1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Capacidades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creativas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-----</a:t>
                      </a:r>
                      <a:endParaRPr kumimoji="1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492472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Título"/>
          <p:cNvSpPr>
            <a:spLocks noGrp="1"/>
          </p:cNvSpPr>
          <p:nvPr>
            <p:ph type="title"/>
          </p:nvPr>
        </p:nvSpPr>
        <p:spPr>
          <a:xfrm>
            <a:off x="1143000" y="285750"/>
            <a:ext cx="7772400" cy="1409700"/>
          </a:xfrm>
        </p:spPr>
        <p:txBody>
          <a:bodyPr/>
          <a:lstStyle/>
          <a:p>
            <a:pPr algn="ctr" eaLnBrk="1" hangingPunct="1"/>
            <a:r>
              <a:rPr lang="es-AR" dirty="0">
                <a:solidFill>
                  <a:srgbClr val="FFC000"/>
                </a:solidFill>
              </a:rPr>
              <a:t>Competencias Profesionales</a:t>
            </a:r>
            <a:br>
              <a:rPr lang="es-AR" dirty="0">
                <a:solidFill>
                  <a:srgbClr val="FFC000"/>
                </a:solidFill>
              </a:rPr>
            </a:br>
            <a:r>
              <a:rPr lang="es-AR" dirty="0">
                <a:solidFill>
                  <a:srgbClr val="FFC000"/>
                </a:solidFill>
              </a:rPr>
              <a:t>en Bibliotecología</a:t>
            </a:r>
          </a:p>
        </p:txBody>
      </p:sp>
      <p:sp>
        <p:nvSpPr>
          <p:cNvPr id="29698" name="2 Marcador de contenido"/>
          <p:cNvSpPr>
            <a:spLocks noGrp="1"/>
          </p:cNvSpPr>
          <p:nvPr>
            <p:ph idx="1"/>
          </p:nvPr>
        </p:nvSpPr>
        <p:spPr>
          <a:xfrm>
            <a:off x="1000125" y="1700213"/>
            <a:ext cx="7839075" cy="4872037"/>
          </a:xfrm>
        </p:spPr>
        <p:txBody>
          <a:bodyPr/>
          <a:lstStyle/>
          <a:p>
            <a:pPr eaLnBrk="1" hangingPunct="1"/>
            <a:r>
              <a:rPr lang="es-AR" sz="2800" b="1" dirty="0"/>
              <a:t>ALA</a:t>
            </a:r>
            <a:r>
              <a:rPr lang="es-AR" sz="2800" dirty="0"/>
              <a:t> - American Library </a:t>
            </a:r>
            <a:r>
              <a:rPr lang="es-AR" sz="2800" dirty="0" err="1"/>
              <a:t>Association</a:t>
            </a:r>
            <a:endParaRPr lang="es-AR" sz="2800" dirty="0"/>
          </a:p>
          <a:p>
            <a:pPr eaLnBrk="1" hangingPunct="1">
              <a:buFont typeface="Wingdings" pitchFamily="2" charset="2"/>
              <a:buNone/>
            </a:pPr>
            <a:r>
              <a:rPr lang="es-AR" sz="2800" dirty="0"/>
              <a:t>				</a:t>
            </a:r>
            <a:r>
              <a:rPr lang="es-AR" sz="2800" b="1" dirty="0"/>
              <a:t>www.ala.org</a:t>
            </a:r>
            <a:endParaRPr lang="es-AR" sz="2800" dirty="0"/>
          </a:p>
          <a:p>
            <a:pPr eaLnBrk="1" hangingPunct="1"/>
            <a:r>
              <a:rPr lang="es-AR" sz="2800" b="1" dirty="0" err="1"/>
              <a:t>Webjunction</a:t>
            </a:r>
            <a:r>
              <a:rPr lang="es-AR" sz="2800" dirty="0"/>
              <a:t> - Comunidad de aprendizaje en línea de profesionales en la disciplina, nacida en EEUU con el apoyo de OCLC, Fundación Gates, etc. </a:t>
            </a:r>
            <a:r>
              <a:rPr lang="es-AR" sz="2800" b="1" dirty="0"/>
              <a:t>www.webjunction.org</a:t>
            </a:r>
            <a:endParaRPr lang="es-AR" sz="2800" dirty="0"/>
          </a:p>
          <a:p>
            <a:r>
              <a:rPr lang="es-AR" sz="2800" b="1" dirty="0"/>
              <a:t>García &amp; Portugal.</a:t>
            </a:r>
            <a:r>
              <a:rPr lang="es-AR" sz="2800" dirty="0"/>
              <a:t> Servicio de referencia (2008) y </a:t>
            </a:r>
            <a:r>
              <a:rPr lang="es-AR" sz="2800" dirty="0">
                <a:solidFill>
                  <a:srgbClr val="EAEAEA"/>
                </a:solidFill>
              </a:rPr>
              <a:t>La formación universitaria y las competencias profesionales en las Cs./ </a:t>
            </a:r>
            <a:r>
              <a:rPr lang="es-AR" sz="2800" dirty="0" err="1">
                <a:solidFill>
                  <a:srgbClr val="EAEAEA"/>
                </a:solidFill>
              </a:rPr>
              <a:t>Inf</a:t>
            </a:r>
            <a:r>
              <a:rPr lang="es-AR" sz="2800" dirty="0">
                <a:solidFill>
                  <a:srgbClr val="EAEAEA"/>
                </a:solidFill>
              </a:rPr>
              <a:t>. </a:t>
            </a:r>
            <a:r>
              <a:rPr lang="es-AR" sz="2800" dirty="0"/>
              <a:t>ABGRA, 2010.</a:t>
            </a:r>
          </a:p>
          <a:p>
            <a:pPr algn="ctr" eaLnBrk="1" hangingPunct="1">
              <a:buFont typeface="Wingdings" pitchFamily="2" charset="2"/>
              <a:buNone/>
            </a:pP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421488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1071563" y="642938"/>
            <a:ext cx="7772400" cy="481012"/>
          </a:xfrm>
        </p:spPr>
        <p:txBody>
          <a:bodyPr/>
          <a:lstStyle/>
          <a:p>
            <a:pPr eaLnBrk="1" hangingPunct="1"/>
            <a:r>
              <a:rPr lang="es-AR"/>
              <a:t>Competencias en Servicios </a:t>
            </a:r>
          </a:p>
        </p:txBody>
      </p:sp>
      <p:sp>
        <p:nvSpPr>
          <p:cNvPr id="38914" name="2 Marcador de contenido"/>
          <p:cNvSpPr>
            <a:spLocks noGrp="1"/>
          </p:cNvSpPr>
          <p:nvPr>
            <p:ph idx="1"/>
          </p:nvPr>
        </p:nvSpPr>
        <p:spPr>
          <a:xfrm>
            <a:off x="1071563" y="1643063"/>
            <a:ext cx="7772400" cy="5000625"/>
          </a:xfrm>
        </p:spPr>
        <p:txBody>
          <a:bodyPr/>
          <a:lstStyle/>
          <a:p>
            <a:pPr eaLnBrk="1" hangingPunct="1"/>
            <a:r>
              <a:rPr lang="es-AR" sz="2800"/>
              <a:t>ALA: combina concepto general y servicios específicos.</a:t>
            </a:r>
          </a:p>
          <a:p>
            <a:pPr eaLnBrk="1" hangingPunct="1"/>
            <a:endParaRPr lang="es-AR" sz="2800"/>
          </a:p>
          <a:p>
            <a:pPr eaLnBrk="1" hangingPunct="1"/>
            <a:r>
              <a:rPr lang="es-AR" sz="2800"/>
              <a:t>Webjunction: restringe a acceso, grupos etarios, desarrollo de la colección y capacitación. </a:t>
            </a:r>
          </a:p>
          <a:p>
            <a:pPr eaLnBrk="1" hangingPunct="1"/>
            <a:endParaRPr lang="es-AR" sz="2800"/>
          </a:p>
          <a:p>
            <a:pPr eaLnBrk="1" hangingPunct="1"/>
            <a:r>
              <a:rPr lang="es-AR" sz="2800"/>
              <a:t>G&amp;P: específicas con impronta práctica, se incluyen los estudios de usuarios. </a:t>
            </a:r>
          </a:p>
        </p:txBody>
      </p:sp>
    </p:spTree>
    <p:extLst>
      <p:ext uri="{BB962C8B-B14F-4D97-AF65-F5344CB8AC3E}">
        <p14:creationId xmlns:p14="http://schemas.microsoft.com/office/powerpoint/2010/main" val="4289773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ábrica">
  <a:themeElements>
    <a:clrScheme name="Fábrica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ábric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s-ES_tradn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s-ES_tradn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Fábrica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ábrica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ábrica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ábrica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ábrica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ábrica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ábrica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Office\Templates\Diseños de presentaciones\Fábrica.pot</Template>
  <TotalTime>4346</TotalTime>
  <Words>1187</Words>
  <Application>Microsoft Office PowerPoint</Application>
  <PresentationFormat>Presentación en pantalla (4:3)</PresentationFormat>
  <Paragraphs>305</Paragraphs>
  <Slides>47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4" baseType="lpstr">
      <vt:lpstr>Arial</vt:lpstr>
      <vt:lpstr>Arial Black</vt:lpstr>
      <vt:lpstr>Book Antiqua</vt:lpstr>
      <vt:lpstr>Calibri</vt:lpstr>
      <vt:lpstr>Times New Roman</vt:lpstr>
      <vt:lpstr>Wingdings</vt:lpstr>
      <vt:lpstr>Fábrica</vt:lpstr>
      <vt:lpstr>Presentación de PowerPoint</vt:lpstr>
      <vt:lpstr>Presentación de PowerPoint</vt:lpstr>
      <vt:lpstr>Presentación de PowerPoint</vt:lpstr>
      <vt:lpstr>COMPETENCIAS</vt:lpstr>
      <vt:lpstr>COMPETENCIAS y CONTEXTO</vt:lpstr>
      <vt:lpstr>Competencias, estrategia organizacional y teoría de los servicios</vt:lpstr>
      <vt:lpstr>Competencias comparadas</vt:lpstr>
      <vt:lpstr>Competencias Profesionales en Bibliotecología</vt:lpstr>
      <vt:lpstr>Competencias en Servicios </vt:lpstr>
      <vt:lpstr>      Competencias en Formación Continua</vt:lpstr>
      <vt:lpstr>Competencias en Gestión</vt:lpstr>
      <vt:lpstr>      Competencias personales  e interpersonales – G&amp;P</vt:lpstr>
      <vt:lpstr>      Competencias personales  e interpersonales – G&amp;P </vt:lpstr>
      <vt:lpstr>      Competencias en Investigación</vt:lpstr>
      <vt:lpstr>Estado actual de la  formación profesional</vt:lpstr>
      <vt:lpstr>Presentación de PowerPoint</vt:lpstr>
      <vt:lpstr>Art. P/12. Lanza, (2018 08 02)</vt:lpstr>
      <vt:lpstr>Tipos de Bibliotecas en la  UBA (Información SISBI 2016)</vt:lpstr>
      <vt:lpstr>Personal</vt:lpstr>
      <vt:lpstr>  Usuarios              (Información SISBI 2016)</vt:lpstr>
      <vt:lpstr>Servicios</vt:lpstr>
      <vt:lpstr>Equipamiento informático   (Información SISBI 2016)</vt:lpstr>
      <vt:lpstr>Dispositivos tecnológicos</vt:lpstr>
      <vt:lpstr>Situación y Standard</vt:lpstr>
      <vt:lpstr>Bibliotecas UBA, SISBI 2016</vt:lpstr>
      <vt:lpstr>Presentación de PowerPoint</vt:lpstr>
      <vt:lpstr>Recordando los Servicios de Referencia</vt:lpstr>
      <vt:lpstr>Servicios de Referencia</vt:lpstr>
      <vt:lpstr>¿Qué ves, qué ves cuando me ves?…</vt:lpstr>
      <vt:lpstr>¿Qué ves?…</vt:lpstr>
      <vt:lpstr>¿Qué ves? …</vt:lpstr>
      <vt:lpstr>¿Qué ves?…</vt:lpstr>
      <vt:lpstr>¿Qué ves…? </vt:lpstr>
      <vt:lpstr>¿Qué ves?</vt:lpstr>
      <vt:lpstr>¿Qué ves … ?</vt:lpstr>
      <vt:lpstr>¿Qué ves?…Resignificar los espacios </vt:lpstr>
      <vt:lpstr>¿Ves el movimiento? Mantener la sinergia del servicio, por el personal, por los usuarios, con empatía, novedades y cooperación, para capitalizar los aportes del sistema a la sociedad.</vt:lpstr>
      <vt:lpstr>¿Qué ves?</vt:lpstr>
      <vt:lpstr>¿Qué ves…? </vt:lpstr>
      <vt:lpstr>La doble cara del servicio: horror y seducción</vt:lpstr>
      <vt:lpstr>¿Qué ves …?</vt:lpstr>
      <vt:lpstr>¿Qué ves…?</vt:lpstr>
      <vt:lpstr>¿Qué ves, cuando mirás el servicio que brinda la biblioteca donde trabajás?…</vt:lpstr>
      <vt:lpstr>https://play.google.com/store/apps/details?id=com.mobincube.calculator.sc_HDCK6W&amp;rdid=com.mobincube.calculator.sc_HDCK6W</vt:lpstr>
      <vt:lpstr>¿Qué pedirles…?</vt:lpstr>
      <vt:lpstr>  ¡Gracias por su interés!</vt:lpstr>
      <vt:lpstr>Irma Luz García, igarcia@tsjbaires.gov.ar 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BIBLIOTECOLOGÍA Y CIENCIA DE LA INFORMACIÓN</dc:title>
  <dc:creator>.</dc:creator>
  <cp:lastModifiedBy>pablo</cp:lastModifiedBy>
  <cp:revision>323</cp:revision>
  <cp:lastPrinted>2001-08-21T06:06:34Z</cp:lastPrinted>
  <dcterms:created xsi:type="dcterms:W3CDTF">2001-08-20T23:29:12Z</dcterms:created>
  <dcterms:modified xsi:type="dcterms:W3CDTF">2018-09-13T14:02:13Z</dcterms:modified>
</cp:coreProperties>
</file>