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13" r:id="rId18"/>
    <p:sldId id="302" r:id="rId19"/>
    <p:sldId id="303" r:id="rId20"/>
    <p:sldId id="304" r:id="rId21"/>
    <p:sldId id="262" r:id="rId22"/>
    <p:sldId id="309" r:id="rId23"/>
    <p:sldId id="305" r:id="rId24"/>
    <p:sldId id="263" r:id="rId25"/>
    <p:sldId id="264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4" r:id="rId34"/>
    <p:sldId id="273" r:id="rId35"/>
    <p:sldId id="275" r:id="rId36"/>
    <p:sldId id="276" r:id="rId37"/>
    <p:sldId id="277" r:id="rId38"/>
    <p:sldId id="278" r:id="rId39"/>
    <p:sldId id="279" r:id="rId40"/>
    <p:sldId id="281" r:id="rId41"/>
    <p:sldId id="280" r:id="rId42"/>
    <p:sldId id="282" r:id="rId43"/>
    <p:sldId id="284" r:id="rId44"/>
    <p:sldId id="283" r:id="rId45"/>
    <p:sldId id="310" r:id="rId46"/>
    <p:sldId id="287" r:id="rId47"/>
    <p:sldId id="311" r:id="rId48"/>
    <p:sldId id="286" r:id="rId49"/>
    <p:sldId id="289" r:id="rId50"/>
    <p:sldId id="290" r:id="rId51"/>
    <p:sldId id="291" r:id="rId52"/>
    <p:sldId id="288" r:id="rId53"/>
    <p:sldId id="306" r:id="rId54"/>
    <p:sldId id="312" r:id="rId55"/>
    <p:sldId id="308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3" autoAdjust="0"/>
    <p:restoredTop sz="94206" autoAdjust="0"/>
  </p:normalViewPr>
  <p:slideViewPr>
    <p:cSldViewPr snapToGrid="0">
      <p:cViewPr varScale="1">
        <p:scale>
          <a:sx n="67" d="100"/>
          <a:sy n="67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med" advTm="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med" advTm="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</p:spTree>
  </p:cSld>
  <p:clrMapOvr>
    <a:masterClrMapping/>
  </p:clrMapOvr>
  <p:transition spd="med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ransition spd="med" advTm="200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665019"/>
            <a:ext cx="7766936" cy="1884218"/>
          </a:xfrm>
        </p:spPr>
        <p:txBody>
          <a:bodyPr/>
          <a:lstStyle/>
          <a:p>
            <a:pPr algn="ctr"/>
            <a:r>
              <a:rPr lang="es-CL" sz="3200" b="1" dirty="0">
                <a:solidFill>
                  <a:schemeClr val="tx2"/>
                </a:solidFill>
              </a:rPr>
              <a:t>Gestión de redes sociales en </a:t>
            </a:r>
            <a:r>
              <a:rPr lang="es-CL" sz="3200" b="1" dirty="0" smtClean="0">
                <a:solidFill>
                  <a:schemeClr val="tx2"/>
                </a:solidFill>
              </a:rPr>
              <a:t>bibliotecas: experiencia </a:t>
            </a:r>
            <a:r>
              <a:rPr lang="es-CL" sz="3200" b="1" dirty="0">
                <a:solidFill>
                  <a:schemeClr val="tx2"/>
                </a:solidFill>
              </a:rPr>
              <a:t>y </a:t>
            </a:r>
            <a:r>
              <a:rPr lang="es-CL" sz="3200" b="1" dirty="0" smtClean="0">
                <a:solidFill>
                  <a:schemeClr val="tx2"/>
                </a:solidFill>
              </a:rPr>
              <a:t>práctica de </a:t>
            </a:r>
            <a:r>
              <a:rPr lang="es-CL" sz="3200" b="1" dirty="0">
                <a:solidFill>
                  <a:schemeClr val="tx2"/>
                </a:solidFill>
              </a:rPr>
              <a:t>la Biblioteca Central UNSAM.</a:t>
            </a:r>
            <a:endParaRPr lang="es-CL" sz="3200" dirty="0">
              <a:solidFill>
                <a:schemeClr val="tx2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22223" y="2549216"/>
            <a:ext cx="8318039" cy="3075730"/>
          </a:xfrm>
        </p:spPr>
        <p:txBody>
          <a:bodyPr>
            <a:noAutofit/>
          </a:bodyPr>
          <a:lstStyle/>
          <a:p>
            <a:pPr algn="ctr"/>
            <a:endParaRPr lang="es-CL" sz="2200" dirty="0" smtClean="0">
              <a:solidFill>
                <a:schemeClr val="tx2"/>
              </a:solidFill>
            </a:endParaRPr>
          </a:p>
          <a:p>
            <a:pPr algn="ctr"/>
            <a:r>
              <a:rPr lang="es-CL" sz="2200" dirty="0" smtClean="0">
                <a:solidFill>
                  <a:schemeClr val="tx2"/>
                </a:solidFill>
              </a:rPr>
              <a:t>14ª </a:t>
            </a:r>
            <a:r>
              <a:rPr lang="es-CL" sz="2200" dirty="0">
                <a:solidFill>
                  <a:schemeClr val="tx2"/>
                </a:solidFill>
              </a:rPr>
              <a:t>Jornada de Bibliotecas y Centros de Documentación de la Universidad de Buenos </a:t>
            </a:r>
            <a:r>
              <a:rPr lang="es-CL" sz="2200" dirty="0" smtClean="0">
                <a:solidFill>
                  <a:schemeClr val="tx2"/>
                </a:solidFill>
              </a:rPr>
              <a:t>Aires. SISBI.</a:t>
            </a:r>
          </a:p>
          <a:p>
            <a:pPr algn="ctr"/>
            <a:r>
              <a:rPr lang="es-CL" sz="2000" dirty="0" smtClean="0">
                <a:solidFill>
                  <a:schemeClr val="tx2"/>
                </a:solidFill>
              </a:rPr>
              <a:t>23 de agosto de 2018.</a:t>
            </a:r>
          </a:p>
          <a:p>
            <a:pPr algn="l"/>
            <a:endParaRPr lang="es-CL" dirty="0">
              <a:solidFill>
                <a:schemeClr val="tx1"/>
              </a:solidFill>
            </a:endParaRPr>
          </a:p>
          <a:p>
            <a:pPr algn="ctr"/>
            <a:r>
              <a:rPr lang="es-CL" sz="2000" dirty="0" smtClean="0">
                <a:solidFill>
                  <a:schemeClr val="tx2"/>
                </a:solidFill>
              </a:rPr>
              <a:t>Lorena Araya Riveros y Mariela Frías.</a:t>
            </a:r>
          </a:p>
          <a:p>
            <a:pPr algn="ctr"/>
            <a:endParaRPr lang="es-CL" sz="2000" dirty="0">
              <a:solidFill>
                <a:schemeClr val="tx1"/>
              </a:solidFill>
            </a:endParaRPr>
          </a:p>
          <a:p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mfrias\Desktop\provision-de-documen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36" y="5633593"/>
            <a:ext cx="5805055" cy="9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2481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Socialmedia-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097" y="1537134"/>
            <a:ext cx="8596668" cy="3880773"/>
          </a:xfrm>
        </p:spPr>
      </p:pic>
    </p:spTree>
    <p:extLst>
      <p:ext uri="{BB962C8B-B14F-4D97-AF65-F5344CB8AC3E}">
        <p14:creationId xmlns:p14="http://schemas.microsoft.com/office/powerpoint/2010/main" val="3011328872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800" b="1" dirty="0">
                <a:solidFill>
                  <a:schemeClr val="tx2"/>
                </a:solidFill>
              </a:rPr>
              <a:t>Desafíos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95" y="1600201"/>
            <a:ext cx="7008779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1980245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800" b="1" dirty="0" smtClean="0">
                <a:solidFill>
                  <a:schemeClr val="tx2"/>
                </a:solidFill>
              </a:rPr>
              <a:t>… desafíos…</a:t>
            </a:r>
            <a:endParaRPr lang="es-AR" sz="2800" b="1" dirty="0">
              <a:solidFill>
                <a:schemeClr val="tx2"/>
              </a:solidFill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7" y="1939637"/>
            <a:ext cx="5203767" cy="3616036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953491"/>
            <a:ext cx="5384800" cy="3602182"/>
          </a:xfrm>
        </p:spPr>
      </p:pic>
    </p:spTree>
    <p:extLst>
      <p:ext uri="{BB962C8B-B14F-4D97-AF65-F5344CB8AC3E}">
        <p14:creationId xmlns:p14="http://schemas.microsoft.com/office/powerpoint/2010/main" val="476684327"/>
      </p:ext>
    </p:extLst>
  </p:cSld>
  <p:clrMapOvr>
    <a:masterClrMapping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800" b="1" dirty="0" smtClean="0">
                <a:solidFill>
                  <a:schemeClr val="tx2"/>
                </a:solidFill>
              </a:rPr>
              <a:t>Más </a:t>
            </a:r>
            <a:r>
              <a:rPr lang="es-AR" sz="2800" b="1" dirty="0">
                <a:solidFill>
                  <a:schemeClr val="tx2"/>
                </a:solidFill>
              </a:rPr>
              <a:t>desafíos….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" y="1856509"/>
            <a:ext cx="5201920" cy="4156364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98073"/>
            <a:ext cx="5384800" cy="4170218"/>
          </a:xfrm>
        </p:spPr>
      </p:pic>
    </p:spTree>
    <p:extLst>
      <p:ext uri="{BB962C8B-B14F-4D97-AF65-F5344CB8AC3E}">
        <p14:creationId xmlns:p14="http://schemas.microsoft.com/office/powerpoint/2010/main" val="2452368649"/>
      </p:ext>
    </p:extLst>
  </p:cSld>
  <p:clrMapOvr>
    <a:masterClrMapping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800" b="1" dirty="0">
                <a:solidFill>
                  <a:schemeClr val="tx2"/>
                </a:solidFill>
              </a:rPr>
              <a:t>Comunicación y difusión</a:t>
            </a: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8" y="1600201"/>
            <a:ext cx="9051925" cy="4525963"/>
          </a:xfrm>
        </p:spPr>
      </p:pic>
    </p:spTree>
    <p:extLst>
      <p:ext uri="{BB962C8B-B14F-4D97-AF65-F5344CB8AC3E}">
        <p14:creationId xmlns:p14="http://schemas.microsoft.com/office/powerpoint/2010/main" val="2569498711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3" y="1073728"/>
            <a:ext cx="9055463" cy="4525963"/>
          </a:xfrm>
        </p:spPr>
      </p:pic>
    </p:spTree>
    <p:extLst>
      <p:ext uri="{BB962C8B-B14F-4D97-AF65-F5344CB8AC3E}">
        <p14:creationId xmlns:p14="http://schemas.microsoft.com/office/powerpoint/2010/main" val="3008642841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8255"/>
          </a:xfrm>
        </p:spPr>
        <p:txBody>
          <a:bodyPr>
            <a:normAutofit/>
          </a:bodyPr>
          <a:lstStyle/>
          <a:p>
            <a:pPr algn="l"/>
            <a:r>
              <a:rPr lang="es-AR" sz="2800" b="1" dirty="0">
                <a:solidFill>
                  <a:schemeClr val="tx2"/>
                </a:solidFill>
              </a:rPr>
              <a:t>Beneficios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677334" y="1690255"/>
            <a:ext cx="8596668" cy="4351107"/>
          </a:xfrm>
        </p:spPr>
        <p:txBody>
          <a:bodyPr/>
          <a:lstStyle/>
          <a:p>
            <a:r>
              <a:rPr lang="es-AR" sz="2200" dirty="0" smtClean="0"/>
              <a:t>Promueve la interacción.</a:t>
            </a:r>
            <a:endParaRPr lang="es-AR" sz="2200" dirty="0"/>
          </a:p>
          <a:p>
            <a:r>
              <a:rPr lang="es-AR" sz="2200" dirty="0" smtClean="0"/>
              <a:t>Permite comunicar a una amplia audiencia.</a:t>
            </a:r>
            <a:endParaRPr lang="es-AR" sz="2200" dirty="0"/>
          </a:p>
          <a:p>
            <a:r>
              <a:rPr lang="es-AR" sz="2200" dirty="0" smtClean="0"/>
              <a:t>Brinda visibilidad.</a:t>
            </a:r>
            <a:endParaRPr lang="es-AR" sz="2200" dirty="0"/>
          </a:p>
          <a:p>
            <a:r>
              <a:rPr lang="es-AR" sz="2200" dirty="0" smtClean="0"/>
              <a:t>Brinda servicios gratuitos.</a:t>
            </a:r>
            <a:endParaRPr lang="es-AR" sz="2200" dirty="0"/>
          </a:p>
          <a:p>
            <a:r>
              <a:rPr lang="es-AR" sz="2200" dirty="0" smtClean="0"/>
              <a:t>Atrae al público joven.</a:t>
            </a:r>
          </a:p>
          <a:p>
            <a:r>
              <a:rPr lang="es-AR" sz="2200" dirty="0" smtClean="0"/>
              <a:t>Permite hacer conexiones.</a:t>
            </a:r>
            <a:endParaRPr lang="es-AR" sz="2200" dirty="0"/>
          </a:p>
        </p:txBody>
      </p:sp>
    </p:spTree>
    <p:extLst>
      <p:ext uri="{BB962C8B-B14F-4D97-AF65-F5344CB8AC3E}">
        <p14:creationId xmlns:p14="http://schemas.microsoft.com/office/powerpoint/2010/main" val="1570858097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camino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727" y="1001370"/>
            <a:ext cx="7069268" cy="4508136"/>
          </a:xfrm>
        </p:spPr>
      </p:pic>
    </p:spTree>
  </p:cSld>
  <p:clrMapOvr>
    <a:masterClrMapping/>
  </p:clrMapOvr>
  <p:transition spd="med"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0545"/>
          </a:xfrm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chemeClr val="tx2"/>
                </a:solidFill>
              </a:rPr>
              <a:t>A tener en cuenta: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7334" y="1648691"/>
            <a:ext cx="8596668" cy="4392671"/>
          </a:xfrm>
        </p:spPr>
        <p:txBody>
          <a:bodyPr>
            <a:normAutofit/>
          </a:bodyPr>
          <a:lstStyle/>
          <a:p>
            <a:r>
              <a:rPr lang="es-AR" sz="2200" dirty="0" smtClean="0"/>
              <a:t>¿Cuál es la red más popular entre nuestros usuarios?</a:t>
            </a:r>
          </a:p>
          <a:p>
            <a:r>
              <a:rPr lang="es-AR" sz="2200" dirty="0" smtClean="0"/>
              <a:t>¿A quiénes queremos llegar?</a:t>
            </a:r>
          </a:p>
          <a:p>
            <a:r>
              <a:rPr lang="es-AR" sz="2200" dirty="0" smtClean="0"/>
              <a:t>¿Cuál es nuestro objetivo?</a:t>
            </a:r>
          </a:p>
          <a:p>
            <a:r>
              <a:rPr lang="es-AR" sz="2200" dirty="0" smtClean="0"/>
              <a:t>Comparar experiencias.</a:t>
            </a:r>
          </a:p>
          <a:p>
            <a:r>
              <a:rPr lang="es-AR" sz="2200" dirty="0" smtClean="0"/>
              <a:t>Evaluar constantemente.</a:t>
            </a:r>
          </a:p>
          <a:p>
            <a:r>
              <a:rPr lang="es-AR" sz="2200" dirty="0" smtClean="0"/>
              <a:t>Reconoces los errores y cambiar de rumbo.</a:t>
            </a:r>
            <a:endParaRPr lang="es-AR" sz="2200" dirty="0"/>
          </a:p>
        </p:txBody>
      </p:sp>
    </p:spTree>
    <p:extLst>
      <p:ext uri="{BB962C8B-B14F-4D97-AF65-F5344CB8AC3E}">
        <p14:creationId xmlns:p14="http://schemas.microsoft.com/office/powerpoint/2010/main" val="3651637818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800" b="1" dirty="0" smtClean="0">
                <a:solidFill>
                  <a:schemeClr val="tx2"/>
                </a:solidFill>
              </a:rPr>
              <a:t>Nuestras redes</a:t>
            </a:r>
            <a:endParaRPr lang="es-AR" sz="2800" b="1" dirty="0">
              <a:solidFill>
                <a:schemeClr val="tx2"/>
              </a:solidFill>
            </a:endParaRPr>
          </a:p>
        </p:txBody>
      </p:sp>
      <p:pic>
        <p:nvPicPr>
          <p:cNvPr id="11" name="10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3" y="1797884"/>
            <a:ext cx="3920836" cy="4242697"/>
          </a:xfrm>
        </p:spPr>
      </p:pic>
      <p:pic>
        <p:nvPicPr>
          <p:cNvPr id="20" name="19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17" y="1774831"/>
            <a:ext cx="4114801" cy="4362733"/>
          </a:xfrm>
        </p:spPr>
      </p:pic>
    </p:spTree>
    <p:extLst>
      <p:ext uri="{BB962C8B-B14F-4D97-AF65-F5344CB8AC3E}">
        <p14:creationId xmlns:p14="http://schemas.microsoft.com/office/powerpoint/2010/main" val="2473619209"/>
      </p:ext>
    </p:extLst>
  </p:cSld>
  <p:clrMapOvr>
    <a:masterClrMapping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b="1" dirty="0" smtClean="0">
                <a:solidFill>
                  <a:schemeClr val="tx1"/>
                </a:solidFill>
              </a:rPr>
              <a:t>.</a:t>
            </a:r>
            <a:endParaRPr lang="es-CL" sz="2400" dirty="0">
              <a:solidFill>
                <a:schemeClr val="tx1"/>
              </a:solidFill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677335" y="5795963"/>
            <a:ext cx="8596668" cy="998806"/>
          </a:xfrm>
        </p:spPr>
        <p:txBody>
          <a:bodyPr/>
          <a:lstStyle/>
          <a:p>
            <a:r>
              <a:rPr lang="es-CL" b="1" dirty="0">
                <a:solidFill>
                  <a:schemeClr val="tx1"/>
                </a:solidFill>
              </a:rPr>
              <a:t>(</a:t>
            </a:r>
            <a:r>
              <a:rPr lang="es-CL" b="1" dirty="0" smtClean="0">
                <a:solidFill>
                  <a:schemeClr val="tx1"/>
                </a:solidFill>
              </a:rPr>
              <a:t>Digital </a:t>
            </a:r>
            <a:r>
              <a:rPr lang="es-CL" b="1" dirty="0" err="1" smtClean="0">
                <a:solidFill>
                  <a:schemeClr val="tx1"/>
                </a:solidFill>
              </a:rPr>
              <a:t>Information</a:t>
            </a:r>
            <a:r>
              <a:rPr lang="es-CL" b="1" dirty="0" smtClean="0">
                <a:solidFill>
                  <a:schemeClr val="tx1"/>
                </a:solidFill>
              </a:rPr>
              <a:t> </a:t>
            </a:r>
            <a:r>
              <a:rPr lang="es-CL" b="1" dirty="0" err="1" smtClean="0">
                <a:solidFill>
                  <a:schemeClr val="tx1"/>
                </a:solidFill>
              </a:rPr>
              <a:t>World</a:t>
            </a:r>
            <a:r>
              <a:rPr lang="es-CL" b="1" dirty="0" smtClean="0">
                <a:solidFill>
                  <a:schemeClr val="tx1"/>
                </a:solidFill>
              </a:rPr>
              <a:t>, 2018)</a:t>
            </a:r>
            <a:endParaRPr lang="es-CL" b="1" dirty="0">
              <a:solidFill>
                <a:schemeClr val="tx1"/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44" y="127001"/>
            <a:ext cx="5588000" cy="5975350"/>
          </a:xfrm>
        </p:spPr>
      </p:pic>
    </p:spTree>
    <p:extLst>
      <p:ext uri="{BB962C8B-B14F-4D97-AF65-F5344CB8AC3E}">
        <p14:creationId xmlns:p14="http://schemas.microsoft.com/office/powerpoint/2010/main" val="3391725139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3" name="12 Marcador de contenido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57" y="2701637"/>
            <a:ext cx="4482605" cy="2137858"/>
          </a:xfrm>
        </p:spPr>
      </p:pic>
      <p:pic>
        <p:nvPicPr>
          <p:cNvPr id="15" name="14 Marcador de contenido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2679916"/>
            <a:ext cx="3275085" cy="2183390"/>
          </a:xfrm>
        </p:spPr>
      </p:pic>
    </p:spTree>
    <p:extLst>
      <p:ext uri="{BB962C8B-B14F-4D97-AF65-F5344CB8AC3E}">
        <p14:creationId xmlns:p14="http://schemas.microsoft.com/office/powerpoint/2010/main" val="2507387979"/>
      </p:ext>
    </p:extLst>
  </p:cSld>
  <p:clrMapOvr>
    <a:masterClrMapping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0053" y="609600"/>
            <a:ext cx="8596668" cy="1022252"/>
          </a:xfrm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Redes sociales de la #BCUNSAM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598" y="1780760"/>
            <a:ext cx="4630140" cy="38814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056968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5553" y="2313709"/>
            <a:ext cx="3991648" cy="1052945"/>
          </a:xfrm>
        </p:spPr>
        <p:txBody>
          <a:bodyPr>
            <a:noAutofit/>
          </a:bodyPr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</a:rPr>
              <a:t>El equipo de las redes sociales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4" name="3 Marcador de contenido" descr="ale y lo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3041" y="1135351"/>
            <a:ext cx="5525249" cy="4139620"/>
          </a:xfrm>
        </p:spPr>
      </p:pic>
    </p:spTree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800" b="1" dirty="0" smtClean="0">
                <a:solidFill>
                  <a:schemeClr val="tx2"/>
                </a:solidFill>
              </a:rPr>
              <a:t>Y la colaboración de todo nuestro </a:t>
            </a:r>
            <a:r>
              <a:rPr lang="es-AR" sz="2800" b="1" dirty="0">
                <a:solidFill>
                  <a:schemeClr val="tx2"/>
                </a:solidFill>
              </a:rPr>
              <a:t>equipo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6" y="1387602"/>
            <a:ext cx="7259781" cy="5029199"/>
          </a:xfrm>
        </p:spPr>
      </p:pic>
    </p:spTree>
    <p:extLst>
      <p:ext uri="{BB962C8B-B14F-4D97-AF65-F5344CB8AC3E}">
        <p14:creationId xmlns:p14="http://schemas.microsoft.com/office/powerpoint/2010/main" val="546827497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5643"/>
          </a:xfrm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Nuestra impronta: académica e informal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72" y="1495100"/>
            <a:ext cx="6015528" cy="401035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243"/>
            <a:ext cx="5987438" cy="39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19724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658" y="471928"/>
            <a:ext cx="8596668" cy="965982"/>
          </a:xfrm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Relación con la institución mayor en el ámbito de las redes sociales</a:t>
            </a:r>
            <a:endParaRPr lang="es-CL" sz="2800" b="1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025749"/>
            <a:ext cx="8596668" cy="4043750"/>
          </a:xfrm>
        </p:spPr>
        <p:txBody>
          <a:bodyPr>
            <a:normAutofit/>
          </a:bodyPr>
          <a:lstStyle/>
          <a:p>
            <a:r>
              <a:rPr lang="es-CL" sz="2200" dirty="0" smtClean="0"/>
              <a:t>Política comunicacional muy activa de la </a:t>
            </a:r>
            <a:r>
              <a:rPr lang="es-CL" sz="2200" dirty="0" smtClean="0"/>
              <a:t>UNSAM.</a:t>
            </a:r>
            <a:endParaRPr lang="es-CL" sz="2200" dirty="0" smtClean="0"/>
          </a:p>
          <a:p>
            <a:pPr marL="0" indent="0">
              <a:buNone/>
            </a:pPr>
            <a:endParaRPr lang="es-CL" sz="2800" dirty="0"/>
          </a:p>
          <a:p>
            <a:r>
              <a:rPr lang="es-CL" sz="2200" dirty="0" smtClean="0"/>
              <a:t>Importancia de vincularnos con los otros </a:t>
            </a:r>
            <a:r>
              <a:rPr lang="es-CL" sz="2200" dirty="0" smtClean="0"/>
              <a:t>sectores.</a:t>
            </a:r>
            <a:endParaRPr lang="es-CL" sz="2200" dirty="0" smtClean="0"/>
          </a:p>
          <a:p>
            <a:pPr marL="0" indent="0">
              <a:buNone/>
            </a:pPr>
            <a:endParaRPr lang="es-CL" sz="2200" dirty="0" smtClean="0"/>
          </a:p>
          <a:p>
            <a:r>
              <a:rPr lang="es-CL" sz="2200" dirty="0"/>
              <a:t> </a:t>
            </a:r>
            <a:r>
              <a:rPr lang="es-CL" sz="2200" dirty="0" smtClean="0"/>
              <a:t>Manual de estilo con lineamientos </a:t>
            </a:r>
            <a:r>
              <a:rPr lang="es-CL" sz="2200" dirty="0" smtClean="0"/>
              <a:t>básicos.</a:t>
            </a:r>
            <a:endParaRPr lang="es-CL" sz="2200" dirty="0"/>
          </a:p>
        </p:txBody>
      </p:sp>
    </p:spTree>
    <p:extLst>
      <p:ext uri="{BB962C8B-B14F-4D97-AF65-F5344CB8AC3E}">
        <p14:creationId xmlns:p14="http://schemas.microsoft.com/office/powerpoint/2010/main" val="3838975382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 smtClean="0">
                <a:solidFill>
                  <a:schemeClr val="tx2"/>
                </a:solidFill>
              </a:rPr>
              <a:t>Dinámica de trabajo</a:t>
            </a:r>
            <a:endParaRPr lang="es-CL" sz="3200" b="1" dirty="0">
              <a:solidFill>
                <a:schemeClr val="tx2"/>
              </a:solidFill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>
          <a:xfrm>
            <a:off x="675745" y="1270000"/>
            <a:ext cx="4185623" cy="4771363"/>
          </a:xfrm>
        </p:spPr>
        <p:txBody>
          <a:bodyPr>
            <a:normAutofit/>
          </a:bodyPr>
          <a:lstStyle/>
          <a:p>
            <a:r>
              <a:rPr lang="es-CL" sz="2200" dirty="0" smtClean="0"/>
              <a:t>Tarea constante.</a:t>
            </a:r>
          </a:p>
          <a:p>
            <a:pPr marL="0" indent="0">
              <a:buNone/>
            </a:pPr>
            <a:endParaRPr lang="es-CL" sz="2200" dirty="0" smtClean="0"/>
          </a:p>
          <a:p>
            <a:r>
              <a:rPr lang="es-CL" sz="2200" dirty="0" smtClean="0"/>
              <a:t>Recursos consultados.</a:t>
            </a:r>
          </a:p>
          <a:p>
            <a:pPr marL="0" indent="0">
              <a:buNone/>
            </a:pPr>
            <a:endParaRPr lang="es-CL" sz="2200" dirty="0" smtClean="0"/>
          </a:p>
          <a:p>
            <a:r>
              <a:rPr lang="es-CL" sz="2200" dirty="0" smtClean="0"/>
              <a:t>Cantidad y frecuencia de publicaciones.</a:t>
            </a:r>
            <a:endParaRPr lang="es-CL" sz="220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82" y="1270000"/>
            <a:ext cx="6544018" cy="4342228"/>
          </a:xfrm>
        </p:spPr>
      </p:pic>
    </p:spTree>
    <p:extLst>
      <p:ext uri="{BB962C8B-B14F-4D97-AF65-F5344CB8AC3E}">
        <p14:creationId xmlns:p14="http://schemas.microsoft.com/office/powerpoint/2010/main" val="2324651935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45588" y="206031"/>
            <a:ext cx="9392529" cy="835238"/>
          </a:xfrm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Algunas claves</a:t>
            </a:r>
            <a:endParaRPr lang="es-CL" sz="2800" b="1" dirty="0">
              <a:solidFill>
                <a:schemeClr val="tx2"/>
              </a:solidFill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590843" y="1231409"/>
            <a:ext cx="8640956" cy="4311036"/>
          </a:xfrm>
        </p:spPr>
        <p:txBody>
          <a:bodyPr>
            <a:normAutofit/>
          </a:bodyPr>
          <a:lstStyle/>
          <a:p>
            <a:r>
              <a:rPr lang="es-CL" sz="2200" dirty="0" smtClean="0"/>
              <a:t>Mantener una frecuencia de publicación: perfil </a:t>
            </a:r>
            <a:r>
              <a:rPr lang="es-CL" sz="2200" dirty="0" smtClean="0"/>
              <a:t>actualizado. </a:t>
            </a:r>
            <a:endParaRPr lang="es-CL" sz="22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21" y="1926000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5568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dirty="0" smtClean="0">
                <a:solidFill>
                  <a:schemeClr val="tx2"/>
                </a:solidFill>
              </a:rPr>
              <a:t>Prestar atención a la </a:t>
            </a:r>
            <a:r>
              <a:rPr lang="es-CL" sz="2800" b="1" dirty="0" smtClean="0">
                <a:solidFill>
                  <a:schemeClr val="tx2"/>
                </a:solidFill>
              </a:rPr>
              <a:t>contingencia</a:t>
            </a:r>
            <a:endParaRPr lang="es-CL" sz="28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37625" y="1336432"/>
            <a:ext cx="8598753" cy="4085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CL" sz="2200" dirty="0" smtClean="0"/>
              <a:t> A nivel local: en nuestra comunidad </a:t>
            </a:r>
            <a:r>
              <a:rPr lang="es-CL" sz="2200" dirty="0" smtClean="0"/>
              <a:t>universitaria.</a:t>
            </a:r>
            <a:endParaRPr lang="es-CL" sz="2200" dirty="0" smtClean="0"/>
          </a:p>
          <a:p>
            <a:pPr marL="0" indent="0">
              <a:buNone/>
            </a:pPr>
            <a:endParaRPr lang="es-CL" sz="2200" dirty="0" smtClean="0"/>
          </a:p>
          <a:p>
            <a:endParaRPr lang="es-CL" sz="2200" dirty="0"/>
          </a:p>
          <a:p>
            <a:endParaRPr lang="es-CL" sz="2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2" y="1962000"/>
            <a:ext cx="9637009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2898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1914"/>
          </a:xfrm>
        </p:spPr>
        <p:txBody>
          <a:bodyPr>
            <a:normAutofit/>
          </a:bodyPr>
          <a:lstStyle/>
          <a:p>
            <a:r>
              <a:rPr lang="es-CL" sz="2800" dirty="0" smtClean="0">
                <a:solidFill>
                  <a:schemeClr val="tx2"/>
                </a:solidFill>
              </a:rPr>
              <a:t>A nivel macro: hechos de interés </a:t>
            </a:r>
            <a:r>
              <a:rPr lang="es-CL" sz="2800" dirty="0" smtClean="0">
                <a:solidFill>
                  <a:schemeClr val="tx2"/>
                </a:solidFill>
              </a:rPr>
              <a:t>general</a:t>
            </a:r>
            <a:endParaRPr lang="es-CL" sz="2800" dirty="0">
              <a:solidFill>
                <a:schemeClr val="tx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4" y="1329910"/>
            <a:ext cx="10575223" cy="5472000"/>
          </a:xfrm>
        </p:spPr>
      </p:pic>
    </p:spTree>
    <p:extLst>
      <p:ext uri="{BB962C8B-B14F-4D97-AF65-F5344CB8AC3E}">
        <p14:creationId xmlns:p14="http://schemas.microsoft.com/office/powerpoint/2010/main" val="1043264016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77335" y="4386263"/>
            <a:ext cx="8596668" cy="1543049"/>
          </a:xfrm>
        </p:spPr>
        <p:txBody>
          <a:bodyPr>
            <a:normAutofit/>
          </a:bodyPr>
          <a:lstStyle/>
          <a:p>
            <a:endParaRPr lang="es-CL" sz="2200" dirty="0" smtClean="0">
              <a:solidFill>
                <a:schemeClr val="tx2"/>
              </a:solidFill>
            </a:endParaRPr>
          </a:p>
          <a:p>
            <a:r>
              <a:rPr lang="es-CL" sz="2200" dirty="0" smtClean="0">
                <a:solidFill>
                  <a:schemeClr val="tx2"/>
                </a:solidFill>
              </a:rPr>
              <a:t>Hoy </a:t>
            </a:r>
            <a:r>
              <a:rPr lang="es-CL" sz="2200" dirty="0">
                <a:solidFill>
                  <a:schemeClr val="tx2"/>
                </a:solidFill>
              </a:rPr>
              <a:t>nadie puede dudar de la importancia de internet y las redes sociales </a:t>
            </a:r>
            <a:r>
              <a:rPr lang="es-CL" sz="2200" dirty="0" smtClean="0">
                <a:solidFill>
                  <a:schemeClr val="tx2"/>
                </a:solidFill>
              </a:rPr>
              <a:t>y las bibliotecas universitarias no deben estar al margen. </a:t>
            </a:r>
            <a:endParaRPr lang="es-CL" sz="2200" dirty="0">
              <a:solidFill>
                <a:schemeClr val="tx2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03" y="100013"/>
            <a:ext cx="6222732" cy="46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45066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2800" dirty="0" smtClean="0">
                <a:solidFill>
                  <a:schemeClr val="tx2"/>
                </a:solidFill>
              </a:rPr>
              <a:t>Otro ejemplo sobre cómo estar en sintonía con la </a:t>
            </a:r>
            <a:r>
              <a:rPr lang="es-CL" sz="2800" dirty="0" smtClean="0">
                <a:solidFill>
                  <a:schemeClr val="tx2"/>
                </a:solidFill>
              </a:rPr>
              <a:t>contingencia</a:t>
            </a:r>
            <a:endParaRPr lang="es-CL" sz="2800" dirty="0">
              <a:solidFill>
                <a:schemeClr val="tx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4" y="0"/>
            <a:ext cx="5228932" cy="6858000"/>
          </a:xfrm>
        </p:spPr>
      </p:pic>
    </p:spTree>
    <p:extLst>
      <p:ext uri="{BB962C8B-B14F-4D97-AF65-F5344CB8AC3E}">
        <p14:creationId xmlns:p14="http://schemas.microsoft.com/office/powerpoint/2010/main" val="1263048783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dirty="0" smtClean="0">
                <a:solidFill>
                  <a:schemeClr val="tx2"/>
                </a:solidFill>
              </a:rPr>
              <a:t>Planificar o ir un paso adelante</a:t>
            </a:r>
            <a:endParaRPr lang="es-CL" sz="2800" dirty="0">
              <a:solidFill>
                <a:schemeClr val="tx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72" y="1617786"/>
            <a:ext cx="6643846" cy="40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42113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7508"/>
          </a:xfrm>
        </p:spPr>
        <p:txBody>
          <a:bodyPr>
            <a:normAutofit/>
          </a:bodyPr>
          <a:lstStyle/>
          <a:p>
            <a:pPr algn="ctr"/>
            <a:r>
              <a:rPr lang="es-CL" sz="2800" b="1" dirty="0" smtClean="0">
                <a:solidFill>
                  <a:schemeClr val="tx2"/>
                </a:solidFill>
              </a:rPr>
              <a:t>Lenguaje</a:t>
            </a:r>
            <a:endParaRPr lang="es-CL" sz="2800" b="1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8860" y="1654152"/>
            <a:ext cx="8596668" cy="3880773"/>
          </a:xfrm>
        </p:spPr>
        <p:txBody>
          <a:bodyPr>
            <a:normAutofit/>
          </a:bodyPr>
          <a:lstStyle/>
          <a:p>
            <a:r>
              <a:rPr lang="es-CL" sz="2200" dirty="0" smtClean="0">
                <a:solidFill>
                  <a:schemeClr val="tx2"/>
                </a:solidFill>
              </a:rPr>
              <a:t>Códigos de acuerdo a cada red.</a:t>
            </a:r>
          </a:p>
          <a:p>
            <a:r>
              <a:rPr lang="es-CL" sz="2200" dirty="0" smtClean="0">
                <a:solidFill>
                  <a:schemeClr val="tx2"/>
                </a:solidFill>
              </a:rPr>
              <a:t>Tono coloquial, respetuoso, invitando a la participación.</a:t>
            </a:r>
          </a:p>
          <a:p>
            <a:r>
              <a:rPr lang="es-CL" sz="2200" dirty="0" smtClean="0">
                <a:solidFill>
                  <a:schemeClr val="tx2"/>
                </a:solidFill>
              </a:rPr>
              <a:t>Conciso y bien escrito.</a:t>
            </a:r>
          </a:p>
          <a:p>
            <a:r>
              <a:rPr lang="es-CL" sz="2200" dirty="0" smtClean="0">
                <a:solidFill>
                  <a:schemeClr val="tx2"/>
                </a:solidFill>
              </a:rPr>
              <a:t>Herramientas: emoticones, etiquetas (#BCUNSAM), menciones a otras cuentas y acortadores de enlaces.</a:t>
            </a:r>
          </a:p>
          <a:p>
            <a:r>
              <a:rPr lang="es-CL" sz="2200" dirty="0" smtClean="0">
                <a:solidFill>
                  <a:schemeClr val="tx2"/>
                </a:solidFill>
              </a:rPr>
              <a:t>Imágenes, videos y otros recursos.</a:t>
            </a:r>
          </a:p>
        </p:txBody>
      </p:sp>
    </p:spTree>
    <p:extLst>
      <p:ext uri="{BB962C8B-B14F-4D97-AF65-F5344CB8AC3E}">
        <p14:creationId xmlns:p14="http://schemas.microsoft.com/office/powerpoint/2010/main" val="181417561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30553" y="1997483"/>
            <a:ext cx="8596668" cy="1826581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solidFill>
                  <a:schemeClr val="tx2"/>
                </a:solidFill>
              </a:rPr>
              <a:t>¿Qué tipo de información difundimos a través de las redes sociales? 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927220335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4289"/>
          </a:xfrm>
        </p:spPr>
        <p:txBody>
          <a:bodyPr>
            <a:normAutofit/>
          </a:bodyPr>
          <a:lstStyle/>
          <a:p>
            <a:pPr marL="457200" indent="-457200"/>
            <a:r>
              <a:rPr lang="es-CL" sz="2800" b="1" dirty="0" smtClean="0">
                <a:solidFill>
                  <a:schemeClr val="tx2"/>
                </a:solidFill>
              </a:rPr>
              <a:t>Los servicios de la Biblioteca</a:t>
            </a:r>
            <a:endParaRPr lang="es-CL" sz="2800" b="1" dirty="0">
              <a:solidFill>
                <a:schemeClr val="tx2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77334" y="1589649"/>
            <a:ext cx="8596668" cy="4451713"/>
          </a:xfrm>
        </p:spPr>
        <p:txBody>
          <a:bodyPr/>
          <a:lstStyle/>
          <a:p>
            <a:pPr marL="0" indent="0">
              <a:buNone/>
            </a:pPr>
            <a:endParaRPr lang="es-CL" sz="2200" b="1" dirty="0" smtClean="0"/>
          </a:p>
          <a:p>
            <a:pPr marL="0" indent="0">
              <a:buNone/>
            </a:pPr>
            <a:endParaRPr lang="es-CL" sz="2200" b="1" dirty="0" smtClean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1" y="1589649"/>
            <a:ext cx="1095307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15582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81575"/>
          </a:xfrm>
        </p:spPr>
        <p:txBody>
          <a:bodyPr>
            <a:noAutofit/>
          </a:bodyPr>
          <a:lstStyle/>
          <a:p>
            <a:pPr marL="457200" indent="-457200"/>
            <a:r>
              <a:rPr lang="es-CL" sz="2800" b="1" dirty="0" smtClean="0">
                <a:solidFill>
                  <a:schemeClr val="tx2"/>
                </a:solidFill>
              </a:rPr>
              <a:t>    Compartir información sobre eventos de la Biblioteca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34" y="1657052"/>
            <a:ext cx="7666817" cy="5004000"/>
          </a:xfrm>
        </p:spPr>
      </p:pic>
    </p:spTree>
    <p:extLst>
      <p:ext uri="{BB962C8B-B14F-4D97-AF65-F5344CB8AC3E}">
        <p14:creationId xmlns:p14="http://schemas.microsoft.com/office/powerpoint/2010/main" val="570076831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589" y="736209"/>
            <a:ext cx="4007208" cy="895643"/>
          </a:xfrm>
        </p:spPr>
        <p:txBody>
          <a:bodyPr>
            <a:no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Difundir la colección de la Biblioteca y recursos a los que brindamos acceso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16" y="90000"/>
            <a:ext cx="4430565" cy="6768000"/>
          </a:xfrm>
        </p:spPr>
      </p:pic>
    </p:spTree>
    <p:extLst>
      <p:ext uri="{BB962C8B-B14F-4D97-AF65-F5344CB8AC3E}">
        <p14:creationId xmlns:p14="http://schemas.microsoft.com/office/powerpoint/2010/main" val="1411128713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42" y="159434"/>
            <a:ext cx="5185683" cy="6552000"/>
          </a:xfrm>
        </p:spPr>
      </p:pic>
    </p:spTree>
    <p:extLst>
      <p:ext uri="{BB962C8B-B14F-4D97-AF65-F5344CB8AC3E}">
        <p14:creationId xmlns:p14="http://schemas.microsoft.com/office/powerpoint/2010/main" val="1469206592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964" y="2058571"/>
            <a:ext cx="6201768" cy="839372"/>
          </a:xfrm>
        </p:spPr>
        <p:txBody>
          <a:bodyPr>
            <a:noAutofit/>
          </a:bodyPr>
          <a:lstStyle/>
          <a:p>
            <a:r>
              <a:rPr lang="es-CL" sz="2800" b="1" dirty="0">
                <a:solidFill>
                  <a:schemeClr val="tx2"/>
                </a:solidFill>
              </a:rPr>
              <a:t>Compartir otros eventos o noticias de la comunidad universitaria</a:t>
            </a:r>
            <a:r>
              <a:rPr lang="es-CL" sz="28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65" y="0"/>
            <a:ext cx="4951829" cy="6704226"/>
          </a:xfrm>
        </p:spPr>
      </p:pic>
    </p:spTree>
    <p:extLst>
      <p:ext uri="{BB962C8B-B14F-4D97-AF65-F5344CB8AC3E}">
        <p14:creationId xmlns:p14="http://schemas.microsoft.com/office/powerpoint/2010/main" val="1192459136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2800" b="1" dirty="0" smtClean="0">
                <a:solidFill>
                  <a:schemeClr val="tx2"/>
                </a:solidFill>
              </a:rPr>
              <a:t>Brindar datos útiles sobre recursos de información o herramientas de ayuda 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71" y="1930400"/>
            <a:ext cx="5917596" cy="4860000"/>
          </a:xfrm>
        </p:spPr>
      </p:pic>
    </p:spTree>
    <p:extLst>
      <p:ext uri="{BB962C8B-B14F-4D97-AF65-F5344CB8AC3E}">
        <p14:creationId xmlns:p14="http://schemas.microsoft.com/office/powerpoint/2010/main" val="941144992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9034"/>
          </a:xfrm>
        </p:spPr>
        <p:txBody>
          <a:bodyPr>
            <a:normAutofit fontScale="90000"/>
          </a:bodyPr>
          <a:lstStyle/>
          <a:p>
            <a:r>
              <a:rPr lang="es-CL" sz="3100" b="1" dirty="0" smtClean="0">
                <a:solidFill>
                  <a:schemeClr val="tx2"/>
                </a:solidFill>
              </a:rPr>
              <a:t>Acerca de los </a:t>
            </a:r>
            <a:r>
              <a:rPr lang="es-CL" sz="3100" b="1" i="1" dirty="0" smtClean="0">
                <a:solidFill>
                  <a:schemeClr val="tx2"/>
                </a:solidFill>
              </a:rPr>
              <a:t>social media </a:t>
            </a:r>
            <a:r>
              <a:rPr lang="es-CL" sz="3100" b="1" dirty="0" smtClean="0">
                <a:solidFill>
                  <a:schemeClr val="tx2"/>
                </a:solidFill>
              </a:rPr>
              <a:t>y redes sociales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533378"/>
            <a:ext cx="8596668" cy="48955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200" dirty="0" smtClean="0"/>
          </a:p>
          <a:p>
            <a:r>
              <a:rPr lang="es-CL" sz="2200" dirty="0" smtClean="0"/>
              <a:t>Convivencia de varios términos: web 2.0, redes sociales y social media.</a:t>
            </a:r>
          </a:p>
          <a:p>
            <a:pPr marL="0" indent="0">
              <a:buNone/>
            </a:pPr>
            <a:endParaRPr lang="es-CL" sz="2200" dirty="0"/>
          </a:p>
          <a:p>
            <a:pPr algn="just"/>
            <a:r>
              <a:rPr lang="es-CL" sz="2200" b="1" dirty="0" smtClean="0"/>
              <a:t> </a:t>
            </a:r>
            <a:r>
              <a:rPr lang="es-CL" sz="2200" b="1" i="1" dirty="0" smtClean="0"/>
              <a:t>Social media </a:t>
            </a:r>
            <a:r>
              <a:rPr lang="es-CL" sz="2200" dirty="0" smtClean="0"/>
              <a:t>“grupo </a:t>
            </a:r>
            <a:r>
              <a:rPr lang="es-CL" sz="2200" dirty="0"/>
              <a:t>de aplicaciones basadas en Internet construidas con las bases ideológicas y tecnológicas de la web 2.0 y que permiten la creación e intercambio de</a:t>
            </a:r>
            <a:r>
              <a:rPr lang="es-CL" sz="2200" b="1" dirty="0"/>
              <a:t> </a:t>
            </a:r>
            <a:r>
              <a:rPr lang="es-CL" sz="2200" b="1" dirty="0" smtClean="0"/>
              <a:t>contenidos </a:t>
            </a:r>
            <a:r>
              <a:rPr lang="es-CL" sz="2200" b="1" dirty="0"/>
              <a:t>generados por el </a:t>
            </a:r>
            <a:r>
              <a:rPr lang="es-CL" sz="2200" b="1" dirty="0" smtClean="0"/>
              <a:t>usuario</a:t>
            </a:r>
            <a:r>
              <a:rPr lang="es-CL" sz="2200" dirty="0" smtClean="0"/>
              <a:t>” (Kaplan y </a:t>
            </a:r>
            <a:r>
              <a:rPr lang="es-CL" sz="2200" dirty="0" err="1" smtClean="0"/>
              <a:t>Haenlein</a:t>
            </a:r>
            <a:r>
              <a:rPr lang="es-CL" sz="2200" dirty="0" smtClean="0"/>
              <a:t>, 2010).</a:t>
            </a:r>
          </a:p>
          <a:p>
            <a:pPr marL="0" indent="0">
              <a:buNone/>
            </a:pPr>
            <a:endParaRPr lang="es-CL" sz="2200" dirty="0" smtClean="0"/>
          </a:p>
          <a:p>
            <a:r>
              <a:rPr lang="es-CL" sz="2200" dirty="0" smtClean="0"/>
              <a:t>Las redes sociales constituyen </a:t>
            </a:r>
            <a:r>
              <a:rPr lang="es-CL" sz="2200" b="1" dirty="0" smtClean="0"/>
              <a:t>una parte </a:t>
            </a:r>
            <a:r>
              <a:rPr lang="es-CL" sz="2200" dirty="0" smtClean="0"/>
              <a:t>de los </a:t>
            </a:r>
            <a:r>
              <a:rPr lang="es-CL" sz="2200" i="1" dirty="0" smtClean="0"/>
              <a:t>social media</a:t>
            </a:r>
            <a:r>
              <a:rPr lang="es-CL" sz="2200" dirty="0" smtClean="0"/>
              <a:t>.</a:t>
            </a:r>
            <a:endParaRPr lang="es-CL" sz="2200" dirty="0"/>
          </a:p>
        </p:txBody>
      </p:sp>
    </p:spTree>
    <p:extLst>
      <p:ext uri="{BB962C8B-B14F-4D97-AF65-F5344CB8AC3E}">
        <p14:creationId xmlns:p14="http://schemas.microsoft.com/office/powerpoint/2010/main" val="2234949344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5" y="776849"/>
            <a:ext cx="11353012" cy="4680000"/>
          </a:xfrm>
        </p:spPr>
      </p:pic>
    </p:spTree>
    <p:extLst>
      <p:ext uri="{BB962C8B-B14F-4D97-AF65-F5344CB8AC3E}">
        <p14:creationId xmlns:p14="http://schemas.microsoft.com/office/powerpoint/2010/main" val="3701765410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1914"/>
          </a:xfrm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Proporcionar referencias </a:t>
            </a:r>
            <a:r>
              <a:rPr lang="es-CL" sz="2800" b="1" dirty="0">
                <a:solidFill>
                  <a:schemeClr val="tx2"/>
                </a:solidFill>
              </a:rPr>
              <a:t>o asesoramiento a </a:t>
            </a:r>
            <a:r>
              <a:rPr lang="es-CL" sz="2800" b="1" dirty="0" smtClean="0">
                <a:solidFill>
                  <a:schemeClr val="tx2"/>
                </a:solidFill>
              </a:rPr>
              <a:t>los usuarios</a:t>
            </a:r>
            <a:endParaRPr lang="es-CL" sz="2800" dirty="0">
              <a:solidFill>
                <a:schemeClr val="tx2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6" y="1494000"/>
            <a:ext cx="11345781" cy="5364000"/>
          </a:xfrm>
        </p:spPr>
      </p:pic>
    </p:spTree>
    <p:extLst>
      <p:ext uri="{BB962C8B-B14F-4D97-AF65-F5344CB8AC3E}">
        <p14:creationId xmlns:p14="http://schemas.microsoft.com/office/powerpoint/2010/main" val="2292107733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454" y="173501"/>
            <a:ext cx="8596668" cy="1320800"/>
          </a:xfrm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Mostrar nuestro trabajo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00"/>
            <a:ext cx="6057596" cy="3996000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0" y="1625600"/>
            <a:ext cx="5004000" cy="4054764"/>
          </a:xfrm>
        </p:spPr>
      </p:pic>
    </p:spTree>
    <p:extLst>
      <p:ext uri="{BB962C8B-B14F-4D97-AF65-F5344CB8AC3E}">
        <p14:creationId xmlns:p14="http://schemas.microsoft.com/office/powerpoint/2010/main" val="3723478775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Notas livianas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26" y="1789724"/>
            <a:ext cx="7941774" cy="3564000"/>
          </a:xfrm>
        </p:spPr>
      </p:pic>
      <p:pic>
        <p:nvPicPr>
          <p:cNvPr id="13" name="Marcador de contenido 1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8" y="1302062"/>
            <a:ext cx="3176018" cy="4680000"/>
          </a:xfrm>
        </p:spPr>
      </p:pic>
    </p:spTree>
    <p:extLst>
      <p:ext uri="{BB962C8B-B14F-4D97-AF65-F5344CB8AC3E}">
        <p14:creationId xmlns:p14="http://schemas.microsoft.com/office/powerpoint/2010/main" val="1707421193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9372"/>
          </a:xfrm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#</a:t>
            </a:r>
            <a:r>
              <a:rPr lang="es-CL" sz="2800" b="1" dirty="0" err="1" smtClean="0">
                <a:solidFill>
                  <a:schemeClr val="tx2"/>
                </a:solidFill>
              </a:rPr>
              <a:t>BookFaceFriday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1213445"/>
            <a:ext cx="5594980" cy="4032000"/>
          </a:xfrm>
        </p:spPr>
      </p:pic>
      <p:pic>
        <p:nvPicPr>
          <p:cNvPr id="6" name="5 Marcador de contenido" descr="2018-08-22_19-29_Biblioteca Central UNSAM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60986" y="1192629"/>
            <a:ext cx="6231014" cy="4002826"/>
          </a:xfrm>
        </p:spPr>
      </p:pic>
    </p:spTree>
    <p:extLst>
      <p:ext uri="{BB962C8B-B14F-4D97-AF65-F5344CB8AC3E}">
        <p14:creationId xmlns:p14="http://schemas.microsoft.com/office/powerpoint/2010/main" val="66755740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5" y="2327565"/>
            <a:ext cx="8596668" cy="1108362"/>
          </a:xfrm>
        </p:spPr>
        <p:txBody>
          <a:bodyPr>
            <a:normAutofit/>
          </a:bodyPr>
          <a:lstStyle/>
          <a:p>
            <a:pPr algn="ctr"/>
            <a:r>
              <a:rPr lang="es-ES_tradnl" b="1" dirty="0" smtClean="0">
                <a:solidFill>
                  <a:schemeClr val="tx2"/>
                </a:solidFill>
              </a:rPr>
              <a:t>Recomendaciones</a:t>
            </a:r>
            <a:endParaRPr lang="es-E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6255" y="1953491"/>
            <a:ext cx="4655127" cy="1413164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es-CL" sz="3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Conectar </a:t>
            </a:r>
            <a:r>
              <a:rPr lang="es-CL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con otros sectores </a:t>
            </a:r>
            <a:r>
              <a:rPr lang="es-CL" sz="3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de </a:t>
            </a:r>
            <a:r>
              <a:rPr lang="es-CL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la Universidad e instituciones </a:t>
            </a:r>
            <a:r>
              <a:rPr lang="es-CL" sz="3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afines</a:t>
            </a:r>
            <a:r>
              <a:rPr lang="es-CL" dirty="0"/>
              <a:t/>
            </a:r>
            <a:br>
              <a:rPr lang="es-CL" dirty="0"/>
            </a:br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5" y="963762"/>
            <a:ext cx="5758295" cy="366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007178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1014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800" b="1" dirty="0" smtClean="0">
                <a:solidFill>
                  <a:schemeClr val="tx1"/>
                </a:solidFill>
              </a:rPr>
              <a:t> Observar las buenas prácticas de otras bibliotecas e instituciones. Compartir sus contenidos y reproducir sus ideas.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4" name="3 Marcador de contenido" descr="airshow-fighter-jets-aerobatic-fighter-51359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V="1">
            <a:off x="1995056" y="2576944"/>
            <a:ext cx="5874326" cy="3465080"/>
          </a:xfrm>
        </p:spPr>
      </p:pic>
    </p:spTree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0" y="2160589"/>
            <a:ext cx="4861369" cy="1677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s-CL" sz="2800" b="1" dirty="0" smtClean="0"/>
              <a:t> Llamar a nuestros compañeros a colaborar en la tarea de las redes</a:t>
            </a:r>
          </a:p>
          <a:p>
            <a:pPr marL="0" indent="0">
              <a:buNone/>
            </a:pPr>
            <a:endParaRPr lang="es-CL" sz="2200" dirty="0"/>
          </a:p>
        </p:txBody>
      </p:sp>
      <p:sp>
        <p:nvSpPr>
          <p:cNvPr id="14" name="Marcador de contenido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70" y="1270000"/>
            <a:ext cx="5832518" cy="38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25136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148" y="2371725"/>
            <a:ext cx="3051704" cy="787400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100" b="1" dirty="0">
                <a:solidFill>
                  <a:schemeClr val="tx2"/>
                </a:solidFill>
              </a:rPr>
              <a:t>Ser </a:t>
            </a:r>
            <a:r>
              <a:rPr lang="es-CL" sz="3100" b="1" dirty="0" smtClean="0">
                <a:solidFill>
                  <a:schemeClr val="tx2"/>
                </a:solidFill>
              </a:rPr>
              <a:t>creativos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2" y="1040959"/>
            <a:ext cx="6874639" cy="4774053"/>
          </a:xfrm>
        </p:spPr>
      </p:pic>
    </p:spTree>
    <p:extLst>
      <p:ext uri="{BB962C8B-B14F-4D97-AF65-F5344CB8AC3E}">
        <p14:creationId xmlns:p14="http://schemas.microsoft.com/office/powerpoint/2010/main" val="57241800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670560"/>
          </a:xfrm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Redes sociales y bibliotecas</a:t>
            </a:r>
            <a:endParaRPr lang="es-CL" sz="2800" b="1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561515"/>
            <a:ext cx="8596668" cy="4479848"/>
          </a:xfrm>
        </p:spPr>
        <p:txBody>
          <a:bodyPr>
            <a:normAutofit/>
          </a:bodyPr>
          <a:lstStyle/>
          <a:p>
            <a:pPr algn="just"/>
            <a:r>
              <a:rPr lang="es-CL" sz="2200" dirty="0" smtClean="0"/>
              <a:t> </a:t>
            </a:r>
            <a:r>
              <a:rPr lang="es-CL" sz="2200" b="1" dirty="0" smtClean="0"/>
              <a:t>Redes sociales</a:t>
            </a:r>
            <a:r>
              <a:rPr lang="es-CL" sz="2200" dirty="0" smtClean="0"/>
              <a:t>: “servicios </a:t>
            </a:r>
            <a:r>
              <a:rPr lang="es-CL" sz="2200" dirty="0"/>
              <a:t>basados en la web que permiten a los usuarios construir un perfil público y ofrecen las herramientas que hacen posible la interacción entre ellos, compartiendo intereses, recursos e </a:t>
            </a:r>
            <a:r>
              <a:rPr lang="es-CL" sz="2200" dirty="0" smtClean="0"/>
              <a:t>información</a:t>
            </a:r>
          </a:p>
          <a:p>
            <a:pPr marL="0" indent="0" algn="just">
              <a:buNone/>
            </a:pPr>
            <a:endParaRPr lang="es-CL" sz="2200" dirty="0" smtClean="0"/>
          </a:p>
          <a:p>
            <a:pPr algn="just"/>
            <a:r>
              <a:rPr lang="es-CL" sz="2200" dirty="0" smtClean="0"/>
              <a:t>Para el caso de las bibliotecas “el </a:t>
            </a:r>
            <a:r>
              <a:rPr lang="es-CL" sz="2200" dirty="0"/>
              <a:t>uso de estas nuevas plataformas tecnológicas permiten atender demandas y expectativas de los usuarios con prontitud, facilitando el desempeño del</a:t>
            </a:r>
            <a:r>
              <a:rPr lang="es-CL" sz="2200" i="1" dirty="0"/>
              <a:t> staff </a:t>
            </a:r>
            <a:r>
              <a:rPr lang="es-CL" sz="2200" dirty="0"/>
              <a:t>y la difusión de </a:t>
            </a:r>
            <a:r>
              <a:rPr lang="es-CL" sz="2200" smtClean="0"/>
              <a:t>servicios”. </a:t>
            </a:r>
            <a:endParaRPr lang="es-CL" sz="2200" dirty="0" smtClean="0"/>
          </a:p>
          <a:p>
            <a:pPr marL="0" indent="0" algn="just">
              <a:buNone/>
            </a:pPr>
            <a:endParaRPr lang="es-CL" sz="2200" dirty="0"/>
          </a:p>
          <a:p>
            <a:pPr marL="0" indent="0" algn="r">
              <a:buNone/>
            </a:pPr>
            <a:r>
              <a:rPr lang="es-CL" sz="2200" dirty="0" smtClean="0"/>
              <a:t>    (Andrade </a:t>
            </a:r>
            <a:r>
              <a:rPr lang="es-CL" sz="2200" dirty="0"/>
              <a:t>y Velázquez, 2011) </a:t>
            </a:r>
          </a:p>
        </p:txBody>
      </p:sp>
    </p:spTree>
    <p:extLst>
      <p:ext uri="{BB962C8B-B14F-4D97-AF65-F5344CB8AC3E}">
        <p14:creationId xmlns:p14="http://schemas.microsoft.com/office/powerpoint/2010/main" val="2608898957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739" y="1600200"/>
            <a:ext cx="3729038" cy="111442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b="1" dirty="0" smtClean="0">
                <a:solidFill>
                  <a:schemeClr val="tx2"/>
                </a:solidFill>
              </a:rPr>
              <a:t>No deprimirse si algo no funciona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55" y="583407"/>
            <a:ext cx="6787714" cy="4527550"/>
          </a:xfrm>
        </p:spPr>
      </p:pic>
    </p:spTree>
    <p:extLst>
      <p:ext uri="{BB962C8B-B14F-4D97-AF65-F5344CB8AC3E}">
        <p14:creationId xmlns:p14="http://schemas.microsoft.com/office/powerpoint/2010/main" val="40916895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309" y="2226468"/>
            <a:ext cx="8596668" cy="6477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b="1" dirty="0" smtClean="0">
                <a:solidFill>
                  <a:schemeClr val="tx2"/>
                </a:solidFill>
              </a:rPr>
              <a:t>Planificar y medir</a:t>
            </a:r>
            <a:endParaRPr lang="es-CL" sz="2800" b="1" dirty="0">
              <a:solidFill>
                <a:schemeClr val="tx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170" y="1095375"/>
            <a:ext cx="6947480" cy="4605338"/>
          </a:xfrm>
        </p:spPr>
      </p:pic>
    </p:spTree>
    <p:extLst>
      <p:ext uri="{BB962C8B-B14F-4D97-AF65-F5344CB8AC3E}">
        <p14:creationId xmlns:p14="http://schemas.microsoft.com/office/powerpoint/2010/main" val="1897737913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" y="1128712"/>
            <a:ext cx="5081155" cy="1281979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es-CL" sz="3100" b="1" dirty="0" smtClean="0">
                <a:solidFill>
                  <a:schemeClr val="tx2"/>
                </a:solidFill>
              </a:rPr>
              <a:t> Contarles </a:t>
            </a:r>
            <a:r>
              <a:rPr lang="es-CL" sz="3100" b="1" dirty="0">
                <a:solidFill>
                  <a:schemeClr val="tx2"/>
                </a:solidFill>
              </a:rPr>
              <a:t>a nuestros usuarios sobre las redes </a:t>
            </a:r>
            <a:r>
              <a:rPr lang="es-CL" sz="3100" b="1" dirty="0" smtClean="0">
                <a:solidFill>
                  <a:schemeClr val="tx2"/>
                </a:solidFill>
              </a:rPr>
              <a:t>sociales</a:t>
            </a:r>
            <a:r>
              <a:rPr lang="es-CL" dirty="0"/>
              <a:t/>
            </a:r>
            <a:br>
              <a:rPr lang="es-CL" dirty="0"/>
            </a:b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pic>
        <p:nvPicPr>
          <p:cNvPr id="6" name="5 Marcador de contenido" descr="tarjeta-unsam-1070x6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7019" y="705861"/>
            <a:ext cx="6248680" cy="3838430"/>
          </a:xfrm>
        </p:spPr>
      </p:pic>
    </p:spTree>
    <p:extLst>
      <p:ext uri="{BB962C8B-B14F-4D97-AF65-F5344CB8AC3E}">
        <p14:creationId xmlns:p14="http://schemas.microsoft.com/office/powerpoint/2010/main" val="2264250654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982"/>
          </a:xfrm>
        </p:spPr>
        <p:txBody>
          <a:bodyPr>
            <a:normAutofit/>
          </a:bodyPr>
          <a:lstStyle/>
          <a:p>
            <a:pPr algn="ctr"/>
            <a:r>
              <a:rPr lang="es-AR" sz="2800" b="1" dirty="0" smtClean="0">
                <a:solidFill>
                  <a:schemeClr val="tx2"/>
                </a:solidFill>
              </a:rPr>
              <a:t>Desafíos  </a:t>
            </a:r>
            <a:endParaRPr lang="es-AR" sz="2800" b="1" dirty="0">
              <a:solidFill>
                <a:schemeClr val="tx2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677334" y="1745674"/>
            <a:ext cx="8596668" cy="2743200"/>
          </a:xfrm>
        </p:spPr>
        <p:txBody>
          <a:bodyPr/>
          <a:lstStyle/>
          <a:p>
            <a:r>
              <a:rPr lang="es-AR" sz="2200" dirty="0" smtClean="0"/>
              <a:t>Desarrollar </a:t>
            </a:r>
            <a:r>
              <a:rPr lang="es-AR" sz="2200" dirty="0"/>
              <a:t>una política </a:t>
            </a:r>
            <a:r>
              <a:rPr lang="es-AR" sz="2200" dirty="0" smtClean="0"/>
              <a:t>de gestión de la comunicación institucional.</a:t>
            </a:r>
          </a:p>
          <a:p>
            <a:pPr>
              <a:buNone/>
            </a:pPr>
            <a:endParaRPr lang="es-AR" sz="2200" dirty="0" smtClean="0"/>
          </a:p>
          <a:p>
            <a:r>
              <a:rPr lang="es-AR" sz="2200" dirty="0" smtClean="0"/>
              <a:t>Actualizarnos constantemente.</a:t>
            </a:r>
          </a:p>
          <a:p>
            <a:endParaRPr lang="es-AR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59620245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6255" y="5666509"/>
            <a:ext cx="9185563" cy="942109"/>
          </a:xfrm>
        </p:spPr>
        <p:txBody>
          <a:bodyPr>
            <a:normAutofit fontScale="90000"/>
          </a:bodyPr>
          <a:lstStyle/>
          <a:p>
            <a:pPr algn="ctr"/>
            <a:r>
              <a:rPr lang="es-CL" sz="1800" b="1" dirty="0" smtClean="0">
                <a:solidFill>
                  <a:schemeClr val="tx2"/>
                </a:solidFill>
              </a:rPr>
              <a:t>  </a:t>
            </a:r>
            <a:r>
              <a:rPr lang="es-CL" sz="1800" dirty="0" smtClean="0">
                <a:solidFill>
                  <a:schemeClr val="tx2"/>
                </a:solidFill>
              </a:rPr>
              <a:t/>
            </a:r>
            <a:br>
              <a:rPr lang="es-CL" sz="1800" dirty="0" smtClean="0">
                <a:solidFill>
                  <a:schemeClr val="tx2"/>
                </a:solidFill>
              </a:rPr>
            </a:br>
            <a:r>
              <a:rPr lang="es-CL" sz="2200" dirty="0" smtClean="0">
                <a:solidFill>
                  <a:schemeClr val="tx2"/>
                </a:solidFill>
              </a:rPr>
              <a:t>  Lorena Araya: loaraya@unsam.edu.ar</a:t>
            </a:r>
            <a:br>
              <a:rPr lang="es-CL" sz="2200" dirty="0" smtClean="0">
                <a:solidFill>
                  <a:schemeClr val="tx2"/>
                </a:solidFill>
              </a:rPr>
            </a:br>
            <a:r>
              <a:rPr lang="es-CL" sz="2200" dirty="0" smtClean="0">
                <a:solidFill>
                  <a:schemeClr val="tx2"/>
                </a:solidFill>
              </a:rPr>
              <a:t>  Mariela Frías: mafrias@unsam.edu.ar  </a:t>
            </a:r>
            <a:endParaRPr lang="es-ES" sz="2200" dirty="0">
              <a:solidFill>
                <a:schemeClr val="tx2"/>
              </a:solidFill>
            </a:endParaRPr>
          </a:p>
        </p:txBody>
      </p:sp>
      <p:pic>
        <p:nvPicPr>
          <p:cNvPr id="4" name="3 Marcador de contenido" descr="MUCHAS GRACI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612" y="553453"/>
            <a:ext cx="6738206" cy="4780547"/>
          </a:xfrm>
        </p:spPr>
      </p:pic>
    </p:spTree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fotos sisbi\flyer redes 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8" y="269459"/>
            <a:ext cx="6594764" cy="578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40515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9711"/>
          </a:xfrm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</a:rPr>
              <a:t>Referencias cercanas</a:t>
            </a:r>
            <a:endParaRPr lang="es-CL" sz="2800" b="1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0836" y="1794828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es-CL" sz="2200" dirty="0" smtClean="0"/>
              <a:t>Bibliotecas universitarias españolas (Castillo Díaz y Herrera Morrillas, 2014); (Martín </a:t>
            </a:r>
            <a:r>
              <a:rPr lang="es-CL" sz="2200" dirty="0" err="1"/>
              <a:t>Marichal</a:t>
            </a:r>
            <a:r>
              <a:rPr lang="es-CL" sz="2200" dirty="0"/>
              <a:t>, 2017)(</a:t>
            </a:r>
            <a:r>
              <a:rPr lang="es-CL" sz="2200" dirty="0" err="1"/>
              <a:t>Margaix</a:t>
            </a:r>
            <a:r>
              <a:rPr lang="es-CL" sz="2200" dirty="0"/>
              <a:t>-Arnal, 2013</a:t>
            </a:r>
            <a:r>
              <a:rPr lang="es-CL" sz="2200" dirty="0" smtClean="0"/>
              <a:t>).</a:t>
            </a:r>
          </a:p>
          <a:p>
            <a:pPr marL="0" indent="0">
              <a:buNone/>
            </a:pPr>
            <a:r>
              <a:rPr lang="es-CL" sz="2200" dirty="0" smtClean="0"/>
              <a:t> </a:t>
            </a:r>
          </a:p>
          <a:p>
            <a:pPr algn="just"/>
            <a:r>
              <a:rPr lang="es-CL" sz="2200" dirty="0" smtClean="0"/>
              <a:t>El panorama de Argentina,(Laudano,2016) (</a:t>
            </a:r>
            <a:r>
              <a:rPr lang="es-CL" sz="2200" dirty="0" err="1"/>
              <a:t>Corda</a:t>
            </a:r>
            <a:r>
              <a:rPr lang="es-CL" sz="2200" dirty="0"/>
              <a:t> y </a:t>
            </a:r>
            <a:r>
              <a:rPr lang="es-CL" sz="2200" dirty="0" err="1"/>
              <a:t>Kessler</a:t>
            </a:r>
            <a:r>
              <a:rPr lang="es-CL" sz="2200" dirty="0"/>
              <a:t>, 2016</a:t>
            </a:r>
            <a:r>
              <a:rPr lang="es-CL" sz="2200" dirty="0" smtClean="0"/>
              <a:t>) </a:t>
            </a:r>
            <a:r>
              <a:rPr lang="es-CL" sz="2200" dirty="0"/>
              <a:t>Planas (</a:t>
            </a:r>
            <a:r>
              <a:rPr lang="es-CL" sz="2200" dirty="0" err="1"/>
              <a:t>Laudano</a:t>
            </a:r>
            <a:r>
              <a:rPr lang="es-CL" sz="2200" dirty="0"/>
              <a:t>, Planas, y </a:t>
            </a:r>
            <a:r>
              <a:rPr lang="es-CL" sz="2200" dirty="0" err="1"/>
              <a:t>Kessler</a:t>
            </a:r>
            <a:r>
              <a:rPr lang="es-CL" sz="2200" dirty="0"/>
              <a:t>, </a:t>
            </a:r>
            <a:r>
              <a:rPr lang="es-CL" sz="2200" dirty="0" smtClean="0"/>
              <a:t>2015 (</a:t>
            </a:r>
            <a:r>
              <a:rPr lang="es-CL" sz="2200" dirty="0"/>
              <a:t>De </a:t>
            </a:r>
            <a:r>
              <a:rPr lang="es-CL" sz="2200" dirty="0" err="1"/>
              <a:t>Volder</a:t>
            </a:r>
            <a:r>
              <a:rPr lang="es-CL" sz="2200" dirty="0"/>
              <a:t>, 2016a) </a:t>
            </a:r>
            <a:r>
              <a:rPr lang="es-CL" sz="2200" dirty="0" smtClean="0"/>
              <a:t>(</a:t>
            </a:r>
            <a:r>
              <a:rPr lang="es-CL" sz="2200" dirty="0"/>
              <a:t>Gutiérrez, </a:t>
            </a:r>
            <a:r>
              <a:rPr lang="es-CL" sz="2200" dirty="0" smtClean="0"/>
              <a:t>2016); iniciativa </a:t>
            </a:r>
            <a:r>
              <a:rPr lang="es-CL" sz="2200" b="1" dirty="0"/>
              <a:t>LABIAR </a:t>
            </a:r>
            <a:r>
              <a:rPr lang="es-CL" sz="2200" b="1" dirty="0" smtClean="0"/>
              <a:t>2.0 </a:t>
            </a:r>
            <a:r>
              <a:rPr lang="es-CL" sz="2200" dirty="0" smtClean="0"/>
              <a:t>(</a:t>
            </a:r>
            <a:r>
              <a:rPr lang="es-CL" sz="2200" dirty="0"/>
              <a:t>De </a:t>
            </a:r>
            <a:r>
              <a:rPr lang="es-CL" sz="2200" dirty="0" err="1"/>
              <a:t>Volder</a:t>
            </a:r>
            <a:r>
              <a:rPr lang="es-CL" sz="2200" dirty="0"/>
              <a:t>, 2016b</a:t>
            </a:r>
            <a:r>
              <a:rPr lang="es-CL" sz="22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5074099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83370" y="2299853"/>
            <a:ext cx="3854528" cy="1017543"/>
          </a:xfrm>
        </p:spPr>
        <p:txBody>
          <a:bodyPr>
            <a:normAutofit/>
          </a:bodyPr>
          <a:lstStyle/>
          <a:p>
            <a:pPr algn="ctr"/>
            <a:r>
              <a:rPr lang="es-AR" sz="2800" b="1" dirty="0" smtClean="0">
                <a:solidFill>
                  <a:schemeClr val="tx2"/>
                </a:solidFill>
              </a:rPr>
              <a:t>Universidad Nacional de San Martín</a:t>
            </a:r>
            <a:endParaRPr lang="es-AR" sz="2800" b="1" dirty="0">
              <a:solidFill>
                <a:schemeClr val="tx2"/>
              </a:solidFill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21" y="870644"/>
            <a:ext cx="5662039" cy="4768157"/>
          </a:xfrm>
        </p:spPr>
      </p:pic>
    </p:spTree>
    <p:extLst>
      <p:ext uri="{BB962C8B-B14F-4D97-AF65-F5344CB8AC3E}">
        <p14:creationId xmlns:p14="http://schemas.microsoft.com/office/powerpoint/2010/main" val="2063514754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800" b="1" dirty="0">
                <a:solidFill>
                  <a:schemeClr val="tx2"/>
                </a:solidFill>
              </a:rPr>
              <a:t>Edificio Tornavías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29" y="651164"/>
            <a:ext cx="6305671" cy="4752109"/>
          </a:xfrm>
        </p:spPr>
      </p:pic>
    </p:spTree>
    <p:extLst>
      <p:ext uri="{BB962C8B-B14F-4D97-AF65-F5344CB8AC3E}">
        <p14:creationId xmlns:p14="http://schemas.microsoft.com/office/powerpoint/2010/main" val="2624126850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4" y="609600"/>
            <a:ext cx="3423611" cy="692727"/>
          </a:xfrm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chemeClr val="tx2"/>
                </a:solidFill>
              </a:rPr>
              <a:t>Biblioteca Central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" y="1420092"/>
            <a:ext cx="8446246" cy="4565072"/>
          </a:xfrm>
        </p:spPr>
      </p:pic>
    </p:spTree>
    <p:extLst>
      <p:ext uri="{BB962C8B-B14F-4D97-AF65-F5344CB8AC3E}">
        <p14:creationId xmlns:p14="http://schemas.microsoft.com/office/powerpoint/2010/main" val="3514649726"/>
      </p:ext>
    </p:extLst>
  </p:cSld>
  <p:clrMapOvr>
    <a:masterClrMapping/>
  </p:clrMapOvr>
  <p:transition spd="med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</TotalTime>
  <Words>720</Words>
  <Application>Microsoft Office PowerPoint</Application>
  <PresentationFormat>Panorámica</PresentationFormat>
  <Paragraphs>103</Paragraphs>
  <Slides>55</Slides>
  <Notes>0</Notes>
  <HiddenSlides>2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9" baseType="lpstr">
      <vt:lpstr>Arial</vt:lpstr>
      <vt:lpstr>Trebuchet MS</vt:lpstr>
      <vt:lpstr>Wingdings 3</vt:lpstr>
      <vt:lpstr>Faceta</vt:lpstr>
      <vt:lpstr>Gestión de redes sociales en bibliotecas: experiencia y práctica de la Biblioteca Central UNSAM.</vt:lpstr>
      <vt:lpstr>.</vt:lpstr>
      <vt:lpstr>Presentación de PowerPoint</vt:lpstr>
      <vt:lpstr>Acerca de los social media y redes sociales </vt:lpstr>
      <vt:lpstr>Redes sociales y bibliotecas</vt:lpstr>
      <vt:lpstr>Referencias cercanas</vt:lpstr>
      <vt:lpstr>Universidad Nacional de San Martín</vt:lpstr>
      <vt:lpstr>Edificio Tornavías</vt:lpstr>
      <vt:lpstr>Biblioteca Central</vt:lpstr>
      <vt:lpstr>Presentación de PowerPoint</vt:lpstr>
      <vt:lpstr>Desafíos</vt:lpstr>
      <vt:lpstr>… desafíos…</vt:lpstr>
      <vt:lpstr>Más desafíos….</vt:lpstr>
      <vt:lpstr>Comunicación y difusión</vt:lpstr>
      <vt:lpstr>Presentación de PowerPoint</vt:lpstr>
      <vt:lpstr>Beneficios</vt:lpstr>
      <vt:lpstr>Presentación de PowerPoint</vt:lpstr>
      <vt:lpstr>A tener en cuenta:</vt:lpstr>
      <vt:lpstr>Nuestras redes</vt:lpstr>
      <vt:lpstr>Presentación de PowerPoint</vt:lpstr>
      <vt:lpstr>Redes sociales de la #BCUNSAM</vt:lpstr>
      <vt:lpstr>El equipo de las redes sociales</vt:lpstr>
      <vt:lpstr>Y la colaboración de todo nuestro equipo</vt:lpstr>
      <vt:lpstr>Nuestra impronta: académica e informal</vt:lpstr>
      <vt:lpstr>Relación con la institución mayor en el ámbito de las redes sociales</vt:lpstr>
      <vt:lpstr>Dinámica de trabajo</vt:lpstr>
      <vt:lpstr>Algunas claves</vt:lpstr>
      <vt:lpstr>Prestar atención a la contingencia</vt:lpstr>
      <vt:lpstr>A nivel macro: hechos de interés general</vt:lpstr>
      <vt:lpstr>Otro ejemplo sobre cómo estar en sintonía con la contingencia</vt:lpstr>
      <vt:lpstr>Planificar o ir un paso adelante</vt:lpstr>
      <vt:lpstr>Lenguaje</vt:lpstr>
      <vt:lpstr>¿Qué tipo de información difundimos a través de las redes sociales? </vt:lpstr>
      <vt:lpstr>Los servicios de la Biblioteca</vt:lpstr>
      <vt:lpstr>    Compartir información sobre eventos de la Biblioteca</vt:lpstr>
      <vt:lpstr>Difundir la colección de la Biblioteca y recursos a los que brindamos acceso</vt:lpstr>
      <vt:lpstr>Presentación de PowerPoint</vt:lpstr>
      <vt:lpstr>Compartir otros eventos o noticias de la comunidad universitaria </vt:lpstr>
      <vt:lpstr>Brindar datos útiles sobre recursos de información o herramientas de ayuda </vt:lpstr>
      <vt:lpstr>Presentación de PowerPoint</vt:lpstr>
      <vt:lpstr>Proporcionar referencias o asesoramiento a los usuarios</vt:lpstr>
      <vt:lpstr>Mostrar nuestro trabajo</vt:lpstr>
      <vt:lpstr>Notas livianas</vt:lpstr>
      <vt:lpstr>#BookFaceFriday</vt:lpstr>
      <vt:lpstr>Recomendaciones</vt:lpstr>
      <vt:lpstr> Conectar con otros sectores de la Universidad e instituciones afines </vt:lpstr>
      <vt:lpstr> Observar las buenas prácticas de otras bibliotecas e instituciones. Compartir sus contenidos y reproducir sus ideas.</vt:lpstr>
      <vt:lpstr>Presentación de PowerPoint</vt:lpstr>
      <vt:lpstr>Ser creativos </vt:lpstr>
      <vt:lpstr>No deprimirse si algo no funciona</vt:lpstr>
      <vt:lpstr>Planificar y medir</vt:lpstr>
      <vt:lpstr> Contarles a nuestros usuarios sobre las redes sociales  </vt:lpstr>
      <vt:lpstr>Desafíos  </vt:lpstr>
      <vt:lpstr>     Lorena Araya: loaraya@unsam.edu.ar   Mariela Frías: mafrias@unsam.edu.ar 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Gestión de redes sociales en bibliotecas:  experiencia y práctica de la Biblioteca Central UNSAM.</dc:title>
  <dc:creator>Juan Francisco Oviedo Toro</dc:creator>
  <cp:lastModifiedBy>Juan Francisco Oviedo Toro</cp:lastModifiedBy>
  <cp:revision>79</cp:revision>
  <dcterms:created xsi:type="dcterms:W3CDTF">2018-08-21T01:32:15Z</dcterms:created>
  <dcterms:modified xsi:type="dcterms:W3CDTF">2018-08-23T01:59:31Z</dcterms:modified>
</cp:coreProperties>
</file>