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274" r:id="rId3"/>
    <p:sldId id="264" r:id="rId4"/>
    <p:sldId id="266" r:id="rId5"/>
    <p:sldId id="281" r:id="rId6"/>
    <p:sldId id="267" r:id="rId7"/>
    <p:sldId id="279" r:id="rId8"/>
    <p:sldId id="268" r:id="rId9"/>
    <p:sldId id="269" r:id="rId10"/>
    <p:sldId id="270" r:id="rId11"/>
    <p:sldId id="271" r:id="rId12"/>
    <p:sldId id="272" r:id="rId13"/>
    <p:sldId id="275" r:id="rId14"/>
    <p:sldId id="257" r:id="rId15"/>
    <p:sldId id="258" r:id="rId16"/>
    <p:sldId id="280" r:id="rId17"/>
    <p:sldId id="262" r:id="rId18"/>
    <p:sldId id="276" r:id="rId19"/>
    <p:sldId id="261" r:id="rId20"/>
    <p:sldId id="278" r:id="rId21"/>
    <p:sldId id="263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842C"/>
    <a:srgbClr val="C86419"/>
    <a:srgbClr val="C86B29"/>
    <a:srgbClr val="D56B29"/>
    <a:srgbClr val="CC6600"/>
    <a:srgbClr val="E8AA84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416" autoAdjust="0"/>
    <p:restoredTop sz="94660"/>
  </p:normalViewPr>
  <p:slideViewPr>
    <p:cSldViewPr>
      <p:cViewPr>
        <p:scale>
          <a:sx n="90" d="100"/>
          <a:sy n="90" d="100"/>
        </p:scale>
        <p:origin x="-984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lorencia\Downloads\Tablas%20para%20el%20PPT%20jornada(2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lorencia\Downloads\Copia%20de%20Tablas%20para%20el%20PPT%20jornada(2)(1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lorencia\Downloads\Copia%20de%20Tablas%20para%20el%20PPT%20jornada(2)(1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lorencia\Downloads\Copia%20de%20Tablas%20para%20el%20PPT%20jornada(2)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Florencia\Downloads\Copia%20de%20Tablas%20para%20el%20PPT%20jornada(2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lorencia\Downloads\Copia%20de%20Tablas%20para%20el%20PPT%20jornada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27"/>
  <c:chart>
    <c:title>
      <c:tx>
        <c:rich>
          <a:bodyPr/>
          <a:lstStyle/>
          <a:p>
            <a:pPr>
              <a:defRPr/>
            </a:pPr>
            <a:r>
              <a:rPr lang="en-US"/>
              <a:t>Revistas UBA Vigentes: 161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v>Total: 161</c:v>
          </c:tx>
          <c:dLbls>
            <c:dLbl>
              <c:idx val="0"/>
              <c:layout>
                <c:manualLayout>
                  <c:x val="0"/>
                  <c:y val="1.6648727604701517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1.5811230312676879E-17"/>
                  <c:y val="7.4319753509072281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0"/>
                  <c:y val="9.7508159306173708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3.1622460625353777E-17"/>
                  <c:y val="9.6922058655710668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0"/>
                  <c:y val="1.4388497090037703E-2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0"/>
                  <c:y val="1.3418053178135261E-2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0"/>
                  <c:y val="9.7508159306173708E-3"/>
                </c:manualLayout>
              </c:layout>
              <c:dLblPos val="outEnd"/>
              <c:showVal val="1"/>
            </c:dLbl>
            <c:dLbl>
              <c:idx val="7"/>
              <c:layout>
                <c:manualLayout>
                  <c:x val="0"/>
                  <c:y val="1.4329704439119025E-2"/>
                </c:manualLayout>
              </c:layout>
              <c:dLblPos val="outEnd"/>
              <c:showVal val="1"/>
            </c:dLbl>
            <c:dLbl>
              <c:idx val="8"/>
              <c:layout>
                <c:manualLayout>
                  <c:x val="6.3244921250707529E-17"/>
                  <c:y val="1.2069656510327513E-2"/>
                </c:manualLayout>
              </c:layout>
              <c:dLblPos val="outEnd"/>
              <c:showVal val="1"/>
            </c:dLbl>
            <c:dLbl>
              <c:idx val="9"/>
              <c:layout>
                <c:manualLayout>
                  <c:x val="0"/>
                  <c:y val="1.3418053178135261E-2"/>
                </c:manualLayout>
              </c:layout>
              <c:dLblPos val="outEnd"/>
              <c:showVal val="1"/>
            </c:dLbl>
            <c:dLbl>
              <c:idx val="12"/>
              <c:layout>
                <c:manualLayout>
                  <c:x val="0"/>
                  <c:y val="1.2069656510327513E-2"/>
                </c:manualLayout>
              </c:layout>
              <c:dLblPos val="outEnd"/>
              <c:showVal val="1"/>
            </c:dLbl>
            <c:dLbl>
              <c:idx val="13"/>
              <c:layout>
                <c:manualLayout>
                  <c:x val="0"/>
                  <c:y val="1.4329887024991357E-2"/>
                </c:manualLayout>
              </c:layout>
              <c:dLblPos val="outEnd"/>
              <c:showVal val="1"/>
            </c:dLbl>
            <c:dLbl>
              <c:idx val="14"/>
              <c:layout>
                <c:manualLayout>
                  <c:x val="0"/>
                  <c:y val="1.3418053178135261E-2"/>
                </c:manualLayout>
              </c:layout>
              <c:dLblPos val="outEnd"/>
              <c:showVal val="1"/>
            </c:dLbl>
            <c:dLblPos val="inEnd"/>
            <c:showVal val="1"/>
          </c:dLbls>
          <c:cat>
            <c:strRef>
              <c:f>Vigentes!$A$3:$A$17</c:f>
              <c:strCache>
                <c:ptCount val="15"/>
                <c:pt idx="0">
                  <c:v>F. Agronomía</c:v>
                </c:pt>
                <c:pt idx="1">
                  <c:v>F. Arquitectura, Diseño y Urban.</c:v>
                </c:pt>
                <c:pt idx="2">
                  <c:v>F. Ciencias Económicas</c:v>
                </c:pt>
                <c:pt idx="3">
                  <c:v>F. Ciencias Exactas</c:v>
                </c:pt>
                <c:pt idx="4">
                  <c:v>F. Ciencias Sociales</c:v>
                </c:pt>
                <c:pt idx="5">
                  <c:v>F. Ciencias Veterinarias</c:v>
                </c:pt>
                <c:pt idx="6">
                  <c:v>F. Derecho</c:v>
                </c:pt>
                <c:pt idx="7">
                  <c:v>F. Farmacia y Bioquímica</c:v>
                </c:pt>
                <c:pt idx="8">
                  <c:v>F. Filosofía y Letras</c:v>
                </c:pt>
                <c:pt idx="9">
                  <c:v>F. Ingeniería</c:v>
                </c:pt>
                <c:pt idx="10">
                  <c:v>F. Medicina</c:v>
                </c:pt>
                <c:pt idx="11">
                  <c:v>F. Odontología</c:v>
                </c:pt>
                <c:pt idx="12">
                  <c:v>F. Psicología</c:v>
                </c:pt>
                <c:pt idx="13">
                  <c:v>CBC</c:v>
                </c:pt>
                <c:pt idx="14">
                  <c:v>Rectorado</c:v>
                </c:pt>
              </c:strCache>
            </c:strRef>
          </c:cat>
          <c:val>
            <c:numRef>
              <c:f>Vigentes!$B$3:$B$17</c:f>
              <c:numCache>
                <c:formatCode>General</c:formatCode>
                <c:ptCount val="15"/>
                <c:pt idx="0">
                  <c:v>3</c:v>
                </c:pt>
                <c:pt idx="1">
                  <c:v>10</c:v>
                </c:pt>
                <c:pt idx="2">
                  <c:v>21</c:v>
                </c:pt>
                <c:pt idx="3">
                  <c:v>3</c:v>
                </c:pt>
                <c:pt idx="4">
                  <c:v>37</c:v>
                </c:pt>
                <c:pt idx="5">
                  <c:v>2</c:v>
                </c:pt>
                <c:pt idx="6">
                  <c:v>12</c:v>
                </c:pt>
                <c:pt idx="7">
                  <c:v>3</c:v>
                </c:pt>
                <c:pt idx="8">
                  <c:v>53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8</c:v>
                </c:pt>
                <c:pt idx="13">
                  <c:v>3</c:v>
                </c:pt>
                <c:pt idx="14">
                  <c:v>2</c:v>
                </c:pt>
              </c:numCache>
            </c:numRef>
          </c:val>
        </c:ser>
        <c:gapWidth val="75"/>
        <c:overlap val="40"/>
        <c:axId val="98040064"/>
        <c:axId val="62914560"/>
      </c:barChart>
      <c:catAx>
        <c:axId val="98040064"/>
        <c:scaling>
          <c:orientation val="minMax"/>
        </c:scaling>
        <c:axPos val="b"/>
        <c:majorTickMark val="none"/>
        <c:tickLblPos val="nextTo"/>
        <c:crossAx val="62914560"/>
        <c:crosses val="autoZero"/>
        <c:auto val="1"/>
        <c:lblAlgn val="ctr"/>
        <c:lblOffset val="100"/>
      </c:catAx>
      <c:valAx>
        <c:axId val="6291456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98040064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28"/>
  <c:chart>
    <c:title>
      <c:tx>
        <c:rich>
          <a:bodyPr rot="0" vert="horz"/>
          <a:lstStyle/>
          <a:p>
            <a:pPr>
              <a:defRPr/>
            </a:pPr>
            <a:r>
              <a:rPr lang="en-US" dirty="0" err="1"/>
              <a:t>Revistas</a:t>
            </a:r>
            <a:r>
              <a:rPr lang="en-US" dirty="0"/>
              <a:t> UBA </a:t>
            </a:r>
            <a:r>
              <a:rPr lang="en-US" dirty="0" err="1" smtClean="0"/>
              <a:t>Vigentes</a:t>
            </a:r>
            <a:r>
              <a:rPr lang="en-US" dirty="0" smtClean="0"/>
              <a:t> </a:t>
            </a:r>
            <a:r>
              <a:rPr lang="en-US" dirty="0"/>
              <a:t>con </a:t>
            </a:r>
            <a:r>
              <a:rPr lang="en-US" dirty="0" err="1"/>
              <a:t>Referato</a:t>
            </a:r>
            <a:r>
              <a:rPr lang="en-US" dirty="0"/>
              <a:t>: 100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dLbls>
            <c:txPr>
              <a:bodyPr rot="0" vert="horz"/>
              <a:lstStyle/>
              <a:p>
                <a:pPr>
                  <a:defRPr/>
                </a:pPr>
                <a:endParaRPr lang="es-E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(Referato!$E$3:$E$12;Referato!$E$14:$E$17)</c:f>
              <c:strCache>
                <c:ptCount val="14"/>
                <c:pt idx="0">
                  <c:v>Facultad de Agronomia</c:v>
                </c:pt>
                <c:pt idx="1">
                  <c:v>F. de Arquitectura, Diseño y Urbanismo</c:v>
                </c:pt>
                <c:pt idx="2">
                  <c:v>Facultad de Ciencias Económicas</c:v>
                </c:pt>
                <c:pt idx="3">
                  <c:v>Facultad de Ciencias Exactas</c:v>
                </c:pt>
                <c:pt idx="4">
                  <c:v>Facultad de Ciencias Sociales</c:v>
                </c:pt>
                <c:pt idx="5">
                  <c:v>Facultad de Ciencias Veterinarias</c:v>
                </c:pt>
                <c:pt idx="6">
                  <c:v>Facultad de Derecho</c:v>
                </c:pt>
                <c:pt idx="7">
                  <c:v>Facultad de Farmacia y Bioquímica</c:v>
                </c:pt>
                <c:pt idx="8">
                  <c:v>Facultad de Filosofía y Letras</c:v>
                </c:pt>
                <c:pt idx="9">
                  <c:v>Facultad de Ingeniería</c:v>
                </c:pt>
                <c:pt idx="10">
                  <c:v>Facultad de Odontología</c:v>
                </c:pt>
                <c:pt idx="11">
                  <c:v>Facultad de Psicología</c:v>
                </c:pt>
                <c:pt idx="12">
                  <c:v>Ciclo Básico Común</c:v>
                </c:pt>
                <c:pt idx="13">
                  <c:v>Rectorado</c:v>
                </c:pt>
              </c:str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Referato!$E$3:$E$17</c15:sqref>
                  </c15:fullRef>
                </c:ext>
              </c:extLst>
            </c:strRef>
          </c:cat>
          <c:val>
            <c:numRef>
              <c:f>(Referato!$F$3:$F$12;Referato!$F$14:$F$17)</c:f>
              <c:numCache>
                <c:formatCode>General</c:formatCode>
                <c:ptCount val="14"/>
                <c:pt idx="0">
                  <c:v>1</c:v>
                </c:pt>
                <c:pt idx="1">
                  <c:v>3</c:v>
                </c:pt>
                <c:pt idx="2">
                  <c:v>14</c:v>
                </c:pt>
                <c:pt idx="3">
                  <c:v>1</c:v>
                </c:pt>
                <c:pt idx="4">
                  <c:v>29</c:v>
                </c:pt>
                <c:pt idx="5">
                  <c:v>1</c:v>
                </c:pt>
                <c:pt idx="6">
                  <c:v>5</c:v>
                </c:pt>
                <c:pt idx="7">
                  <c:v>1</c:v>
                </c:pt>
                <c:pt idx="8">
                  <c:v>34</c:v>
                </c:pt>
                <c:pt idx="9">
                  <c:v>1</c:v>
                </c:pt>
                <c:pt idx="10">
                  <c:v>1</c:v>
                </c:pt>
                <c:pt idx="11">
                  <c:v>5</c:v>
                </c:pt>
                <c:pt idx="12">
                  <c:v>2</c:v>
                </c:pt>
                <c:pt idx="13">
                  <c:v>2</c:v>
                </c:pt>
              </c:num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Referato!$F$3:$F$17</c15:sqref>
                  </c15:fullRef>
                </c:ext>
              </c:extLst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95-41E4-9445-7A3D7D7F868C}"/>
            </c:ext>
          </c:extLst>
        </c:ser>
        <c:dLbls>
          <c:showVal val="1"/>
        </c:dLbls>
        <c:gapWidth val="75"/>
        <c:overlap val="40"/>
        <c:axId val="63772928"/>
        <c:axId val="63778816"/>
      </c:barChart>
      <c:catAx>
        <c:axId val="6377292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es-ES"/>
          </a:p>
        </c:txPr>
        <c:crossAx val="63778816"/>
        <c:crosses val="autoZero"/>
        <c:auto val="1"/>
        <c:lblAlgn val="ctr"/>
        <c:lblOffset val="100"/>
      </c:catAx>
      <c:valAx>
        <c:axId val="6377881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es-ES"/>
          </a:p>
        </c:txPr>
        <c:crossAx val="63772928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26"/>
  <c:chart>
    <c:title>
      <c:tx>
        <c:rich>
          <a:bodyPr rot="0" vert="horz"/>
          <a:lstStyle/>
          <a:p>
            <a:pPr>
              <a:defRPr/>
            </a:pPr>
            <a:r>
              <a:rPr lang="es-ES"/>
              <a:t>Revistas UBA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Referato!$B$2</c:f>
              <c:strCache>
                <c:ptCount val="1"/>
                <c:pt idx="0">
                  <c:v>Vigente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/>
                </a:pPr>
                <a:endParaRPr lang="es-E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Referato!$A$3:$A$17</c:f>
              <c:strCache>
                <c:ptCount val="15"/>
                <c:pt idx="0">
                  <c:v>Facultad de Agronomia</c:v>
                </c:pt>
                <c:pt idx="1">
                  <c:v>F. de Arquitectura, Diseño y Urbanismo</c:v>
                </c:pt>
                <c:pt idx="2">
                  <c:v>Facultad de Ciencias Económicas</c:v>
                </c:pt>
                <c:pt idx="3">
                  <c:v>Facultad de Ciencias Exactas</c:v>
                </c:pt>
                <c:pt idx="4">
                  <c:v>Facultad de Ciencias Sociales</c:v>
                </c:pt>
                <c:pt idx="5">
                  <c:v>Facultad de Ciencias Veterinarias</c:v>
                </c:pt>
                <c:pt idx="6">
                  <c:v>Facultad de Derecho</c:v>
                </c:pt>
                <c:pt idx="7">
                  <c:v>Facultad de Farmacia y Bioquímica</c:v>
                </c:pt>
                <c:pt idx="8">
                  <c:v>Facultad de Filosofía y Letras</c:v>
                </c:pt>
                <c:pt idx="9">
                  <c:v>Facultad de Ingeniería</c:v>
                </c:pt>
                <c:pt idx="10">
                  <c:v>Facultad de Medicina</c:v>
                </c:pt>
                <c:pt idx="11">
                  <c:v>Facultad de Odontología</c:v>
                </c:pt>
                <c:pt idx="12">
                  <c:v>Facultad de Psicología</c:v>
                </c:pt>
                <c:pt idx="13">
                  <c:v>Ciclo Básico Común</c:v>
                </c:pt>
                <c:pt idx="14">
                  <c:v>Rectorado</c:v>
                </c:pt>
              </c:strCache>
            </c:strRef>
          </c:cat>
          <c:val>
            <c:numRef>
              <c:f>Referato!$B$3:$B$17</c:f>
              <c:numCache>
                <c:formatCode>General</c:formatCode>
                <c:ptCount val="15"/>
                <c:pt idx="0">
                  <c:v>3</c:v>
                </c:pt>
                <c:pt idx="1">
                  <c:v>10</c:v>
                </c:pt>
                <c:pt idx="2">
                  <c:v>21</c:v>
                </c:pt>
                <c:pt idx="3">
                  <c:v>3</c:v>
                </c:pt>
                <c:pt idx="4">
                  <c:v>37</c:v>
                </c:pt>
                <c:pt idx="5">
                  <c:v>2</c:v>
                </c:pt>
                <c:pt idx="6">
                  <c:v>12</c:v>
                </c:pt>
                <c:pt idx="7">
                  <c:v>3</c:v>
                </c:pt>
                <c:pt idx="8">
                  <c:v>53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8</c:v>
                </c:pt>
                <c:pt idx="13">
                  <c:v>3</c:v>
                </c:pt>
                <c:pt idx="1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8C-4AB4-A288-1E32372F37A6}"/>
            </c:ext>
          </c:extLst>
        </c:ser>
        <c:ser>
          <c:idx val="1"/>
          <c:order val="1"/>
          <c:tx>
            <c:strRef>
              <c:f>Referato!$C$2</c:f>
              <c:strCache>
                <c:ptCount val="1"/>
                <c:pt idx="0">
                  <c:v>Referato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/>
                </a:pPr>
                <a:endParaRPr lang="es-E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Referato!$A$3:$A$17</c:f>
              <c:strCache>
                <c:ptCount val="15"/>
                <c:pt idx="0">
                  <c:v>Facultad de Agronomia</c:v>
                </c:pt>
                <c:pt idx="1">
                  <c:v>F. de Arquitectura, Diseño y Urbanismo</c:v>
                </c:pt>
                <c:pt idx="2">
                  <c:v>Facultad de Ciencias Económicas</c:v>
                </c:pt>
                <c:pt idx="3">
                  <c:v>Facultad de Ciencias Exactas</c:v>
                </c:pt>
                <c:pt idx="4">
                  <c:v>Facultad de Ciencias Sociales</c:v>
                </c:pt>
                <c:pt idx="5">
                  <c:v>Facultad de Ciencias Veterinarias</c:v>
                </c:pt>
                <c:pt idx="6">
                  <c:v>Facultad de Derecho</c:v>
                </c:pt>
                <c:pt idx="7">
                  <c:v>Facultad de Farmacia y Bioquímica</c:v>
                </c:pt>
                <c:pt idx="8">
                  <c:v>Facultad de Filosofía y Letras</c:v>
                </c:pt>
                <c:pt idx="9">
                  <c:v>Facultad de Ingeniería</c:v>
                </c:pt>
                <c:pt idx="10">
                  <c:v>Facultad de Medicina</c:v>
                </c:pt>
                <c:pt idx="11">
                  <c:v>Facultad de Odontología</c:v>
                </c:pt>
                <c:pt idx="12">
                  <c:v>Facultad de Psicología</c:v>
                </c:pt>
                <c:pt idx="13">
                  <c:v>Ciclo Básico Común</c:v>
                </c:pt>
                <c:pt idx="14">
                  <c:v>Rectorado</c:v>
                </c:pt>
              </c:strCache>
            </c:strRef>
          </c:cat>
          <c:val>
            <c:numRef>
              <c:f>Referato!$C$3:$C$17</c:f>
              <c:numCache>
                <c:formatCode>General</c:formatCode>
                <c:ptCount val="15"/>
                <c:pt idx="0">
                  <c:v>1</c:v>
                </c:pt>
                <c:pt idx="1">
                  <c:v>3</c:v>
                </c:pt>
                <c:pt idx="2">
                  <c:v>14</c:v>
                </c:pt>
                <c:pt idx="3">
                  <c:v>1</c:v>
                </c:pt>
                <c:pt idx="4">
                  <c:v>29</c:v>
                </c:pt>
                <c:pt idx="5">
                  <c:v>1</c:v>
                </c:pt>
                <c:pt idx="6">
                  <c:v>5</c:v>
                </c:pt>
                <c:pt idx="7">
                  <c:v>1</c:v>
                </c:pt>
                <c:pt idx="8">
                  <c:v>34</c:v>
                </c:pt>
                <c:pt idx="9">
                  <c:v>1</c:v>
                </c:pt>
                <c:pt idx="10">
                  <c:v>0</c:v>
                </c:pt>
                <c:pt idx="11">
                  <c:v>1</c:v>
                </c:pt>
                <c:pt idx="12">
                  <c:v>5</c:v>
                </c:pt>
                <c:pt idx="13">
                  <c:v>2</c:v>
                </c:pt>
                <c:pt idx="1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18C-4AB4-A288-1E32372F37A6}"/>
            </c:ext>
          </c:extLst>
        </c:ser>
        <c:dLbls>
          <c:showVal val="1"/>
        </c:dLbls>
        <c:gapWidth val="45"/>
        <c:overlap val="-27"/>
        <c:axId val="63809408"/>
        <c:axId val="63810944"/>
      </c:barChart>
      <c:catAx>
        <c:axId val="6380940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es-ES"/>
          </a:p>
        </c:txPr>
        <c:crossAx val="63810944"/>
        <c:crosses val="autoZero"/>
        <c:auto val="1"/>
        <c:lblAlgn val="ctr"/>
        <c:lblOffset val="100"/>
      </c:catAx>
      <c:valAx>
        <c:axId val="6381094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es-ES"/>
          </a:p>
        </c:txPr>
        <c:crossAx val="63809408"/>
        <c:crosses val="autoZero"/>
        <c:crossBetween val="between"/>
      </c:valAx>
    </c:plotArea>
    <c:legend>
      <c:legendPos val="b"/>
      <c:layout/>
      <c:txPr>
        <a:bodyPr rot="0" vert="horz"/>
        <a:lstStyle/>
        <a:p>
          <a:pPr>
            <a:defRPr/>
          </a:pPr>
          <a:endParaRPr lang="es-ES"/>
        </a:p>
      </c:txPr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26"/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Revistas UBA - Área temática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'Area tematica'!$B$2:$B$3</c:f>
              <c:strCache>
                <c:ptCount val="1"/>
                <c:pt idx="0">
                  <c:v>Vigente</c:v>
                </c:pt>
              </c:strCache>
            </c:strRef>
          </c:tx>
          <c:dLbls>
            <c:dLbl>
              <c:idx val="0"/>
              <c:layout>
                <c:manualLayout>
                  <c:x val="4.8100716082051494E-3"/>
                  <c:y val="-7.7073033551827595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0"/>
                  <c:y val="6.0185305578402395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0"/>
                  <c:y val="3.2890869753316359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0"/>
                  <c:y val="8.747974140348844E-3"/>
                </c:manualLayout>
              </c:layout>
              <c:dLblPos val="outEnd"/>
              <c:showVal val="1"/>
            </c:dLbl>
            <c:txPr>
              <a:bodyPr rot="0" vert="horz"/>
              <a:lstStyle/>
              <a:p>
                <a:pPr>
                  <a:defRPr/>
                </a:pPr>
                <a:endParaRPr lang="es-ES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'Area tematica'!$A$4:$A$7</c:f>
              <c:strCache>
                <c:ptCount val="4"/>
                <c:pt idx="0">
                  <c:v>Ciencias Biológicas y de la Salud</c:v>
                </c:pt>
                <c:pt idx="1">
                  <c:v>Ciencias Exactas, Naturales e Ingenierías</c:v>
                </c:pt>
                <c:pt idx="2">
                  <c:v>Ciencias Sociales</c:v>
                </c:pt>
                <c:pt idx="3">
                  <c:v>Humanidades y Artes</c:v>
                </c:pt>
              </c:strCache>
            </c:strRef>
          </c:cat>
          <c:val>
            <c:numRef>
              <c:f>'Area tematica'!$B$4:$B$7</c:f>
              <c:numCache>
                <c:formatCode>General</c:formatCode>
                <c:ptCount val="4"/>
                <c:pt idx="0">
                  <c:v>7</c:v>
                </c:pt>
                <c:pt idx="1">
                  <c:v>9</c:v>
                </c:pt>
                <c:pt idx="2">
                  <c:v>90</c:v>
                </c:pt>
                <c:pt idx="3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E0-4E44-9E12-4EFA4BCF5943}"/>
            </c:ext>
          </c:extLst>
        </c:ser>
        <c:ser>
          <c:idx val="1"/>
          <c:order val="1"/>
          <c:tx>
            <c:strRef>
              <c:f>'Area tematica'!$C$2:$C$3</c:f>
              <c:strCache>
                <c:ptCount val="1"/>
                <c:pt idx="0">
                  <c:v>Referato</c:v>
                </c:pt>
              </c:strCache>
            </c:strRef>
          </c:tx>
          <c:dLbls>
            <c:dLbl>
              <c:idx val="0"/>
              <c:layout>
                <c:manualLayout>
                  <c:x val="-1.60335720273505E-3"/>
                  <c:y val="1.1138866514831683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0"/>
                  <c:y val="1.2332571739771087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0"/>
                  <c:y val="8.7479741403488007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0"/>
                  <c:y val="6.0185305578402395E-3"/>
                </c:manualLayout>
              </c:layout>
              <c:dLblPos val="outEnd"/>
              <c:showVal val="1"/>
            </c:dLbl>
            <c:txPr>
              <a:bodyPr rot="0" vert="horz"/>
              <a:lstStyle/>
              <a:p>
                <a:pPr>
                  <a:defRPr/>
                </a:pPr>
                <a:endParaRPr lang="es-ES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'Area tematica'!$A$4:$A$7</c:f>
              <c:strCache>
                <c:ptCount val="4"/>
                <c:pt idx="0">
                  <c:v>Ciencias Biológicas y de la Salud</c:v>
                </c:pt>
                <c:pt idx="1">
                  <c:v>Ciencias Exactas, Naturales e Ingenierías</c:v>
                </c:pt>
                <c:pt idx="2">
                  <c:v>Ciencias Sociales</c:v>
                </c:pt>
                <c:pt idx="3">
                  <c:v>Humanidades y Artes</c:v>
                </c:pt>
              </c:strCache>
            </c:strRef>
          </c:cat>
          <c:val>
            <c:numRef>
              <c:f>'Area tematica'!$C$4:$C$7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64</c:v>
                </c:pt>
                <c:pt idx="3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8E0-4E44-9E12-4EFA4BCF5943}"/>
            </c:ext>
          </c:extLst>
        </c:ser>
        <c:dLbls>
          <c:showVal val="1"/>
        </c:dLbls>
        <c:gapWidth val="100"/>
        <c:overlap val="-24"/>
        <c:axId val="98326400"/>
        <c:axId val="98327936"/>
      </c:barChart>
      <c:catAx>
        <c:axId val="9832640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es-ES"/>
          </a:p>
        </c:txPr>
        <c:crossAx val="98327936"/>
        <c:crosses val="autoZero"/>
        <c:auto val="1"/>
        <c:lblAlgn val="ctr"/>
        <c:lblOffset val="100"/>
      </c:catAx>
      <c:valAx>
        <c:axId val="9832793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es-ES"/>
          </a:p>
        </c:txPr>
        <c:crossAx val="98326400"/>
        <c:crosses val="autoZero"/>
        <c:crossBetween val="between"/>
      </c:valAx>
    </c:plotArea>
    <c:legend>
      <c:legendPos val="b"/>
      <c:layout/>
      <c:txPr>
        <a:bodyPr rot="0" vert="horz"/>
        <a:lstStyle/>
        <a:p>
          <a:pPr>
            <a:defRPr/>
          </a:pPr>
          <a:endParaRPr lang="es-ES"/>
        </a:p>
      </c:txPr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26"/>
  <c:chart>
    <c:title>
      <c:tx>
        <c:rich>
          <a:bodyPr/>
          <a:lstStyle/>
          <a:p>
            <a:pPr>
              <a:defRPr/>
            </a:pPr>
            <a:r>
              <a:rPr lang="es-ES"/>
              <a:t>Revistas UBA - OJS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OJS!$A$3</c:f>
              <c:strCache>
                <c:ptCount val="1"/>
                <c:pt idx="0">
                  <c:v>Si</c:v>
                </c:pt>
              </c:strCache>
            </c:strRef>
          </c:tx>
          <c:cat>
            <c:strRef>
              <c:f>OJS!$B$2:$C$2</c:f>
              <c:strCache>
                <c:ptCount val="2"/>
                <c:pt idx="0">
                  <c:v>Vigente</c:v>
                </c:pt>
                <c:pt idx="1">
                  <c:v>Referato</c:v>
                </c:pt>
              </c:strCache>
            </c:strRef>
          </c:cat>
          <c:val>
            <c:numRef>
              <c:f>OJS!$B$3:$C$3</c:f>
              <c:numCache>
                <c:formatCode>General</c:formatCode>
                <c:ptCount val="2"/>
                <c:pt idx="0">
                  <c:v>100</c:v>
                </c:pt>
                <c:pt idx="1">
                  <c:v>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A38-45C8-9FBF-AF27ECEEA864}"/>
            </c:ext>
          </c:extLst>
        </c:ser>
        <c:ser>
          <c:idx val="1"/>
          <c:order val="1"/>
          <c:tx>
            <c:strRef>
              <c:f>OJS!$A$4</c:f>
              <c:strCache>
                <c:ptCount val="1"/>
                <c:pt idx="0">
                  <c:v>No</c:v>
                </c:pt>
              </c:strCache>
            </c:strRef>
          </c:tx>
          <c:cat>
            <c:strRef>
              <c:f>OJS!$B$2:$C$2</c:f>
              <c:strCache>
                <c:ptCount val="2"/>
                <c:pt idx="0">
                  <c:v>Vigente</c:v>
                </c:pt>
                <c:pt idx="1">
                  <c:v>Referato</c:v>
                </c:pt>
              </c:strCache>
            </c:strRef>
          </c:cat>
          <c:val>
            <c:numRef>
              <c:f>OJS!$B$4:$C$4</c:f>
              <c:numCache>
                <c:formatCode>General</c:formatCode>
                <c:ptCount val="2"/>
                <c:pt idx="0">
                  <c:v>61</c:v>
                </c:pt>
                <c:pt idx="1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A38-45C8-9FBF-AF27ECEEA864}"/>
            </c:ext>
          </c:extLst>
        </c:ser>
        <c:gapWidth val="75"/>
        <c:overlap val="-25"/>
        <c:axId val="112141824"/>
        <c:axId val="112143360"/>
      </c:barChart>
      <c:catAx>
        <c:axId val="11214182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es-ES"/>
          </a:p>
        </c:txPr>
        <c:crossAx val="112143360"/>
        <c:crosses val="autoZero"/>
        <c:auto val="1"/>
        <c:lblAlgn val="ctr"/>
        <c:lblOffset val="100"/>
      </c:catAx>
      <c:valAx>
        <c:axId val="112143360"/>
        <c:scaling>
          <c:orientation val="minMax"/>
        </c:scaling>
        <c:axPos val="l"/>
        <c:majorGridlines/>
        <c:numFmt formatCode="General" sourceLinked="1"/>
        <c:majorTickMark val="none"/>
        <c:tickLblPos val="none"/>
        <c:spPr>
          <a:ln w="6350">
            <a:noFill/>
          </a:ln>
        </c:spPr>
        <c:crossAx val="112141824"/>
        <c:crosses val="autoZero"/>
        <c:crossBetween val="between"/>
      </c:valAx>
    </c:plotArea>
    <c:legend>
      <c:legendPos val="b"/>
      <c:layout/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ln>
      <a:solidFill>
        <a:schemeClr val="accent1"/>
      </a:solidFill>
    </a:ln>
  </c:sp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26"/>
  <c:chart>
    <c:title>
      <c:tx>
        <c:rich>
          <a:bodyPr rot="0" vert="horz"/>
          <a:lstStyle/>
          <a:p>
            <a:pPr>
              <a:defRPr/>
            </a:pPr>
            <a:r>
              <a:rPr lang="es-ES"/>
              <a:t>Indexación de las Revistas UBA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Indexacion!$B$2</c:f>
              <c:strCache>
                <c:ptCount val="1"/>
                <c:pt idx="0">
                  <c:v>Vigente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8.6237188116049246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0"/>
                  <c:y val="4.2049591389066714E-4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1.5203342915828786E-3"/>
                  <c:y val="2.4713016383192572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0"/>
                  <c:y val="8.6237188116049246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1.5203342915828786E-3"/>
                  <c:y val="8.6237188116049246E-3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-3.0406685831657581E-3"/>
                  <c:y val="1.0674524536033543E-2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1.5202145802213382E-3"/>
                  <c:y val="4.2049591389070482E-4"/>
                </c:manualLayout>
              </c:layout>
              <c:dLblPos val="outEnd"/>
              <c:showVal val="1"/>
            </c:dLbl>
            <c:dLbl>
              <c:idx val="7"/>
              <c:layout>
                <c:manualLayout>
                  <c:x val="0"/>
                  <c:y val="4.5221073627478795E-3"/>
                </c:manualLayout>
              </c:layout>
              <c:dLblPos val="outEnd"/>
              <c:showVal val="1"/>
            </c:dLbl>
            <c:dLbl>
              <c:idx val="8"/>
              <c:layout>
                <c:manualLayout>
                  <c:x val="-1.5203342915828786E-3"/>
                  <c:y val="1.0674524536033401E-2"/>
                </c:manualLayout>
              </c:layout>
              <c:dLblPos val="outEnd"/>
              <c:showVal val="1"/>
            </c:dLbl>
            <c:dLbl>
              <c:idx val="9"/>
              <c:layout>
                <c:manualLayout>
                  <c:x val="-3.0406685831657581E-3"/>
                  <c:y val="4.2049591389062952E-4"/>
                </c:manualLayout>
              </c:layout>
              <c:dLblPos val="outEnd"/>
              <c:showVal val="1"/>
            </c:dLbl>
            <c:dLbl>
              <c:idx val="10"/>
              <c:layout>
                <c:manualLayout>
                  <c:x val="-4.5610028747486413E-3"/>
                  <c:y val="4.5221073627478075E-3"/>
                </c:manualLayout>
              </c:layout>
              <c:dLblPos val="outEnd"/>
              <c:showVal val="1"/>
            </c:dLbl>
            <c:dLbl>
              <c:idx val="11"/>
              <c:layout>
                <c:manualLayout>
                  <c:x val="0"/>
                  <c:y val="4.2049591389070482E-4"/>
                </c:manualLayout>
              </c:layout>
              <c:dLblPos val="outEnd"/>
              <c:showVal val="1"/>
            </c:dLbl>
            <c:dLbl>
              <c:idx val="12"/>
              <c:layout>
                <c:manualLayout>
                  <c:x val="0"/>
                  <c:y val="2.4713016383192572E-3"/>
                </c:manualLayout>
              </c:layout>
              <c:dLblPos val="outEnd"/>
              <c:showVal val="1"/>
            </c:dLbl>
            <c:dLbl>
              <c:idx val="13"/>
              <c:layout>
                <c:manualLayout>
                  <c:x val="0"/>
                  <c:y val="6.5827634138842621E-3"/>
                </c:manualLayout>
              </c:layout>
              <c:dLblPos val="outEnd"/>
              <c:showVal val="1"/>
            </c:dLbl>
            <c:dLbl>
              <c:idx val="14"/>
              <c:layout>
                <c:manualLayout>
                  <c:x val="0"/>
                  <c:y val="2.0634012241533915E-3"/>
                </c:manualLayout>
              </c:layout>
              <c:dLblPos val="outEnd"/>
              <c:showVal val="1"/>
            </c:dLbl>
            <c:txPr>
              <a:bodyPr rot="0" vert="horz"/>
              <a:lstStyle/>
              <a:p>
                <a:pPr>
                  <a:defRPr/>
                </a:pPr>
                <a:endParaRPr lang="es-ES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Indexacion!$A$3:$A$17</c:f>
              <c:strCache>
                <c:ptCount val="15"/>
                <c:pt idx="0">
                  <c:v>BINPAR</c:v>
                </c:pt>
                <c:pt idx="1">
                  <c:v>Latindex</c:v>
                </c:pt>
                <c:pt idx="2">
                  <c:v>Malena</c:v>
                </c:pt>
                <c:pt idx="3">
                  <c:v>LatinREV</c:v>
                </c:pt>
                <c:pt idx="4">
                  <c:v>ROAD</c:v>
                </c:pt>
                <c:pt idx="5">
                  <c:v>MIAR</c:v>
                </c:pt>
                <c:pt idx="6">
                  <c:v>DOAJ</c:v>
                </c:pt>
                <c:pt idx="7">
                  <c:v>Nucleo Básico</c:v>
                </c:pt>
                <c:pt idx="8">
                  <c:v>ERIH PLUS</c:v>
                </c:pt>
                <c:pt idx="9">
                  <c:v>OpenAIRE</c:v>
                </c:pt>
                <c:pt idx="10">
                  <c:v>Scielo</c:v>
                </c:pt>
                <c:pt idx="11">
                  <c:v>Redalyc</c:v>
                </c:pt>
                <c:pt idx="12">
                  <c:v>RedSara</c:v>
                </c:pt>
                <c:pt idx="13">
                  <c:v>Web of science</c:v>
                </c:pt>
                <c:pt idx="14">
                  <c:v>Scopus</c:v>
                </c:pt>
              </c:strCache>
            </c:strRef>
          </c:cat>
          <c:val>
            <c:numRef>
              <c:f>Indexacion!$B$3:$B$17</c:f>
              <c:numCache>
                <c:formatCode>General</c:formatCode>
                <c:ptCount val="15"/>
                <c:pt idx="0">
                  <c:v>148</c:v>
                </c:pt>
                <c:pt idx="1">
                  <c:v>106</c:v>
                </c:pt>
                <c:pt idx="2">
                  <c:v>71</c:v>
                </c:pt>
                <c:pt idx="3">
                  <c:v>63</c:v>
                </c:pt>
                <c:pt idx="4">
                  <c:v>63</c:v>
                </c:pt>
                <c:pt idx="5">
                  <c:v>49</c:v>
                </c:pt>
                <c:pt idx="6">
                  <c:v>47</c:v>
                </c:pt>
                <c:pt idx="7">
                  <c:v>43</c:v>
                </c:pt>
                <c:pt idx="8">
                  <c:v>42</c:v>
                </c:pt>
                <c:pt idx="9">
                  <c:v>33</c:v>
                </c:pt>
                <c:pt idx="10">
                  <c:v>15</c:v>
                </c:pt>
                <c:pt idx="11">
                  <c:v>14</c:v>
                </c:pt>
                <c:pt idx="12">
                  <c:v>12</c:v>
                </c:pt>
                <c:pt idx="13">
                  <c:v>8</c:v>
                </c:pt>
                <c:pt idx="14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473-448A-AC50-55D635D8D743}"/>
            </c:ext>
          </c:extLst>
        </c:ser>
        <c:ser>
          <c:idx val="1"/>
          <c:order val="1"/>
          <c:tx>
            <c:strRef>
              <c:f>Indexacion!$C$2</c:f>
              <c:strCache>
                <c:ptCount val="1"/>
                <c:pt idx="0">
                  <c:v>Referato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9.833532708252074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1.5203342915828786E-3"/>
                  <c:y val="8.6237188116049246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3.0406685831657837E-3"/>
                  <c:y val="2.4713016383192572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1.5203342915828786E-3"/>
                  <c:y val="4.5221073627478075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0"/>
                  <c:y val="6.5729130871763665E-3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-1.5203342915829344E-3"/>
                  <c:y val="1.0674524536033543E-2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3.0406685831657581E-3"/>
                  <c:y val="4.2049591389070482E-4"/>
                </c:manualLayout>
              </c:layout>
              <c:dLblPos val="outEnd"/>
              <c:showVal val="1"/>
            </c:dLbl>
            <c:dLbl>
              <c:idx val="7"/>
              <c:layout>
                <c:manualLayout>
                  <c:x val="1.5203342915828786E-3"/>
                  <c:y val="4.5221073627478795E-3"/>
                </c:manualLayout>
              </c:layout>
              <c:dLblPos val="outEnd"/>
              <c:showVal val="1"/>
            </c:dLbl>
            <c:dLbl>
              <c:idx val="8"/>
              <c:layout>
                <c:manualLayout>
                  <c:x val="0"/>
                  <c:y val="1.0674524536033401E-2"/>
                </c:manualLayout>
              </c:layout>
              <c:dLblPos val="outEnd"/>
              <c:showVal val="1"/>
            </c:dLbl>
            <c:dLbl>
              <c:idx val="9"/>
              <c:layout>
                <c:manualLayout>
                  <c:x val="-1.5203342915828786E-3"/>
                  <c:y val="4.2049591389062952E-4"/>
                </c:manualLayout>
              </c:layout>
              <c:dLblPos val="outEnd"/>
              <c:showVal val="1"/>
            </c:dLbl>
            <c:dLbl>
              <c:idx val="10"/>
              <c:layout>
                <c:manualLayout>
                  <c:x val="-3.0406685831657581E-3"/>
                  <c:y val="4.5221073627478075E-3"/>
                </c:manualLayout>
              </c:layout>
              <c:dLblPos val="outEnd"/>
              <c:showVal val="1"/>
            </c:dLbl>
            <c:dLbl>
              <c:idx val="11"/>
              <c:layout>
                <c:manualLayout>
                  <c:x val="1.5203342915828786E-3"/>
                  <c:y val="4.2049591389070482E-4"/>
                </c:manualLayout>
              </c:layout>
              <c:dLblPos val="outEnd"/>
              <c:showVal val="1"/>
            </c:dLbl>
            <c:dLbl>
              <c:idx val="12"/>
              <c:layout>
                <c:manualLayout>
                  <c:x val="-3.0406685831657581E-3"/>
                  <c:y val="1.6582459830044745E-3"/>
                </c:manualLayout>
              </c:layout>
              <c:dLblPos val="outEnd"/>
              <c:showVal val="1"/>
            </c:dLbl>
            <c:dLbl>
              <c:idx val="13"/>
              <c:layout>
                <c:manualLayout>
                  <c:x val="3.0406685831656458E-3"/>
                  <c:y val="6.5827634138842621E-3"/>
                </c:manualLayout>
              </c:layout>
              <c:dLblPos val="outEnd"/>
              <c:showVal val="1"/>
            </c:dLbl>
            <c:dLbl>
              <c:idx val="14"/>
              <c:layout>
                <c:manualLayout>
                  <c:x val="0"/>
                  <c:y val="2.0634012241533915E-3"/>
                </c:manualLayout>
              </c:layout>
              <c:dLblPos val="outEnd"/>
              <c:showVal val="1"/>
            </c:dLbl>
            <c:txPr>
              <a:bodyPr rot="0" vert="horz"/>
              <a:lstStyle/>
              <a:p>
                <a:pPr>
                  <a:defRPr/>
                </a:pPr>
                <a:endParaRPr lang="es-ES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Indexacion!$A$3:$A$17</c:f>
              <c:strCache>
                <c:ptCount val="15"/>
                <c:pt idx="0">
                  <c:v>BINPAR</c:v>
                </c:pt>
                <c:pt idx="1">
                  <c:v>Latindex</c:v>
                </c:pt>
                <c:pt idx="2">
                  <c:v>Malena</c:v>
                </c:pt>
                <c:pt idx="3">
                  <c:v>LatinREV</c:v>
                </c:pt>
                <c:pt idx="4">
                  <c:v>ROAD</c:v>
                </c:pt>
                <c:pt idx="5">
                  <c:v>MIAR</c:v>
                </c:pt>
                <c:pt idx="6">
                  <c:v>DOAJ</c:v>
                </c:pt>
                <c:pt idx="7">
                  <c:v>Nucleo Básico</c:v>
                </c:pt>
                <c:pt idx="8">
                  <c:v>ERIH PLUS</c:v>
                </c:pt>
                <c:pt idx="9">
                  <c:v>OpenAIRE</c:v>
                </c:pt>
                <c:pt idx="10">
                  <c:v>Scielo</c:v>
                </c:pt>
                <c:pt idx="11">
                  <c:v>Redalyc</c:v>
                </c:pt>
                <c:pt idx="12">
                  <c:v>RedSara</c:v>
                </c:pt>
                <c:pt idx="13">
                  <c:v>Web of science</c:v>
                </c:pt>
                <c:pt idx="14">
                  <c:v>Scopus</c:v>
                </c:pt>
              </c:strCache>
            </c:strRef>
          </c:cat>
          <c:val>
            <c:numRef>
              <c:f>Indexacion!$C$3:$C$17</c:f>
              <c:numCache>
                <c:formatCode>General</c:formatCode>
                <c:ptCount val="15"/>
                <c:pt idx="0">
                  <c:v>97</c:v>
                </c:pt>
                <c:pt idx="1">
                  <c:v>91</c:v>
                </c:pt>
                <c:pt idx="2">
                  <c:v>71</c:v>
                </c:pt>
                <c:pt idx="3">
                  <c:v>62</c:v>
                </c:pt>
                <c:pt idx="4">
                  <c:v>60</c:v>
                </c:pt>
                <c:pt idx="5">
                  <c:v>49</c:v>
                </c:pt>
                <c:pt idx="6">
                  <c:v>47</c:v>
                </c:pt>
                <c:pt idx="7">
                  <c:v>43</c:v>
                </c:pt>
                <c:pt idx="8">
                  <c:v>42</c:v>
                </c:pt>
                <c:pt idx="9">
                  <c:v>33</c:v>
                </c:pt>
                <c:pt idx="10">
                  <c:v>15</c:v>
                </c:pt>
                <c:pt idx="11">
                  <c:v>14</c:v>
                </c:pt>
                <c:pt idx="12">
                  <c:v>7</c:v>
                </c:pt>
                <c:pt idx="13">
                  <c:v>8</c:v>
                </c:pt>
                <c:pt idx="14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473-448A-AC50-55D635D8D743}"/>
            </c:ext>
          </c:extLst>
        </c:ser>
        <c:dLbls>
          <c:showVal val="1"/>
        </c:dLbls>
        <c:gapWidth val="100"/>
        <c:overlap val="-24"/>
        <c:axId val="112191360"/>
        <c:axId val="112192896"/>
      </c:barChart>
      <c:catAx>
        <c:axId val="11219136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es-ES"/>
          </a:p>
        </c:txPr>
        <c:crossAx val="112192896"/>
        <c:crosses val="autoZero"/>
        <c:auto val="1"/>
        <c:lblAlgn val="ctr"/>
        <c:lblOffset val="100"/>
      </c:catAx>
      <c:valAx>
        <c:axId val="11219289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es-ES"/>
          </a:p>
        </c:txPr>
        <c:crossAx val="112191360"/>
        <c:crosses val="autoZero"/>
        <c:crossBetween val="between"/>
      </c:valAx>
    </c:plotArea>
    <c:legend>
      <c:legendPos val="b"/>
      <c:layout/>
      <c:txPr>
        <a:bodyPr rot="0" vert="horz"/>
        <a:lstStyle/>
        <a:p>
          <a:pPr>
            <a:defRPr/>
          </a:pPr>
          <a:endParaRPr lang="es-ES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0.11304</cdr:x>
      <cdr:y>0.17442</cdr:y>
    </cdr:from>
    <cdr:to>
      <cdr:x>0.19035</cdr:x>
      <cdr:y>0.23616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936104" y="1080120"/>
          <a:ext cx="640198" cy="3823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ES" sz="1100" dirty="0"/>
            <a:t>100</a:t>
          </a:r>
        </a:p>
      </cdr:txBody>
    </cdr:sp>
  </cdr:relSizeAnchor>
  <cdr:relSizeAnchor xmlns:cdr="http://schemas.openxmlformats.org/drawingml/2006/chartDrawing">
    <cdr:from>
      <cdr:x>0.32174</cdr:x>
      <cdr:y>0.44186</cdr:y>
    </cdr:from>
    <cdr:to>
      <cdr:x>0.39905</cdr:x>
      <cdr:y>0.48837</cdr:y>
    </cdr:to>
    <cdr:sp macro="" textlink="">
      <cdr:nvSpPr>
        <cdr:cNvPr id="3" name="1 CuadroTexto"/>
        <cdr:cNvSpPr txBox="1"/>
      </cdr:nvSpPr>
      <cdr:spPr>
        <a:xfrm xmlns:a="http://schemas.openxmlformats.org/drawingml/2006/main">
          <a:off x="2664296" y="2736304"/>
          <a:ext cx="64019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1100" dirty="0"/>
            <a:t>61</a:t>
          </a:r>
        </a:p>
      </cdr:txBody>
    </cdr:sp>
  </cdr:relSizeAnchor>
  <cdr:relSizeAnchor xmlns:cdr="http://schemas.openxmlformats.org/drawingml/2006/chartDrawing">
    <cdr:from>
      <cdr:x>0.6</cdr:x>
      <cdr:y>0.29262</cdr:y>
    </cdr:from>
    <cdr:to>
      <cdr:x>0.67731</cdr:x>
      <cdr:y>0.35436</cdr:y>
    </cdr:to>
    <cdr:sp macro="" textlink="">
      <cdr:nvSpPr>
        <cdr:cNvPr id="4" name="1 CuadroTexto"/>
        <cdr:cNvSpPr txBox="1"/>
      </cdr:nvSpPr>
      <cdr:spPr>
        <a:xfrm xmlns:a="http://schemas.openxmlformats.org/drawingml/2006/main">
          <a:off x="3400425" y="1038225"/>
          <a:ext cx="438150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1100"/>
            <a:t>83</a:t>
          </a:r>
        </a:p>
      </cdr:txBody>
    </cdr:sp>
  </cdr:relSizeAnchor>
  <cdr:relSizeAnchor xmlns:cdr="http://schemas.openxmlformats.org/drawingml/2006/chartDrawing">
    <cdr:from>
      <cdr:x>0.8</cdr:x>
      <cdr:y>0.73256</cdr:y>
    </cdr:from>
    <cdr:to>
      <cdr:x>0.87731</cdr:x>
      <cdr:y>0.77907</cdr:y>
    </cdr:to>
    <cdr:sp macro="" textlink="">
      <cdr:nvSpPr>
        <cdr:cNvPr id="5" name="1 CuadroTexto"/>
        <cdr:cNvSpPr txBox="1"/>
      </cdr:nvSpPr>
      <cdr:spPr>
        <a:xfrm xmlns:a="http://schemas.openxmlformats.org/drawingml/2006/main">
          <a:off x="6624736" y="4536504"/>
          <a:ext cx="64019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1100" dirty="0"/>
            <a:t>17</a:t>
          </a:r>
        </a:p>
      </cdr:txBody>
    </cdr:sp>
  </cdr:relSizeAnchor>
  <cdr:relSizeAnchor xmlns:cdr="http://schemas.openxmlformats.org/drawingml/2006/chartDrawing">
    <cdr:from>
      <cdr:x>0</cdr:x>
      <cdr:y>0.86047</cdr:y>
    </cdr:from>
    <cdr:to>
      <cdr:x>0.05378</cdr:x>
      <cdr:y>0.92355</cdr:y>
    </cdr:to>
    <cdr:sp macro="" textlink="">
      <cdr:nvSpPr>
        <cdr:cNvPr id="6" name="1 CuadroTexto"/>
        <cdr:cNvSpPr txBox="1"/>
      </cdr:nvSpPr>
      <cdr:spPr>
        <a:xfrm xmlns:a="http://schemas.openxmlformats.org/drawingml/2006/main">
          <a:off x="0" y="5328592"/>
          <a:ext cx="445348" cy="3906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000" dirty="0"/>
            <a:t>0</a:t>
          </a:r>
          <a:endParaRPr lang="es-ES" sz="1100" b="0" i="0" baseline="0" dirty="0">
            <a:latin typeface="+mn-lt"/>
            <a:ea typeface="+mn-ea"/>
            <a:cs typeface="+mn-cs"/>
          </a:endParaRPr>
        </a:p>
        <a:p xmlns:a="http://schemas.openxmlformats.org/drawingml/2006/main">
          <a:pPr algn="l"/>
          <a:endParaRPr lang="es-ES" sz="1000" dirty="0"/>
        </a:p>
      </cdr:txBody>
    </cdr:sp>
  </cdr:relSizeAnchor>
  <cdr:relSizeAnchor xmlns:cdr="http://schemas.openxmlformats.org/drawingml/2006/chartDrawing">
    <cdr:from>
      <cdr:x>0</cdr:x>
      <cdr:y>0.73256</cdr:y>
    </cdr:from>
    <cdr:to>
      <cdr:x>0.06387</cdr:x>
      <cdr:y>0.79028</cdr:y>
    </cdr:to>
    <cdr:sp macro="" textlink="">
      <cdr:nvSpPr>
        <cdr:cNvPr id="7" name="1 CuadroTexto"/>
        <cdr:cNvSpPr txBox="1"/>
      </cdr:nvSpPr>
      <cdr:spPr>
        <a:xfrm xmlns:a="http://schemas.openxmlformats.org/drawingml/2006/main">
          <a:off x="0" y="4536504"/>
          <a:ext cx="528902" cy="3574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000" dirty="0"/>
            <a:t>20</a:t>
          </a:r>
          <a:endParaRPr lang="es-ES" sz="1100" b="0" i="0" baseline="0" dirty="0">
            <a:latin typeface="+mn-lt"/>
            <a:ea typeface="+mn-ea"/>
            <a:cs typeface="+mn-cs"/>
          </a:endParaRPr>
        </a:p>
        <a:p xmlns:a="http://schemas.openxmlformats.org/drawingml/2006/main">
          <a:pPr algn="l"/>
          <a:endParaRPr lang="es-ES" sz="1000" dirty="0"/>
        </a:p>
      </cdr:txBody>
    </cdr:sp>
  </cdr:relSizeAnchor>
  <cdr:relSizeAnchor xmlns:cdr="http://schemas.openxmlformats.org/drawingml/2006/chartDrawing">
    <cdr:from>
      <cdr:x>0</cdr:x>
      <cdr:y>0.59302</cdr:y>
    </cdr:from>
    <cdr:to>
      <cdr:x>0.06387</cdr:x>
      <cdr:y>0.65074</cdr:y>
    </cdr:to>
    <cdr:sp macro="" textlink="">
      <cdr:nvSpPr>
        <cdr:cNvPr id="8" name="1 CuadroTexto"/>
        <cdr:cNvSpPr txBox="1"/>
      </cdr:nvSpPr>
      <cdr:spPr>
        <a:xfrm xmlns:a="http://schemas.openxmlformats.org/drawingml/2006/main">
          <a:off x="0" y="3672408"/>
          <a:ext cx="528902" cy="3574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000" dirty="0"/>
            <a:t>40</a:t>
          </a:r>
          <a:endParaRPr lang="es-ES" sz="1100" b="0" i="0" baseline="0" dirty="0">
            <a:latin typeface="+mn-lt"/>
            <a:ea typeface="+mn-ea"/>
            <a:cs typeface="+mn-cs"/>
          </a:endParaRPr>
        </a:p>
        <a:p xmlns:a="http://schemas.openxmlformats.org/drawingml/2006/main">
          <a:pPr algn="l"/>
          <a:endParaRPr lang="es-ES" sz="1000" dirty="0"/>
        </a:p>
      </cdr:txBody>
    </cdr:sp>
  </cdr:relSizeAnchor>
  <cdr:relSizeAnchor xmlns:cdr="http://schemas.openxmlformats.org/drawingml/2006/chartDrawing">
    <cdr:from>
      <cdr:x>0</cdr:x>
      <cdr:y>0.45349</cdr:y>
    </cdr:from>
    <cdr:to>
      <cdr:x>0.06387</cdr:x>
      <cdr:y>0.51121</cdr:y>
    </cdr:to>
    <cdr:sp macro="" textlink="">
      <cdr:nvSpPr>
        <cdr:cNvPr id="9" name="1 CuadroTexto"/>
        <cdr:cNvSpPr txBox="1"/>
      </cdr:nvSpPr>
      <cdr:spPr>
        <a:xfrm xmlns:a="http://schemas.openxmlformats.org/drawingml/2006/main">
          <a:off x="0" y="2808312"/>
          <a:ext cx="528902" cy="3574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000" dirty="0"/>
            <a:t>60</a:t>
          </a:r>
          <a:endParaRPr lang="es-ES" sz="1100" b="0" i="0" baseline="0" dirty="0">
            <a:latin typeface="+mn-lt"/>
            <a:ea typeface="+mn-ea"/>
            <a:cs typeface="+mn-cs"/>
          </a:endParaRPr>
        </a:p>
        <a:p xmlns:a="http://schemas.openxmlformats.org/drawingml/2006/main">
          <a:pPr algn="l"/>
          <a:endParaRPr lang="es-ES" sz="1000" dirty="0"/>
        </a:p>
      </cdr:txBody>
    </cdr:sp>
  </cdr:relSizeAnchor>
  <cdr:relSizeAnchor xmlns:cdr="http://schemas.openxmlformats.org/drawingml/2006/chartDrawing">
    <cdr:from>
      <cdr:x>0.00168</cdr:x>
      <cdr:y>0.31946</cdr:y>
    </cdr:from>
    <cdr:to>
      <cdr:x>0.06555</cdr:x>
      <cdr:y>0.37718</cdr:y>
    </cdr:to>
    <cdr:sp macro="" textlink="">
      <cdr:nvSpPr>
        <cdr:cNvPr id="10" name="1 CuadroTexto"/>
        <cdr:cNvSpPr txBox="1"/>
      </cdr:nvSpPr>
      <cdr:spPr>
        <a:xfrm xmlns:a="http://schemas.openxmlformats.org/drawingml/2006/main">
          <a:off x="9525" y="1133475"/>
          <a:ext cx="361950" cy="2047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000" dirty="0"/>
            <a:t>80</a:t>
          </a:r>
          <a:endParaRPr lang="es-ES" sz="1100" b="0" i="0" baseline="0" dirty="0">
            <a:latin typeface="+mn-lt"/>
            <a:ea typeface="+mn-ea"/>
            <a:cs typeface="+mn-cs"/>
          </a:endParaRPr>
        </a:p>
        <a:p xmlns:a="http://schemas.openxmlformats.org/drawingml/2006/main">
          <a:pPr algn="l"/>
          <a:endParaRPr lang="es-ES" sz="1000" dirty="0"/>
        </a:p>
      </cdr:txBody>
    </cdr:sp>
  </cdr:relSizeAnchor>
  <cdr:relSizeAnchor xmlns:cdr="http://schemas.openxmlformats.org/drawingml/2006/chartDrawing">
    <cdr:from>
      <cdr:x>0</cdr:x>
      <cdr:y>0.18605</cdr:y>
    </cdr:from>
    <cdr:to>
      <cdr:x>0.07731</cdr:x>
      <cdr:y>0.25451</cdr:y>
    </cdr:to>
    <cdr:sp macro="" textlink="">
      <cdr:nvSpPr>
        <cdr:cNvPr id="11" name="1 CuadroTexto"/>
        <cdr:cNvSpPr txBox="1"/>
      </cdr:nvSpPr>
      <cdr:spPr>
        <a:xfrm xmlns:a="http://schemas.openxmlformats.org/drawingml/2006/main">
          <a:off x="0" y="1152128"/>
          <a:ext cx="640198" cy="4239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000" dirty="0"/>
            <a:t>100</a:t>
          </a:r>
          <a:endParaRPr lang="es-ES" sz="1100" b="0" i="0" baseline="0" dirty="0">
            <a:latin typeface="+mn-lt"/>
            <a:ea typeface="+mn-ea"/>
            <a:cs typeface="+mn-cs"/>
          </a:endParaRPr>
        </a:p>
        <a:p xmlns:a="http://schemas.openxmlformats.org/drawingml/2006/main">
          <a:pPr algn="l"/>
          <a:endParaRPr lang="es-ES" sz="1000" dirty="0"/>
        </a:p>
      </cdr:txBody>
    </cdr:sp>
  </cdr:relSizeAnchor>
  <cdr:relSizeAnchor xmlns:cdr="http://schemas.openxmlformats.org/drawingml/2006/chartDrawing">
    <cdr:from>
      <cdr:x>0</cdr:x>
      <cdr:y>0.04651</cdr:y>
    </cdr:from>
    <cdr:to>
      <cdr:x>0.07731</cdr:x>
      <cdr:y>0.11497</cdr:y>
    </cdr:to>
    <cdr:sp macro="" textlink="">
      <cdr:nvSpPr>
        <cdr:cNvPr id="12" name="1 CuadroTexto"/>
        <cdr:cNvSpPr txBox="1"/>
      </cdr:nvSpPr>
      <cdr:spPr>
        <a:xfrm xmlns:a="http://schemas.openxmlformats.org/drawingml/2006/main">
          <a:off x="0" y="288032"/>
          <a:ext cx="640198" cy="4239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000" dirty="0"/>
            <a:t>120</a:t>
          </a:r>
          <a:endParaRPr lang="es-ES" sz="1100" b="0" i="0" baseline="0" dirty="0">
            <a:latin typeface="+mn-lt"/>
            <a:ea typeface="+mn-ea"/>
            <a:cs typeface="+mn-cs"/>
          </a:endParaRPr>
        </a:p>
        <a:p xmlns:a="http://schemas.openxmlformats.org/drawingml/2006/main">
          <a:pPr algn="l"/>
          <a:endParaRPr lang="es-ES" sz="10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4153-F095-4762-99B4-081B4009FD08}" type="datetimeFigureOut">
              <a:rPr lang="es-ES" smtClean="0"/>
              <a:pPr/>
              <a:t>21/09/2023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E5FA4-B34E-4390-A25E-1B841273057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4153-F095-4762-99B4-081B4009FD08}" type="datetimeFigureOut">
              <a:rPr lang="es-ES" smtClean="0"/>
              <a:pPr/>
              <a:t>21/09/2023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E5FA4-B34E-4390-A25E-1B841273057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4153-F095-4762-99B4-081B4009FD08}" type="datetimeFigureOut">
              <a:rPr lang="es-ES" smtClean="0"/>
              <a:pPr/>
              <a:t>21/09/2023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E5FA4-B34E-4390-A25E-1B841273057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4153-F095-4762-99B4-081B4009FD08}" type="datetimeFigureOut">
              <a:rPr lang="es-ES" smtClean="0"/>
              <a:pPr/>
              <a:t>21/09/2023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E5FA4-B34E-4390-A25E-1B841273057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4153-F095-4762-99B4-081B4009FD08}" type="datetimeFigureOut">
              <a:rPr lang="es-ES" smtClean="0"/>
              <a:pPr/>
              <a:t>21/09/2023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E5FA4-B34E-4390-A25E-1B841273057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4153-F095-4762-99B4-081B4009FD08}" type="datetimeFigureOut">
              <a:rPr lang="es-ES" smtClean="0"/>
              <a:pPr/>
              <a:t>21/09/2023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E5FA4-B34E-4390-A25E-1B841273057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4153-F095-4762-99B4-081B4009FD08}" type="datetimeFigureOut">
              <a:rPr lang="es-ES" smtClean="0"/>
              <a:pPr/>
              <a:t>21/09/2023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E5FA4-B34E-4390-A25E-1B841273057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4153-F095-4762-99B4-081B4009FD08}" type="datetimeFigureOut">
              <a:rPr lang="es-ES" smtClean="0"/>
              <a:pPr/>
              <a:t>21/09/2023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E5FA4-B34E-4390-A25E-1B841273057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4153-F095-4762-99B4-081B4009FD08}" type="datetimeFigureOut">
              <a:rPr lang="es-ES" smtClean="0"/>
              <a:pPr/>
              <a:t>21/09/2023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E5FA4-B34E-4390-A25E-1B841273057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4153-F095-4762-99B4-081B4009FD08}" type="datetimeFigureOut">
              <a:rPr lang="es-ES" smtClean="0"/>
              <a:pPr/>
              <a:t>21/09/2023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E5FA4-B34E-4390-A25E-1B841273057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4153-F095-4762-99B4-081B4009FD08}" type="datetimeFigureOut">
              <a:rPr lang="es-ES" smtClean="0"/>
              <a:pPr/>
              <a:t>21/09/2023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E5FA4-B34E-4390-A25E-1B841273057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D4153-F095-4762-99B4-081B4009FD08}" type="datetimeFigureOut">
              <a:rPr lang="es-ES" smtClean="0"/>
              <a:pPr/>
              <a:t>21/09/2023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E5FA4-B34E-4390-A25E-1B841273057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sbi.uba.ar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sbi.uba.ar/" TargetMode="External"/><Relationship Id="rId2" Type="http://schemas.openxmlformats.org/officeDocument/2006/relationships/hyperlink" Target="mailto:revistasuba@sisbi.uba.ar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2420888"/>
            <a:ext cx="7772400" cy="1470025"/>
          </a:xfrm>
        </p:spPr>
        <p:txBody>
          <a:bodyPr/>
          <a:lstStyle/>
          <a:p>
            <a:r>
              <a:rPr lang="es-ES" b="1" dirty="0" smtClean="0"/>
              <a:t>Revistas UBA: estado de situación y desafíos futuros</a:t>
            </a:r>
            <a:endParaRPr lang="es-ES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1052736"/>
            <a:ext cx="6400800" cy="1152128"/>
          </a:xfrm>
        </p:spPr>
        <p:txBody>
          <a:bodyPr>
            <a:normAutofit/>
          </a:bodyPr>
          <a:lstStyle/>
          <a:p>
            <a:r>
              <a:rPr lang="es-ES" sz="2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Primera Jornada de Revistas Académicas de la Universidad de Buenos Aires</a:t>
            </a:r>
            <a:endParaRPr lang="es-ES" sz="2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827584" y="4221088"/>
            <a:ext cx="7772400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Claudia Ferrando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000" dirty="0" smtClean="0">
                <a:latin typeface="+mj-lt"/>
                <a:ea typeface="+mj-ea"/>
                <a:cs typeface="+mj-cs"/>
              </a:rPr>
              <a:t>Sistema de Bibliotecas y de Información (SISBI)</a:t>
            </a:r>
            <a:endParaRPr kumimoji="0" lang="es-E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83568" y="5589240"/>
            <a:ext cx="7772400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19 de septiembre de  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2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Centro Cultural Paco </a:t>
            </a:r>
            <a:r>
              <a:rPr lang="es-ES" sz="22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Urondo</a:t>
            </a:r>
            <a:endParaRPr kumimoji="0" lang="es-E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6 Imagen" descr="pie_powerpoingn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6328"/>
            <a:ext cx="91440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 l="1053" t="1877" r="2095" b="6085"/>
          <a:stretch>
            <a:fillRect/>
          </a:stretch>
        </p:blipFill>
        <p:spPr bwMode="auto">
          <a:xfrm>
            <a:off x="1259632" y="188640"/>
            <a:ext cx="6974681" cy="64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6632"/>
            <a:ext cx="6973200" cy="661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31555" cy="482453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 r="28104"/>
          <a:stretch>
            <a:fillRect/>
          </a:stretch>
        </p:blipFill>
        <p:spPr bwMode="auto">
          <a:xfrm>
            <a:off x="2699792" y="980728"/>
            <a:ext cx="3240360" cy="465051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772816"/>
            <a:ext cx="3262439" cy="457197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8790" y="3284984"/>
            <a:ext cx="3445210" cy="35730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6" name="5 Elipse"/>
          <p:cNvSpPr/>
          <p:nvPr/>
        </p:nvSpPr>
        <p:spPr>
          <a:xfrm>
            <a:off x="2195736" y="548680"/>
            <a:ext cx="720080" cy="43204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2411760" y="332656"/>
            <a:ext cx="4248472" cy="201622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 redondeado"/>
          <p:cNvSpPr/>
          <p:nvPr/>
        </p:nvSpPr>
        <p:spPr>
          <a:xfrm>
            <a:off x="5148064" y="3861048"/>
            <a:ext cx="3456384" cy="201622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55776" y="548680"/>
            <a:ext cx="3960440" cy="1728192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None/>
            </a:pPr>
            <a:r>
              <a:rPr lang="es-ES" sz="3200" b="1" dirty="0" smtClean="0">
                <a:solidFill>
                  <a:schemeClr val="bg1"/>
                </a:solidFill>
              </a:rPr>
              <a:t>Directorio de Revistas</a:t>
            </a:r>
          </a:p>
          <a:p>
            <a:pPr algn="ctr">
              <a:lnSpc>
                <a:spcPct val="80000"/>
              </a:lnSpc>
              <a:buNone/>
            </a:pPr>
            <a:r>
              <a:rPr lang="es-ES" sz="3200" b="1" dirty="0" smtClean="0">
                <a:solidFill>
                  <a:schemeClr val="bg1"/>
                </a:solidFill>
              </a:rPr>
              <a:t>UBA</a:t>
            </a:r>
          </a:p>
          <a:p>
            <a:pPr algn="ctr">
              <a:lnSpc>
                <a:spcPct val="150000"/>
              </a:lnSpc>
              <a:buNone/>
            </a:pPr>
            <a:r>
              <a:rPr lang="es-ES" sz="3200" b="1" dirty="0" smtClean="0">
                <a:solidFill>
                  <a:schemeClr val="bg1"/>
                </a:solidFill>
              </a:rPr>
              <a:t>+ 260 revistas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323528" y="3861048"/>
            <a:ext cx="3456384" cy="201622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2 Marcador de contenido"/>
          <p:cNvSpPr>
            <a:spLocks noGrp="1"/>
          </p:cNvSpPr>
          <p:nvPr>
            <p:ph sz="half" idx="1"/>
          </p:nvPr>
        </p:nvSpPr>
        <p:spPr>
          <a:xfrm>
            <a:off x="323528" y="4005064"/>
            <a:ext cx="3456384" cy="1828799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es-ES" b="1" dirty="0" smtClean="0">
                <a:solidFill>
                  <a:schemeClr val="bg1"/>
                </a:solidFill>
              </a:rPr>
              <a:t>Repositorio Digital </a:t>
            </a:r>
          </a:p>
          <a:p>
            <a:pPr algn="ctr">
              <a:lnSpc>
                <a:spcPct val="80000"/>
              </a:lnSpc>
              <a:buNone/>
            </a:pPr>
            <a:r>
              <a:rPr lang="es-ES" b="1" dirty="0" smtClean="0">
                <a:solidFill>
                  <a:schemeClr val="bg1"/>
                </a:solidFill>
              </a:rPr>
              <a:t>Institucional UBA</a:t>
            </a:r>
          </a:p>
          <a:p>
            <a:pPr algn="ctr">
              <a:buNone/>
            </a:pPr>
            <a:endParaRPr lang="es-ES" sz="20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s-ES" b="1" dirty="0" smtClean="0">
                <a:solidFill>
                  <a:schemeClr val="bg1"/>
                </a:solidFill>
              </a:rPr>
              <a:t>+ 35.000 artículos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220072" y="4089729"/>
            <a:ext cx="3312368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S" sz="2800" b="1" dirty="0" smtClean="0">
                <a:solidFill>
                  <a:schemeClr val="bg1"/>
                </a:solidFill>
                <a:latin typeface="+mj-lt"/>
              </a:rPr>
              <a:t>Catálogo </a:t>
            </a:r>
          </a:p>
          <a:p>
            <a:pPr algn="ctr">
              <a:lnSpc>
                <a:spcPct val="80000"/>
              </a:lnSpc>
            </a:pPr>
            <a:r>
              <a:rPr lang="es-ES" sz="2800" b="1" dirty="0" smtClean="0">
                <a:solidFill>
                  <a:schemeClr val="bg1"/>
                </a:solidFill>
                <a:latin typeface="+mj-lt"/>
              </a:rPr>
              <a:t>Colectivo UBA</a:t>
            </a:r>
          </a:p>
          <a:p>
            <a:pPr algn="ctr"/>
            <a:endParaRPr lang="es-ES" sz="28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s-ES" sz="2800" b="1" dirty="0" smtClean="0">
                <a:solidFill>
                  <a:schemeClr val="bg1"/>
                </a:solidFill>
                <a:latin typeface="+mj-lt"/>
              </a:rPr>
              <a:t>+ 40 Bibliotecas</a:t>
            </a:r>
            <a:endParaRPr lang="es-E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9 Flecha arriba y abajo"/>
          <p:cNvSpPr/>
          <p:nvPr/>
        </p:nvSpPr>
        <p:spPr>
          <a:xfrm rot="2494720">
            <a:off x="2593641" y="2206405"/>
            <a:ext cx="476320" cy="1813995"/>
          </a:xfrm>
          <a:prstGeom prst="upDownArrow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11 Flecha arriba y abajo"/>
          <p:cNvSpPr/>
          <p:nvPr/>
        </p:nvSpPr>
        <p:spPr>
          <a:xfrm rot="18956818">
            <a:off x="5796299" y="2182245"/>
            <a:ext cx="476320" cy="1850137"/>
          </a:xfrm>
          <a:prstGeom prst="upDownArrow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Gráfico"/>
          <p:cNvGraphicFramePr/>
          <p:nvPr/>
        </p:nvGraphicFramePr>
        <p:xfrm>
          <a:off x="251520" y="332656"/>
          <a:ext cx="8611295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Gráfico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1ED966D5-71AD-F31A-1773-4DF387736E85}"/>
              </a:ext>
            </a:extLst>
          </p:cNvPr>
          <p:cNvGraphicFramePr/>
          <p:nvPr/>
        </p:nvGraphicFramePr>
        <p:xfrm>
          <a:off x="323528" y="332656"/>
          <a:ext cx="8496943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Gráfico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AA5CCE5B-4D82-1128-F9FF-1496FAA43EE1}"/>
              </a:ext>
            </a:extLst>
          </p:cNvPr>
          <p:cNvGraphicFramePr/>
          <p:nvPr/>
        </p:nvGraphicFramePr>
        <p:xfrm>
          <a:off x="539552" y="476672"/>
          <a:ext cx="8064896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77A9B547-92FE-A9E9-756F-0E957A5C4BAC}"/>
              </a:ext>
            </a:extLst>
          </p:cNvPr>
          <p:cNvGraphicFramePr/>
          <p:nvPr/>
        </p:nvGraphicFramePr>
        <p:xfrm>
          <a:off x="611560" y="548680"/>
          <a:ext cx="7920880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Gráfico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FCCF1A49-CC90-DB64-C02D-C05F327FAD2A}"/>
              </a:ext>
            </a:extLst>
          </p:cNvPr>
          <p:cNvGraphicFramePr/>
          <p:nvPr/>
        </p:nvGraphicFramePr>
        <p:xfrm>
          <a:off x="395536" y="404664"/>
          <a:ext cx="8280920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DECA007-64F4-F358-B4EA-8CE1D5E4E1FC}"/>
              </a:ext>
            </a:extLst>
          </p:cNvPr>
          <p:cNvGraphicFramePr/>
          <p:nvPr/>
        </p:nvGraphicFramePr>
        <p:xfrm>
          <a:off x="395287" y="332656"/>
          <a:ext cx="8353426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s-ES" sz="5400" b="1" dirty="0" smtClean="0"/>
              <a:t>Directorio de </a:t>
            </a:r>
            <a:br>
              <a:rPr lang="es-ES" sz="5400" b="1" dirty="0" smtClean="0"/>
            </a:br>
            <a:r>
              <a:rPr lang="es-ES" sz="5400" b="1" dirty="0" smtClean="0"/>
              <a:t>Revistas UBA</a:t>
            </a:r>
            <a:endParaRPr lang="es-ES" sz="54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3573016"/>
            <a:ext cx="9144000" cy="792088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tx1"/>
                </a:solidFill>
                <a:hlinkClick r:id="rId2"/>
              </a:rPr>
              <a:t>http://www.sisbi.uba.ar</a:t>
            </a:r>
            <a:r>
              <a:rPr lang="es-ES" sz="3600" b="1" dirty="0" smtClean="0">
                <a:solidFill>
                  <a:schemeClr val="tx1"/>
                </a:solidFill>
              </a:rPr>
              <a:t> </a:t>
            </a:r>
            <a:endParaRPr lang="es-ES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1043608" y="332656"/>
            <a:ext cx="6937661" cy="917556"/>
            <a:chOff x="0" y="306584"/>
            <a:chExt cx="6937661" cy="917556"/>
          </a:xfrm>
        </p:grpSpPr>
        <p:sp>
          <p:nvSpPr>
            <p:cNvPr id="3" name="2 Rectángulo redondeado"/>
            <p:cNvSpPr/>
            <p:nvPr/>
          </p:nvSpPr>
          <p:spPr>
            <a:xfrm>
              <a:off x="0" y="306584"/>
              <a:ext cx="6937661" cy="91755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4" name="3 Rectángulo"/>
            <p:cNvSpPr/>
            <p:nvPr/>
          </p:nvSpPr>
          <p:spPr>
            <a:xfrm>
              <a:off x="44791" y="351375"/>
              <a:ext cx="6848079" cy="8279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40970" tIns="70485" rIns="140970" bIns="70485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700" b="1" kern="1200" dirty="0" smtClean="0">
                  <a:solidFill>
                    <a:schemeClr val="tx1"/>
                  </a:solidFill>
                </a:rPr>
                <a:t>Equipo de Trabajo</a:t>
              </a:r>
              <a:endParaRPr lang="es-ES" sz="37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4 CuadroTexto"/>
          <p:cNvSpPr txBox="1"/>
          <p:nvPr/>
        </p:nvSpPr>
        <p:spPr>
          <a:xfrm>
            <a:off x="1979712" y="1628800"/>
            <a:ext cx="54726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3600" dirty="0" smtClean="0"/>
              <a:t>Adriana </a:t>
            </a:r>
            <a:r>
              <a:rPr lang="es-ES" sz="3600" dirty="0" err="1" smtClean="0"/>
              <a:t>Giudici</a:t>
            </a:r>
            <a:endParaRPr lang="es-ES" sz="36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3600" dirty="0" smtClean="0"/>
              <a:t>Florencia Vergara </a:t>
            </a:r>
            <a:r>
              <a:rPr lang="es-ES" sz="3600" dirty="0" err="1" smtClean="0"/>
              <a:t>Rossi</a:t>
            </a:r>
            <a:endParaRPr lang="es-ES" sz="36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3600" dirty="0" smtClean="0"/>
              <a:t>Leandro </a:t>
            </a:r>
            <a:r>
              <a:rPr lang="es-ES" sz="3600" dirty="0" err="1" smtClean="0"/>
              <a:t>Fidanza</a:t>
            </a:r>
            <a:endParaRPr lang="es-ES" sz="36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3600" dirty="0" smtClean="0"/>
              <a:t>Magdalena Báez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3600" dirty="0" smtClean="0"/>
              <a:t>Pablo </a:t>
            </a:r>
            <a:r>
              <a:rPr lang="es-ES" sz="3600" dirty="0" err="1" smtClean="0"/>
              <a:t>Alvarez</a:t>
            </a:r>
            <a:r>
              <a:rPr lang="es-ES" sz="3600" dirty="0" smtClean="0"/>
              <a:t> Alonso</a:t>
            </a:r>
            <a:endParaRPr lang="es-E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683568" y="3429000"/>
            <a:ext cx="7772400" cy="23042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Contacto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2"/>
              </a:rPr>
              <a:t>revistasuba@sisbi.uba.ar</a:t>
            </a:r>
            <a:endParaRPr kumimoji="0" lang="es-E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dirty="0" smtClean="0">
                <a:latin typeface="+mj-lt"/>
                <a:ea typeface="+mj-ea"/>
                <a:cs typeface="+mj-cs"/>
                <a:hlinkClick r:id="rId3"/>
              </a:rPr>
              <a:t>http://www.sisbi.uba.ar</a:t>
            </a:r>
            <a:endParaRPr lang="es-ES" sz="44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755576" y="1988840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Muchas gracias!!!!</a:t>
            </a:r>
          </a:p>
        </p:txBody>
      </p:sp>
      <p:pic>
        <p:nvPicPr>
          <p:cNvPr id="4" name="3 Imagen" descr="pie_powerpoingno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6328"/>
            <a:ext cx="91440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t="7102" r="1666" b="13903"/>
          <a:stretch>
            <a:fillRect/>
          </a:stretch>
        </p:blipFill>
        <p:spPr bwMode="auto">
          <a:xfrm>
            <a:off x="0" y="476672"/>
            <a:ext cx="907565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Flecha izquierda"/>
          <p:cNvSpPr/>
          <p:nvPr/>
        </p:nvSpPr>
        <p:spPr>
          <a:xfrm rot="5400000">
            <a:off x="4320071" y="5049081"/>
            <a:ext cx="576064" cy="504255"/>
          </a:xfrm>
          <a:prstGeom prst="leftArrow">
            <a:avLst/>
          </a:prstGeom>
          <a:solidFill>
            <a:srgbClr val="CE3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6 Flecha izquierda"/>
          <p:cNvSpPr/>
          <p:nvPr/>
        </p:nvSpPr>
        <p:spPr>
          <a:xfrm>
            <a:off x="5652120" y="1556792"/>
            <a:ext cx="576064" cy="216024"/>
          </a:xfrm>
          <a:prstGeom prst="leftArrow">
            <a:avLst/>
          </a:prstGeom>
          <a:solidFill>
            <a:srgbClr val="D64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8640"/>
            <a:ext cx="7416824" cy="642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771" r="1099" b="15866"/>
          <a:stretch>
            <a:fillRect/>
          </a:stretch>
        </p:blipFill>
        <p:spPr bwMode="auto">
          <a:xfrm>
            <a:off x="899592" y="260648"/>
            <a:ext cx="7488000" cy="619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8640"/>
            <a:ext cx="7252170" cy="64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1074"/>
            <a:ext cx="5295322" cy="3960093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b="4306"/>
          <a:stretch>
            <a:fillRect/>
          </a:stretch>
        </p:blipFill>
        <p:spPr bwMode="auto">
          <a:xfrm>
            <a:off x="5364088" y="188640"/>
            <a:ext cx="3695914" cy="633670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12776"/>
            <a:ext cx="5162400" cy="2936256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/>
          <a:srcRect t="1192" b="1088"/>
          <a:stretch>
            <a:fillRect/>
          </a:stretch>
        </p:blipFill>
        <p:spPr bwMode="auto">
          <a:xfrm>
            <a:off x="5284800" y="404664"/>
            <a:ext cx="3859200" cy="5904656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85725"/>
            <a:ext cx="5621338" cy="6656388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rgbClr val="000000"/>
      </a:dk1>
      <a:lt1>
        <a:srgbClr val="000000"/>
      </a:lt1>
      <a:dk2>
        <a:srgbClr val="DCE7F0"/>
      </a:dk2>
      <a:lt2>
        <a:srgbClr val="E9F0F6"/>
      </a:lt2>
      <a:accent1>
        <a:srgbClr val="457BA9"/>
      </a:accent1>
      <a:accent2>
        <a:srgbClr val="E3986B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0070C0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</TotalTime>
  <Words>178</Words>
  <Application>Microsoft Office PowerPoint</Application>
  <PresentationFormat>Presentación en pantalla (4:3)</PresentationFormat>
  <Paragraphs>97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Revistas UBA: estado de situación y desafíos futuros</vt:lpstr>
      <vt:lpstr>Directorio de  Revistas UBA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Florencia</dc:creator>
  <cp:lastModifiedBy>adrianag</cp:lastModifiedBy>
  <cp:revision>61</cp:revision>
  <dcterms:created xsi:type="dcterms:W3CDTF">2023-09-14T16:56:34Z</dcterms:created>
  <dcterms:modified xsi:type="dcterms:W3CDTF">2023-09-21T20:21:25Z</dcterms:modified>
</cp:coreProperties>
</file>