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84" r:id="rId3"/>
    <p:sldId id="393" r:id="rId4"/>
    <p:sldId id="387" r:id="rId5"/>
    <p:sldId id="314" r:id="rId6"/>
    <p:sldId id="404" r:id="rId7"/>
    <p:sldId id="331" r:id="rId8"/>
    <p:sldId id="403" r:id="rId9"/>
    <p:sldId id="297" r:id="rId10"/>
    <p:sldId id="335" r:id="rId11"/>
    <p:sldId id="299" r:id="rId12"/>
    <p:sldId id="300" r:id="rId13"/>
    <p:sldId id="341" r:id="rId14"/>
    <p:sldId id="347" r:id="rId15"/>
    <p:sldId id="304" r:id="rId16"/>
    <p:sldId id="394" r:id="rId17"/>
    <p:sldId id="258" r:id="rId18"/>
  </p:sldIdLst>
  <p:sldSz cx="9144000" cy="6858000" type="screen4x3"/>
  <p:notesSz cx="6858000" cy="9947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43" autoAdjust="0"/>
    <p:restoredTop sz="94660"/>
  </p:normalViewPr>
  <p:slideViewPr>
    <p:cSldViewPr>
      <p:cViewPr>
        <p:scale>
          <a:sx n="90" d="100"/>
          <a:sy n="90" d="100"/>
        </p:scale>
        <p:origin x="-225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807DD-ACC9-4733-B556-4592F1B41D11}" type="datetimeFigureOut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93C26-9500-4847-B66C-A8AE9F5356D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7891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1</a:t>
            </a:fld>
            <a:endParaRPr lang="es-ES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5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12</a:t>
            </a:fld>
            <a:endParaRPr lang="es-ES" dirty="0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13</a:t>
            </a:fld>
            <a:endParaRPr lang="es-ES" dirty="0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14</a:t>
            </a:fld>
            <a:endParaRPr lang="es-ES" dirty="0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15</a:t>
            </a:fld>
            <a:endParaRPr lang="es-ES" dirty="0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16</a:t>
            </a:fld>
            <a:endParaRPr lang="es-ES" dirty="0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17</a:t>
            </a:fld>
            <a:endParaRPr lang="es-ES" dirty="0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2</a:t>
            </a:fld>
            <a:endParaRPr lang="es-ES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5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3</a:t>
            </a:fld>
            <a:endParaRPr lang="es-ES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5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FF9DC1-9A36-4F28-A58B-1C363FB3FFA5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7</a:t>
            </a:fld>
            <a:endParaRPr lang="es-ES" dirty="0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8</a:t>
            </a:fld>
            <a:endParaRPr lang="es-ES" dirty="0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9</a:t>
            </a:fld>
            <a:endParaRPr lang="es-ES" dirty="0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10</a:t>
            </a:fld>
            <a:endParaRPr lang="es-ES" dirty="0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CEC0F-1202-412F-8C47-BE0AA6B394F5}" type="slidenum">
              <a:rPr lang="es-ES"/>
              <a:pPr/>
              <a:t>11</a:t>
            </a:fld>
            <a:endParaRPr lang="es-ES" dirty="0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2D86-EEEB-4EE6-9AE5-01B204BC104E}" type="datetimeFigureOut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1996-F583-485F-A293-A27BE9FC55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2D86-EEEB-4EE6-9AE5-01B204BC104E}" type="datetimeFigureOut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1996-F583-485F-A293-A27BE9FC55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2D86-EEEB-4EE6-9AE5-01B204BC104E}" type="datetimeFigureOut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1996-F583-485F-A293-A27BE9FC55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2D86-EEEB-4EE6-9AE5-01B204BC104E}" type="datetimeFigureOut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1996-F583-485F-A293-A27BE9FC55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2D86-EEEB-4EE6-9AE5-01B204BC104E}" type="datetimeFigureOut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1996-F583-485F-A293-A27BE9FC55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2D86-EEEB-4EE6-9AE5-01B204BC104E}" type="datetimeFigureOut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1996-F583-485F-A293-A27BE9FC55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2D86-EEEB-4EE6-9AE5-01B204BC104E}" type="datetimeFigureOut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1996-F583-485F-A293-A27BE9FC55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2D86-EEEB-4EE6-9AE5-01B204BC104E}" type="datetimeFigureOut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1996-F583-485F-A293-A27BE9FC55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2D86-EEEB-4EE6-9AE5-01B204BC104E}" type="datetimeFigureOut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1996-F583-485F-A293-A27BE9FC55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2D86-EEEB-4EE6-9AE5-01B204BC104E}" type="datetimeFigureOut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1996-F583-485F-A293-A27BE9FC55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2D86-EEEB-4EE6-9AE5-01B204BC104E}" type="datetimeFigureOut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1996-F583-485F-A293-A27BE9FC55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2D86-EEEB-4EE6-9AE5-01B204BC104E}" type="datetimeFigureOut">
              <a:rPr lang="es-ES" smtClean="0"/>
              <a:pPr/>
              <a:t>18/09/2023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E1996-F583-485F-A293-A27BE9FC55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6 Imagen" descr="Imagen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s://bibliotecavirtual.unl.edu.ar/publicaciones/index.php/Extension/abou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latindex.org/lat/documentos/Recursos_visibilidad_indizacion_revistas.pdf" TargetMode="External"/><Relationship Id="rId4" Type="http://schemas.openxmlformats.org/officeDocument/2006/relationships/hyperlink" Target="https://www.latindex.org/latindex/postulacion/postulacionCatalogo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hyperlink" Target="mailto:svazquez@conicet.gov.a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perez@conicet.gov.ar" TargetMode="External"/><Relationship Id="rId5" Type="http://schemas.openxmlformats.org/officeDocument/2006/relationships/hyperlink" Target="mailto:apiperissa@conicet.gov.ar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mailto:cauthier@conicet.gov.ar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caicyt-conicet.gov.ar/siti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atindex.org/latindex/inicio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uides.library.ucla.edu/databases-by-subject" TargetMode="External"/><Relationship Id="rId5" Type="http://schemas.openxmlformats.org/officeDocument/2006/relationships/hyperlink" Target="https://doaj.org/" TargetMode="External"/><Relationship Id="rId4" Type="http://schemas.openxmlformats.org/officeDocument/2006/relationships/hyperlink" Target="https://dialnet.unirioja.es/info/ayuda/sered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372600" cy="702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357158" y="1641911"/>
            <a:ext cx="8786842" cy="1643073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Revistas científicas:</a:t>
            </a:r>
            <a:b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/>
              <a:t>Criterios de presentación a distintos sistemas de indización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071538" y="3071810"/>
            <a:ext cx="8072462" cy="2786082"/>
          </a:xfrm>
        </p:spPr>
        <p:txBody>
          <a:bodyPr>
            <a:normAutofit fontScale="92500" lnSpcReduction="10000"/>
          </a:bodyPr>
          <a:lstStyle/>
          <a:p>
            <a:endParaRPr lang="es-E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Sector de Gestión de la Calidad Editorial CAICYT-CONICET</a:t>
            </a:r>
          </a:p>
          <a:p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Carlos </a:t>
            </a:r>
            <a:r>
              <a:rPr lang="es-ES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Authier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Silvia Pérez; Ariadna </a:t>
            </a:r>
            <a:r>
              <a:rPr lang="es-ES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Piperissa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Silvia Vázquez</a:t>
            </a:r>
          </a:p>
          <a:p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cauthier@conicet.gov.ar</a:t>
            </a:r>
          </a:p>
          <a:p>
            <a:endParaRPr lang="es-ES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 de septiembre de 2023</a:t>
            </a:r>
          </a:p>
          <a:p>
            <a:r>
              <a:rPr lang="es-E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CAICYT - Centro Argentino de Información Científica y Tecnológica</a:t>
            </a:r>
          </a:p>
          <a:p>
            <a:r>
              <a:rPr lang="es-E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CONICET – Consejo Nacional de Investigaciones Científicas y Técnicas</a:t>
            </a:r>
          </a:p>
          <a:p>
            <a:endParaRPr lang="es-E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3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8" name="7 Imagen" descr="Latinde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91912"/>
            <a:ext cx="1500198" cy="666088"/>
          </a:xfrm>
          <a:prstGeom prst="rect">
            <a:avLst/>
          </a:prstGeom>
        </p:spPr>
      </p:pic>
      <p:pic>
        <p:nvPicPr>
          <p:cNvPr id="9" name="8 Imagen" descr="logoNucle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900" y="5962935"/>
            <a:ext cx="1214446" cy="8950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372600" cy="702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786842" cy="5500726"/>
          </a:xfrm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33. Servicios de valor agregado 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calificar, l</a:t>
            </a:r>
            <a:r>
              <a:rPr lang="es-CR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revista debe incluir servicios agregados como RSS; multimedia (video, sonido); actualización constante (artículo por artículo); acceso a datos crudos (estadísticas y anexos); tener presencia en redes sociales de ámbito académico; facilidades para que personas con diferentes discapacidades puedan acceder al contenido de la revista, así como indicaciones sobre cómo citar los artículos, entre otros.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 </a:t>
            </a:r>
            <a:endParaRPr lang="es-ES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MX" sz="2800" dirty="0" smtClean="0"/>
              <a:t> </a:t>
            </a:r>
            <a:endParaRPr lang="es-ES" sz="2800" dirty="0"/>
          </a:p>
        </p:txBody>
      </p:sp>
      <p:pic>
        <p:nvPicPr>
          <p:cNvPr id="8" name="7 Imagen" descr="descarga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500438"/>
            <a:ext cx="3214710" cy="21392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372600" cy="702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786842" cy="6143668"/>
          </a:xfrm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  <a:latin typeface="Verdana" pitchFamily="34" charset="0"/>
              </a:rPr>
              <a:t>34. Servicios</a:t>
            </a:r>
          </a:p>
          <a:p>
            <a:r>
              <a:rPr lang="es-MX" sz="2200" b="1" dirty="0" smtClean="0">
                <a:solidFill>
                  <a:schemeClr val="tx1"/>
                </a:solidFill>
                <a:latin typeface="Verdana" pitchFamily="34" charset="0"/>
              </a:rPr>
              <a:t>de interactividad con el lector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s-MX" sz="2200" dirty="0" smtClean="0">
                <a:solidFill>
                  <a:schemeClr val="tx1"/>
                </a:solidFill>
                <a:latin typeface="Verdana" pitchFamily="34" charset="0"/>
              </a:rPr>
              <a:t>La revista debe incluir servicios que faciliten la interactividad con sus lectores como servicios de alerta, espacios para comentarios, uso de foros para discusión del contenido, </a:t>
            </a:r>
            <a:r>
              <a:rPr lang="es-MX" sz="2200" dirty="0" err="1" smtClean="0">
                <a:solidFill>
                  <a:schemeClr val="tx1"/>
                </a:solidFill>
                <a:latin typeface="Verdana" pitchFamily="34" charset="0"/>
              </a:rPr>
              <a:t>widgets</a:t>
            </a:r>
            <a:r>
              <a:rPr lang="es-MX" sz="2200" dirty="0" smtClean="0">
                <a:solidFill>
                  <a:schemeClr val="tx1"/>
                </a:solidFill>
                <a:latin typeface="Verdana" pitchFamily="34" charset="0"/>
              </a:rPr>
              <a:t> y blogs, entre otros.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s-MX" sz="2200" dirty="0" smtClean="0">
                <a:solidFill>
                  <a:schemeClr val="tx1"/>
                </a:solidFill>
              </a:rPr>
              <a:t> </a:t>
            </a:r>
            <a:endParaRPr lang="es-ES" sz="2200" dirty="0" smtClean="0">
              <a:solidFill>
                <a:schemeClr val="tx1"/>
              </a:solidFill>
            </a:endParaRPr>
          </a:p>
          <a:p>
            <a:r>
              <a:rPr lang="es-MX" sz="1400" dirty="0" smtClean="0"/>
              <a:t> </a:t>
            </a:r>
            <a:endParaRPr lang="es-ES" sz="1400" dirty="0"/>
          </a:p>
        </p:txBody>
      </p:sp>
      <p:pic>
        <p:nvPicPr>
          <p:cNvPr id="6" name="5 Imagen" descr="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2857496"/>
            <a:ext cx="4737647" cy="33575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372600" cy="702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5143536" cy="6286544"/>
          </a:xfrm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35. Buscadores 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R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revista debe contar con algún motor de búsqueda que permita realizar búsquedas por palabras o por índices, así como la posibilidad de utilizar operadores boléanos, entre otros. 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R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R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Nota de aplicación: Los buscadores pueden ser tipo Google, de construcción propia, de </a:t>
            </a:r>
            <a:r>
              <a:rPr lang="es-CR" sz="22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OJS</a:t>
            </a:r>
            <a:r>
              <a:rPr lang="es-CR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y otros más. El fin del criterio es que los documentos puedan ser localizables por lo que se verificará que el buscador funcione. </a:t>
            </a:r>
            <a:endParaRPr lang="es-ES" sz="2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5 Imagen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142984"/>
            <a:ext cx="3233634" cy="43227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372600" cy="702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786842" cy="5500726"/>
          </a:xfrm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36. Uso de identificadores</a:t>
            </a:r>
          </a:p>
          <a:p>
            <a:r>
              <a:rPr lang="es-MX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recursos uniforme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MX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Todos los enlaces que incluya la revista deben ser seguros, por lo que debe hacer uso del identificador de recursos uniforme (URI) por ejemplo, recursos como </a:t>
            </a:r>
            <a:r>
              <a:rPr lang="es-MX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Handle</a:t>
            </a:r>
            <a:r>
              <a:rPr lang="es-MX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el Digital </a:t>
            </a:r>
            <a:r>
              <a:rPr lang="es-MX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</a:t>
            </a:r>
            <a:r>
              <a:rPr lang="es-MX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MX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Identifier</a:t>
            </a:r>
            <a:r>
              <a:rPr lang="es-MX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s-MX" sz="2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DOI</a:t>
            </a:r>
            <a:r>
              <a:rPr lang="es-MX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MX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R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Nota de aplicación: Se comprobará que los enlaces estén activos para otorgar el punto.</a:t>
            </a:r>
          </a:p>
          <a:p>
            <a:pPr algn="l"/>
            <a:endParaRPr lang="es-CR" sz="2200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R" sz="22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CR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R" sz="22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ARK</a:t>
            </a:r>
            <a:r>
              <a:rPr lang="es-CR" sz="2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/>
            <a:endParaRPr lang="es-CR" sz="2400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https://</a:t>
            </a:r>
            <a:r>
              <a:rPr lang="es-ES" sz="1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wiki.duraspace.org</a:t>
            </a:r>
            <a:r>
              <a:rPr lang="es-E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s-ES" sz="1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display</a:t>
            </a:r>
            <a:r>
              <a:rPr lang="es-E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s-ES" sz="1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ARKs</a:t>
            </a:r>
            <a:r>
              <a:rPr lang="es-E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s-ES" sz="1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ARKs+in+the+Open+Project</a:t>
            </a:r>
            <a:endParaRPr lang="es-ES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MX" sz="2400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ES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372600" cy="702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858280" cy="5929354"/>
          </a:xfrm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37. Uso de estadísticas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R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revista debe proporcionar herramientas relacionadas con el uso de estadísticas de su propia página.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R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785926"/>
            <a:ext cx="6985048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372600" cy="702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786842" cy="5500726"/>
          </a:xfrm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  <a:latin typeface="Verdana" pitchFamily="34" charset="0"/>
              </a:rPr>
              <a:t>38. Políticas</a:t>
            </a:r>
          </a:p>
          <a:p>
            <a:r>
              <a:rPr lang="es-MX" sz="2200" b="1" dirty="0" smtClean="0">
                <a:solidFill>
                  <a:schemeClr val="tx1"/>
                </a:solidFill>
                <a:latin typeface="Verdana" pitchFamily="34" charset="0"/>
              </a:rPr>
              <a:t>de preservación digital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s-CR" sz="2200" dirty="0" smtClean="0">
                <a:solidFill>
                  <a:schemeClr val="tx1"/>
                </a:solidFill>
                <a:latin typeface="Verdana" pitchFamily="34" charset="0"/>
              </a:rPr>
              <a:t>La revista debe informar sobre las políticas de preservación de archivos digitales que ha implementado.</a:t>
            </a:r>
            <a:r>
              <a:rPr lang="es-MX" sz="2200" dirty="0" smtClean="0">
                <a:solidFill>
                  <a:schemeClr val="tx1"/>
                </a:solidFill>
                <a:latin typeface="Verdana" pitchFamily="34" charset="0"/>
              </a:rPr>
              <a:t> 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s-CR" sz="2000" dirty="0" smtClean="0">
                <a:latin typeface="Verdana" pitchFamily="34" charset="0"/>
              </a:rPr>
              <a:t> </a:t>
            </a:r>
            <a:endParaRPr lang="es-ES" sz="2000" dirty="0"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7848" y="507207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AR" dirty="0" smtClean="0">
              <a:hlinkClick r:id="rId4"/>
            </a:endParaRPr>
          </a:p>
          <a:p>
            <a:pPr algn="ctr"/>
            <a:endParaRPr lang="es-AR" dirty="0" smtClean="0">
              <a:hlinkClick r:id="rId4"/>
            </a:endParaRPr>
          </a:p>
          <a:p>
            <a:pPr algn="ctr"/>
            <a:r>
              <a:rPr lang="es-AR" dirty="0" smtClean="0">
                <a:hlinkClick r:id="rId4"/>
              </a:rPr>
              <a:t>https</a:t>
            </a:r>
            <a:r>
              <a:rPr lang="es-AR" dirty="0">
                <a:hlinkClick r:id="rId4"/>
              </a:rPr>
              <a:t>://bibliotecavirtual.unl.edu.ar/publicaciones/index.php/Extension/about</a:t>
            </a:r>
            <a:endParaRPr lang="es-AR" dirty="0"/>
          </a:p>
        </p:txBody>
      </p:sp>
      <p:pic>
        <p:nvPicPr>
          <p:cNvPr id="8" name="7 Imagen" descr="descarga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2214554"/>
            <a:ext cx="5687867" cy="30003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9372600" cy="702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357158" y="0"/>
            <a:ext cx="8786842" cy="6500833"/>
          </a:xfrm>
        </p:spPr>
        <p:txBody>
          <a:bodyPr>
            <a:normAutofit fontScale="90000"/>
          </a:bodyPr>
          <a:lstStyle/>
          <a:p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Bibliografía:</a:t>
            </a:r>
            <a:b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3600" b="1" dirty="0" smtClean="0">
                <a:latin typeface="Arial Rounded MT Bold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3600" b="1" dirty="0" smtClean="0">
                <a:latin typeface="Arial Rounded MT Bold" pitchFamily="34" charset="0"/>
                <a:ea typeface="Verdana" pitchFamily="34" charset="0"/>
                <a:cs typeface="Verdana" pitchFamily="34" charset="0"/>
              </a:rPr>
            </a:b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https://www.latindex.org/latindex/postulacion/postulacionCatalogo</a:t>
            </a: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https://www.latindex.org/lat/documentos/Recursos_visibilidad_indizacion_revistas.pdf</a:t>
            </a: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Muchas gracias!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6 Imagen" descr="Latinde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214290"/>
            <a:ext cx="1500198" cy="666088"/>
          </a:xfrm>
          <a:prstGeom prst="rect">
            <a:avLst/>
          </a:prstGeom>
        </p:spPr>
      </p:pic>
      <p:sp>
        <p:nvSpPr>
          <p:cNvPr id="9" name="6 Subtítulo"/>
          <p:cNvSpPr>
            <a:spLocks noGrp="1"/>
          </p:cNvSpPr>
          <p:nvPr>
            <p:ph type="subTitle" idx="1"/>
          </p:nvPr>
        </p:nvSpPr>
        <p:spPr>
          <a:xfrm>
            <a:off x="357158" y="5786454"/>
            <a:ext cx="8215338" cy="785818"/>
          </a:xfrm>
        </p:spPr>
        <p:txBody>
          <a:bodyPr>
            <a:normAutofit/>
          </a:bodyPr>
          <a:lstStyle/>
          <a:p>
            <a:endParaRPr lang="es-E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3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5500702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372600" cy="702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357158" y="0"/>
            <a:ext cx="8786842" cy="6500833"/>
          </a:xfrm>
        </p:spPr>
        <p:txBody>
          <a:bodyPr>
            <a:normAutofit fontScale="90000"/>
          </a:bodyPr>
          <a:lstStyle/>
          <a:p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Carlos Authier -  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cauthier@conicet.gov.ar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Ariadna </a:t>
            </a:r>
            <a:r>
              <a:rPr lang="es-E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Piperissa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apiperissa@conicet.gov.ar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Silvia Pérez – 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sperez@conicet.gov.ar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Silvia Vázquez – 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svazquez@conicet.gov.ar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Gracias por su atención</a:t>
            </a:r>
            <a:b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gracias por el espacio!</a:t>
            </a: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sz="2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Muchas gracias!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5643578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Latindex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119706"/>
            <a:ext cx="1500198" cy="666088"/>
          </a:xfrm>
          <a:prstGeom prst="rect">
            <a:avLst/>
          </a:prstGeom>
        </p:spPr>
      </p:pic>
      <p:pic>
        <p:nvPicPr>
          <p:cNvPr id="8" name="7 Imagen" descr="foto los cuatr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7224" y="3000372"/>
            <a:ext cx="7500926" cy="25565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372600" cy="702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8786842" cy="4357718"/>
          </a:xfrm>
        </p:spPr>
        <p:txBody>
          <a:bodyPr>
            <a:normAutofit/>
          </a:bodyPr>
          <a:lstStyle/>
          <a:p>
            <a:endParaRPr lang="es-E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6 Subtítulo"/>
          <p:cNvSpPr txBox="1">
            <a:spLocks/>
          </p:cNvSpPr>
          <p:nvPr/>
        </p:nvSpPr>
        <p:spPr>
          <a:xfrm>
            <a:off x="179512" y="6180860"/>
            <a:ext cx="8786842" cy="344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dirty="0">
                <a:hlinkClick r:id="rId4"/>
              </a:rPr>
              <a:t>http://</a:t>
            </a:r>
            <a:r>
              <a:rPr lang="es-AR" sz="2400" dirty="0" err="1">
                <a:hlinkClick r:id="rId4"/>
              </a:rPr>
              <a:t>www.caicyt-conicet.gov.ar</a:t>
            </a:r>
            <a:r>
              <a:rPr lang="es-AR" sz="2400" dirty="0">
                <a:hlinkClick r:id="rId4"/>
              </a:rPr>
              <a:t>/sitio/</a:t>
            </a:r>
            <a:endParaRPr lang="es-ES" sz="2400" dirty="0" smtClean="0"/>
          </a:p>
          <a:p>
            <a:endParaRPr lang="es-ES" sz="1800" dirty="0" smtClean="0"/>
          </a:p>
          <a:p>
            <a:endParaRPr lang="es-ES" sz="1800" dirty="0"/>
          </a:p>
        </p:txBody>
      </p:sp>
      <p:sp>
        <p:nvSpPr>
          <p:cNvPr id="3" name="2 Rectángulo"/>
          <p:cNvSpPr/>
          <p:nvPr/>
        </p:nvSpPr>
        <p:spPr>
          <a:xfrm>
            <a:off x="107504" y="949796"/>
            <a:ext cx="9144000" cy="174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40" y="1071546"/>
            <a:ext cx="86360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8463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7424"/>
            <a:ext cx="9372600" cy="702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00108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8786842" cy="4357718"/>
          </a:xfrm>
        </p:spPr>
        <p:txBody>
          <a:bodyPr>
            <a:normAutofit/>
          </a:bodyPr>
          <a:lstStyle/>
          <a:p>
            <a:endParaRPr lang="es-E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6 Subtítulo"/>
          <p:cNvSpPr txBox="1">
            <a:spLocks/>
          </p:cNvSpPr>
          <p:nvPr/>
        </p:nvSpPr>
        <p:spPr>
          <a:xfrm>
            <a:off x="1142976" y="6180860"/>
            <a:ext cx="6842626" cy="461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>
                <a:hlinkClick r:id="rId5"/>
              </a:rPr>
              <a:t>https://www.latindex.org/latindex/inicio</a:t>
            </a:r>
            <a:endParaRPr lang="es-ES" sz="1800" dirty="0"/>
          </a:p>
        </p:txBody>
      </p:sp>
    </p:spTree>
    <p:extLst>
      <p:ext uri="{BB962C8B-B14F-4D97-AF65-F5344CB8AC3E}">
        <p14:creationId xmlns="" xmlns:p14="http://schemas.microsoft.com/office/powerpoint/2010/main" val="3329089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1905000" cy="1905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58" y="2496574"/>
            <a:ext cx="1860798" cy="756725"/>
          </a:xfrm>
          <a:prstGeom prst="rect">
            <a:avLst/>
          </a:prstGeom>
        </p:spPr>
      </p:pic>
      <p:sp>
        <p:nvSpPr>
          <p:cNvPr id="5" name="6 Subtítulo"/>
          <p:cNvSpPr txBox="1">
            <a:spLocks/>
          </p:cNvSpPr>
          <p:nvPr/>
        </p:nvSpPr>
        <p:spPr>
          <a:xfrm>
            <a:off x="177646" y="6252868"/>
            <a:ext cx="8786842" cy="344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dirty="0" smtClean="0"/>
              <a:t>0. ROAD</a:t>
            </a:r>
          </a:p>
          <a:p>
            <a:pPr marL="0" indent="0">
              <a:buNone/>
            </a:pPr>
            <a:r>
              <a:rPr lang="es-AR" dirty="0" smtClean="0"/>
              <a:t>1. </a:t>
            </a:r>
            <a:r>
              <a:rPr lang="es-AR" dirty="0" err="1" smtClean="0"/>
              <a:t>Latindex</a:t>
            </a:r>
            <a:r>
              <a:rPr lang="es-AR" dirty="0" smtClean="0"/>
              <a:t> Directorio</a:t>
            </a:r>
          </a:p>
          <a:p>
            <a:pPr marL="0" indent="0">
              <a:buNone/>
            </a:pPr>
            <a:r>
              <a:rPr lang="es-AR" dirty="0" smtClean="0"/>
              <a:t>2. </a:t>
            </a:r>
            <a:r>
              <a:rPr lang="es-AR" dirty="0" err="1" smtClean="0"/>
              <a:t>Latindex</a:t>
            </a:r>
            <a:r>
              <a:rPr lang="es-AR" dirty="0" smtClean="0"/>
              <a:t> Catálogo 2.0 (38 características)</a:t>
            </a:r>
          </a:p>
          <a:p>
            <a:pPr marL="0" indent="0">
              <a:buNone/>
            </a:pPr>
            <a:r>
              <a:rPr lang="es-AR" dirty="0" smtClean="0"/>
              <a:t>2.1. </a:t>
            </a:r>
            <a:r>
              <a:rPr lang="es-AR" dirty="0" err="1" smtClean="0"/>
              <a:t>Dialnet</a:t>
            </a:r>
            <a:r>
              <a:rPr lang="es-AR" dirty="0" smtClean="0"/>
              <a:t> </a:t>
            </a:r>
            <a:r>
              <a:rPr lang="es-AR" dirty="0" smtClean="0">
                <a:hlinkClick r:id="rId4"/>
              </a:rPr>
              <a:t>https</a:t>
            </a:r>
            <a:r>
              <a:rPr lang="es-AR" dirty="0">
                <a:hlinkClick r:id="rId4"/>
              </a:rPr>
              <a:t>://</a:t>
            </a:r>
            <a:r>
              <a:rPr lang="es-AR" dirty="0" err="1" smtClean="0">
                <a:hlinkClick r:id="rId4"/>
              </a:rPr>
              <a:t>dialnet.unirioja.es</a:t>
            </a:r>
            <a:r>
              <a:rPr lang="es-AR" dirty="0" smtClean="0">
                <a:hlinkClick r:id="rId4"/>
              </a:rPr>
              <a:t>/</a:t>
            </a:r>
            <a:r>
              <a:rPr lang="es-AR" dirty="0" err="1" smtClean="0">
                <a:hlinkClick r:id="rId4"/>
              </a:rPr>
              <a:t>info</a:t>
            </a:r>
            <a:r>
              <a:rPr lang="es-AR" dirty="0" smtClean="0">
                <a:hlinkClick r:id="rId4"/>
              </a:rPr>
              <a:t>/ayuda/</a:t>
            </a:r>
            <a:r>
              <a:rPr lang="es-AR" dirty="0" err="1" smtClean="0">
                <a:hlinkClick r:id="rId4"/>
              </a:rPr>
              <a:t>seredi</a:t>
            </a: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2.2. </a:t>
            </a:r>
            <a:r>
              <a:rPr lang="es-AR" dirty="0" err="1" smtClean="0"/>
              <a:t>DOAJ</a:t>
            </a:r>
            <a:endParaRPr lang="es-AR" dirty="0" smtClean="0"/>
          </a:p>
          <a:p>
            <a:pPr marL="0" indent="0">
              <a:buNone/>
            </a:pPr>
            <a:r>
              <a:rPr lang="es-AR" dirty="0">
                <a:hlinkClick r:id="rId5"/>
              </a:rPr>
              <a:t>https://</a:t>
            </a:r>
            <a:r>
              <a:rPr lang="es-AR" dirty="0" err="1">
                <a:hlinkClick r:id="rId5"/>
              </a:rPr>
              <a:t>doaj.org</a:t>
            </a:r>
            <a:r>
              <a:rPr lang="es-AR" dirty="0" smtClean="0">
                <a:hlinkClick r:id="rId5"/>
              </a:rPr>
              <a:t>/</a:t>
            </a: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2.3 Opciones</a:t>
            </a:r>
          </a:p>
          <a:p>
            <a:pPr marL="0" indent="0">
              <a:buNone/>
            </a:pPr>
            <a:r>
              <a:rPr lang="es-ES" dirty="0" smtClean="0">
                <a:hlinkClick r:id="rId6"/>
              </a:rPr>
              <a:t>http://guides.library.ucla.edu/databases-by-subject</a:t>
            </a: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3. Núcleo Básico</a:t>
            </a:r>
            <a:endParaRPr lang="es-AR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68760"/>
            <a:ext cx="2133333" cy="76190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72" y="476672"/>
            <a:ext cx="1543050" cy="466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9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fon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28688" y="1643063"/>
            <a:ext cx="7402512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endParaRPr lang="es-AR" sz="1800" b="1" dirty="0"/>
          </a:p>
          <a:p>
            <a:pPr algn="ctr">
              <a:spcBef>
                <a:spcPct val="30000"/>
              </a:spcBef>
            </a:pPr>
            <a:endParaRPr lang="es-AR" sz="1800" b="1" dirty="0"/>
          </a:p>
          <a:p>
            <a:pPr algn="ctr">
              <a:spcBef>
                <a:spcPct val="50000"/>
              </a:spcBef>
            </a:pPr>
            <a:endParaRPr lang="es-AR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71472" y="357166"/>
            <a:ext cx="83582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Generalidades</a:t>
            </a:r>
          </a:p>
          <a:p>
            <a:endParaRPr lang="es-A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108000">
              <a:buFontTx/>
              <a:buChar char="-"/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 años de antigüedad</a:t>
            </a:r>
          </a:p>
          <a:p>
            <a:pPr indent="-108000">
              <a:buFontTx/>
              <a:buChar char="-"/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Evaluación: los 3 últimos ejemplares publicados</a:t>
            </a:r>
          </a:p>
          <a:p>
            <a:pPr indent="-108000">
              <a:buFontTx/>
              <a:buChar char="-"/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Calificar </a:t>
            </a:r>
            <a:r>
              <a:rPr lang="es-AR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únicamente en el sitio web institucional</a:t>
            </a:r>
          </a:p>
          <a:p>
            <a:pPr indent="-108000"/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La revista deberá permitir el acceso libre a sus contenidos</a:t>
            </a:r>
          </a:p>
          <a:p>
            <a:pPr indent="-108000">
              <a:buFontTx/>
              <a:buChar char="-"/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30 características cumplidas: 7 obligatorias y 23 de las restantes como mínimo</a:t>
            </a:r>
          </a:p>
          <a:p>
            <a:pPr indent="-108000">
              <a:buFontTx/>
              <a:buChar char="-"/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Revistas del catálogo: se califica con el último número publicado</a:t>
            </a:r>
          </a:p>
          <a:p>
            <a:pPr indent="-108000">
              <a:buFontTx/>
              <a:buChar char="-"/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se aceptarán las revistas en PDF, blog, Flash</a:t>
            </a:r>
            <a:r>
              <a:rPr lang="es-A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7" name="6 Imagen" descr="Latinde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19706"/>
            <a:ext cx="1500198" cy="666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7929618" cy="1285884"/>
          </a:xfrm>
        </p:spPr>
        <p:txBody>
          <a:bodyPr>
            <a:normAutofit/>
          </a:bodyPr>
          <a:lstStyle/>
          <a:p>
            <a:r>
              <a:rPr lang="es-ES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Núcleo Básico de Revistas Científicas Argentinas</a:t>
            </a:r>
            <a:endParaRPr lang="es-ES" sz="3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pide que el 80% de los artículos científicos sean originales.</a:t>
            </a:r>
          </a:p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pide que la revista presente los datos respaldatorios de las investigaciones.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372600" cy="702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8572528" cy="5715040"/>
          </a:xfrm>
        </p:spPr>
        <p:txBody>
          <a:bodyPr>
            <a:noAutofit/>
          </a:bodyPr>
          <a:lstStyle/>
          <a:p>
            <a:r>
              <a:rPr lang="es-MX" sz="2600" b="1" dirty="0" smtClean="0">
                <a:solidFill>
                  <a:schemeClr val="tx1"/>
                </a:solidFill>
                <a:latin typeface="Verdana" pitchFamily="34" charset="0"/>
              </a:rPr>
              <a:t>CARACTERÍSTICAS DE REVISTAS EN LÍNEA</a:t>
            </a:r>
            <a:r>
              <a:rPr lang="es-MX" sz="2600" dirty="0" smtClean="0">
                <a:solidFill>
                  <a:schemeClr val="tx1"/>
                </a:solidFill>
                <a:latin typeface="Verdana" pitchFamily="34" charset="0"/>
              </a:rPr>
              <a:t> </a:t>
            </a:r>
            <a:endParaRPr lang="es-ES" sz="26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s-MX" sz="2600" i="1" dirty="0" smtClean="0">
                <a:solidFill>
                  <a:schemeClr val="tx1"/>
                </a:solidFill>
                <a:latin typeface="Verdana" pitchFamily="34" charset="0"/>
              </a:rPr>
              <a:t>Total de características: 8</a:t>
            </a:r>
            <a:r>
              <a:rPr lang="es-MX" sz="2600" b="1" dirty="0" smtClean="0">
                <a:solidFill>
                  <a:schemeClr val="tx1"/>
                </a:solidFill>
                <a:latin typeface="Verdana" pitchFamily="34" charset="0"/>
              </a:rPr>
              <a:t> </a:t>
            </a:r>
            <a:endParaRPr lang="es-ES" sz="2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s-ES" sz="2600" b="1" dirty="0" smtClean="0">
              <a:solidFill>
                <a:schemeClr val="tx1"/>
              </a:solidFill>
            </a:endParaRPr>
          </a:p>
          <a:p>
            <a:pPr algn="l"/>
            <a:r>
              <a:rPr lang="es-ES" sz="2600" b="1" dirty="0" smtClean="0">
                <a:solidFill>
                  <a:schemeClr val="tx1"/>
                </a:solidFill>
              </a:rPr>
              <a:t>31. Uso de protocolos de interoperabilidad </a:t>
            </a:r>
          </a:p>
          <a:p>
            <a:pPr algn="l"/>
            <a:r>
              <a:rPr lang="es-ES" sz="2600" b="1" dirty="0" smtClean="0">
                <a:solidFill>
                  <a:schemeClr val="tx1"/>
                </a:solidFill>
              </a:rPr>
              <a:t>32. Uso de diferentes formatos de edición  </a:t>
            </a:r>
          </a:p>
          <a:p>
            <a:pPr algn="l"/>
            <a:r>
              <a:rPr lang="es-ES" sz="2600" b="1" dirty="0" smtClean="0">
                <a:solidFill>
                  <a:schemeClr val="tx1"/>
                </a:solidFill>
              </a:rPr>
              <a:t>33. Servicios de valor agregado  </a:t>
            </a:r>
          </a:p>
          <a:p>
            <a:pPr algn="l"/>
            <a:r>
              <a:rPr lang="es-ES" sz="2600" b="1" dirty="0" smtClean="0">
                <a:solidFill>
                  <a:schemeClr val="tx1"/>
                </a:solidFill>
              </a:rPr>
              <a:t>34. Servicios de interactividad con la persona </a:t>
            </a:r>
          </a:p>
          <a:p>
            <a:pPr algn="l"/>
            <a:r>
              <a:rPr lang="es-ES" sz="2600" b="1" dirty="0" smtClean="0">
                <a:solidFill>
                  <a:schemeClr val="tx1"/>
                </a:solidFill>
              </a:rPr>
              <a:t>       lectora </a:t>
            </a:r>
          </a:p>
          <a:p>
            <a:pPr algn="l"/>
            <a:r>
              <a:rPr lang="es-ES" sz="2600" b="1" dirty="0" smtClean="0">
                <a:solidFill>
                  <a:schemeClr val="tx1"/>
                </a:solidFill>
              </a:rPr>
              <a:t>35. Buscadores </a:t>
            </a:r>
          </a:p>
          <a:p>
            <a:pPr algn="l"/>
            <a:r>
              <a:rPr lang="es-ES" sz="2600" b="1" dirty="0" smtClean="0">
                <a:solidFill>
                  <a:schemeClr val="tx1"/>
                </a:solidFill>
              </a:rPr>
              <a:t>36. Uso de identificadores uniformes de recursos </a:t>
            </a:r>
          </a:p>
          <a:p>
            <a:pPr algn="l"/>
            <a:r>
              <a:rPr lang="es-ES" sz="2600" b="1" dirty="0" smtClean="0">
                <a:solidFill>
                  <a:schemeClr val="tx1"/>
                </a:solidFill>
              </a:rPr>
              <a:t>37. Uso de estadísticas </a:t>
            </a:r>
          </a:p>
          <a:p>
            <a:pPr algn="l"/>
            <a:r>
              <a:rPr lang="es-ES" sz="2600" b="1" dirty="0" smtClean="0">
                <a:solidFill>
                  <a:schemeClr val="tx1"/>
                </a:solidFill>
              </a:rPr>
              <a:t>38. Políticas de preservación digital</a:t>
            </a:r>
            <a:endParaRPr lang="es-ES" sz="2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786842" cy="5929354"/>
          </a:xfrm>
        </p:spPr>
        <p:txBody>
          <a:bodyPr>
            <a:noAutofit/>
          </a:bodyPr>
          <a:lstStyle/>
          <a:p>
            <a:r>
              <a:rPr lang="es-ES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31. Uso de protocolos</a:t>
            </a:r>
          </a:p>
          <a:p>
            <a:r>
              <a:rPr lang="es-ES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interoperabilidad (II) 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R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6" y="1357298"/>
            <a:ext cx="8128058" cy="45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2857488" y="4214818"/>
            <a:ext cx="44644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4291606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372600" cy="702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786842" cy="5500726"/>
          </a:xfrm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  <a:latin typeface="Verdana" pitchFamily="34" charset="0"/>
              </a:rPr>
              <a:t>32. Uso de diferentes</a:t>
            </a:r>
          </a:p>
          <a:p>
            <a:r>
              <a:rPr lang="es-MX" sz="2200" b="1" dirty="0" smtClean="0">
                <a:solidFill>
                  <a:schemeClr val="tx1"/>
                </a:solidFill>
                <a:latin typeface="Verdana" pitchFamily="34" charset="0"/>
              </a:rPr>
              <a:t>formatos de edición</a:t>
            </a:r>
            <a:endParaRPr lang="es-ES" sz="22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s-CR" sz="2200" dirty="0" smtClean="0">
                <a:solidFill>
                  <a:schemeClr val="tx1"/>
                </a:solidFill>
                <a:latin typeface="Verdana" pitchFamily="34" charset="0"/>
              </a:rPr>
              <a:t>Para calificar, la revista debe usar más de un formato de edición para el despliegue y lectura de los textos completos. </a:t>
            </a:r>
          </a:p>
          <a:p>
            <a:pPr>
              <a:spcBef>
                <a:spcPts val="0"/>
              </a:spcBef>
            </a:pPr>
            <a:r>
              <a:rPr lang="es-MX" sz="9600" dirty="0" smtClean="0">
                <a:solidFill>
                  <a:srgbClr val="0070C0"/>
                </a:solidFill>
              </a:rPr>
              <a:t>PDF     HTML</a:t>
            </a:r>
            <a:r>
              <a:rPr lang="es-MX" sz="9600" dirty="0" smtClean="0">
                <a:solidFill>
                  <a:schemeClr val="tx1"/>
                </a:solidFill>
              </a:rPr>
              <a:t> </a:t>
            </a:r>
            <a:endParaRPr lang="es-ES" sz="9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143248"/>
            <a:ext cx="23590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286124"/>
            <a:ext cx="3810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505</Words>
  <Application>Microsoft Office PowerPoint</Application>
  <PresentationFormat>Presentación en pantalla (4:3)</PresentationFormat>
  <Paragraphs>126</Paragraphs>
  <Slides>17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Revistas científicas: Criterios de presentación a distintos sistemas de indización</vt:lpstr>
      <vt:lpstr>Diapositiva 2</vt:lpstr>
      <vt:lpstr>Diapositiva 3</vt:lpstr>
      <vt:lpstr>Diapositiva 4</vt:lpstr>
      <vt:lpstr>Diapositiva 5</vt:lpstr>
      <vt:lpstr>Núcleo Básico de Revistas Científicas Argentinas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            Bibliografía:  https://www.latindex.org/latindex/postulacion/postulacionCatalogo  https://www.latindex.org/lat/documentos/Recursos_visibilidad_indizacion_revistas.pdf            Muchas gracias!</vt:lpstr>
      <vt:lpstr>        Carlos Authier -  cauthier@conicet.gov.ar Ariadna Piperissa - apiperissa@conicet.gov.ar Silvia Pérez – sperez@conicet.gov.ar Silvia Vázquez – svazquez@conicet.gov.ar  Gracias por su atención  y gracias por el espacio!            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Nuevos criterios de Latindex  para  revistas electrónicas</dc:title>
  <dc:creator>Aflores</dc:creator>
  <cp:lastModifiedBy>svazquez</cp:lastModifiedBy>
  <cp:revision>210</cp:revision>
  <dcterms:created xsi:type="dcterms:W3CDTF">2017-08-18T19:51:44Z</dcterms:created>
  <dcterms:modified xsi:type="dcterms:W3CDTF">2023-09-18T15:23:16Z</dcterms:modified>
</cp:coreProperties>
</file>