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8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rolina.devolder@conicet.gov.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cyt-conicet.gov.ar/wp-content/uploads/2014/07/CCSH_-RD-20140625-224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latin typeface="+mn-lt"/>
              </a:rPr>
              <a:t>Revistas UBA: estado de situación </a:t>
            </a:r>
            <a:br>
              <a:rPr lang="es-AR" dirty="0">
                <a:latin typeface="+mn-lt"/>
              </a:rPr>
            </a:br>
            <a:r>
              <a:rPr lang="es-AR" dirty="0">
                <a:latin typeface="+mn-lt"/>
              </a:rPr>
              <a:t>y desafíos futuros </a:t>
            </a:r>
            <a:endParaRPr lang="es-ES" dirty="0"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1400" b="1" dirty="0">
                <a:latin typeface="+mn-lt"/>
              </a:rPr>
              <a:t>Lic. Carolina De </a:t>
            </a:r>
            <a:r>
              <a:rPr lang="es-ES" sz="1400" b="1" dirty="0" err="1">
                <a:latin typeface="+mn-lt"/>
              </a:rPr>
              <a:t>Volder</a:t>
            </a:r>
            <a:br>
              <a:rPr lang="es-ES" sz="1400" dirty="0">
                <a:latin typeface="+mn-lt"/>
              </a:rPr>
            </a:br>
            <a:r>
              <a:rPr lang="es-ES" sz="1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carolina.devolder@conicet.gov.ar</a:t>
            </a:r>
            <a:r>
              <a:rPr lang="es-ES" sz="1400" dirty="0">
                <a:solidFill>
                  <a:srgbClr val="0070C0"/>
                </a:solidFill>
              </a:rPr>
              <a:t> </a:t>
            </a:r>
            <a:br>
              <a:rPr lang="es-ES" sz="1400" dirty="0">
                <a:solidFill>
                  <a:srgbClr val="0070C0"/>
                </a:solidFill>
              </a:rPr>
            </a:br>
            <a:endParaRPr lang="es-ES" sz="1400" dirty="0">
              <a:solidFill>
                <a:srgbClr val="0070C0"/>
              </a:solidFill>
            </a:endParaRPr>
          </a:p>
        </p:txBody>
      </p:sp>
      <p:pic>
        <p:nvPicPr>
          <p:cNvPr id="4" name="3 Imagen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928670"/>
            <a:ext cx="1143009" cy="81951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71868" y="1506668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000" dirty="0">
                <a:solidFill>
                  <a:srgbClr val="0070C0"/>
                </a:solidFill>
              </a:rPr>
              <a:t>Primera Jornada de Revistas Académicas</a:t>
            </a:r>
          </a:p>
          <a:p>
            <a:pPr algn="r"/>
            <a:r>
              <a:rPr lang="es-ES" sz="2000" dirty="0">
                <a:solidFill>
                  <a:srgbClr val="0070C0"/>
                </a:solidFill>
              </a:rPr>
              <a:t> de la Universidad de Buenos Aires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57224" y="4286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S" sz="1200" b="1" dirty="0"/>
              <a:t>Centro Argentino de Información Científica y Tecnológica</a:t>
            </a:r>
            <a:endParaRPr lang="es-ES" sz="1200" dirty="0"/>
          </a:p>
          <a:p>
            <a:pPr fontAlgn="base"/>
            <a:r>
              <a:rPr lang="es-ES" sz="1200" b="1" dirty="0"/>
              <a:t>CAICYT - CONICET (Argentina)</a:t>
            </a:r>
            <a:endParaRPr lang="es-ES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18A7C1-7F9C-9A9B-996D-CBF748C9E112}"/>
              </a:ext>
            </a:extLst>
          </p:cNvPr>
          <p:cNvSpPr txBox="1"/>
          <p:nvPr/>
        </p:nvSpPr>
        <p:spPr>
          <a:xfrm>
            <a:off x="395536" y="632035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19 de septiembre de  2023 - </a:t>
            </a:r>
            <a:r>
              <a:rPr lang="es-ES" sz="1200" dirty="0">
                <a:ea typeface="+mj-ea"/>
                <a:cs typeface="+mj-cs"/>
              </a:rPr>
              <a:t>Centro Cultural Paco </a:t>
            </a:r>
            <a:r>
              <a:rPr lang="es-ES" sz="1200" dirty="0" err="1">
                <a:ea typeface="+mj-ea"/>
                <a:cs typeface="+mj-cs"/>
              </a:rPr>
              <a:t>Urondo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12844" t="7849" r="16054" b="15049"/>
          <a:stretch>
            <a:fillRect/>
          </a:stretch>
        </p:blipFill>
        <p:spPr bwMode="auto">
          <a:xfrm>
            <a:off x="357158" y="1071546"/>
            <a:ext cx="70270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714348" y="548856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1025 revistas </a:t>
            </a:r>
            <a:r>
              <a:rPr lang="es-ES" dirty="0">
                <a:sym typeface="Wingdings" pitchFamily="2" charset="2"/>
              </a:rPr>
              <a:t> 95</a:t>
            </a:r>
            <a:r>
              <a:rPr lang="es-ES" dirty="0"/>
              <a:t> Revistas de la UBA (vigentes y no vigentes)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072198" y="4286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Revistas UBA en MALENA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77322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sz="2000" dirty="0"/>
          </a:p>
          <a:p>
            <a:pPr>
              <a:buNone/>
            </a:pPr>
            <a:r>
              <a:rPr lang="es-ES" sz="2000" u="sng" dirty="0"/>
              <a:t>De las 161 revistas vigentes en línea </a:t>
            </a:r>
            <a:endParaRPr lang="es-ES" sz="2000" u="sng" dirty="0">
              <a:sym typeface="Wingdings" pitchFamily="2" charset="2"/>
            </a:endParaRPr>
          </a:p>
          <a:p>
            <a:pPr>
              <a:buNone/>
            </a:pPr>
            <a:r>
              <a:rPr lang="es-ES" sz="1800" dirty="0">
                <a:sym typeface="Wingdings" pitchFamily="2" charset="2"/>
              </a:rPr>
              <a:t>53 están en catálogo 2.0</a:t>
            </a:r>
          </a:p>
          <a:p>
            <a:pPr>
              <a:buNone/>
            </a:pPr>
            <a:r>
              <a:rPr lang="es-ES" sz="1800" dirty="0">
                <a:sym typeface="Wingdings" pitchFamily="2" charset="2"/>
              </a:rPr>
              <a:t>44 en NBRA</a:t>
            </a:r>
          </a:p>
          <a:p>
            <a:pPr>
              <a:buNone/>
            </a:pPr>
            <a:r>
              <a:rPr lang="es-ES" sz="1800" dirty="0">
                <a:sym typeface="Wingdings" pitchFamily="2" charset="2"/>
              </a:rPr>
              <a:t>15 en </a:t>
            </a:r>
            <a:r>
              <a:rPr lang="es-ES" sz="1800" dirty="0" err="1">
                <a:sym typeface="Wingdings" pitchFamily="2" charset="2"/>
              </a:rPr>
              <a:t>Scielo</a:t>
            </a:r>
            <a:endParaRPr lang="es-ES" sz="1800" dirty="0">
              <a:sym typeface="Wingdings" pitchFamily="2" charset="2"/>
            </a:endParaRPr>
          </a:p>
          <a:p>
            <a:pPr>
              <a:buNone/>
            </a:pPr>
            <a:endParaRPr lang="es-ES" sz="1800" dirty="0">
              <a:sym typeface="Wingdings" pitchFamily="2" charset="2"/>
            </a:endParaRPr>
          </a:p>
          <a:p>
            <a:pPr>
              <a:buNone/>
            </a:pPr>
            <a:r>
              <a:rPr lang="es-ES" sz="1600" dirty="0">
                <a:solidFill>
                  <a:srgbClr val="FF0000"/>
                </a:solidFill>
                <a:sym typeface="Wingdings" pitchFamily="2" charset="2"/>
              </a:rPr>
              <a:t>PRIORIDAD: Trabajar con las revistas que aún no están en Catálogo 2.0 para que ingresen</a:t>
            </a:r>
            <a:br>
              <a:rPr lang="es-ES" sz="1800" dirty="0">
                <a:sym typeface="Wingdings" pitchFamily="2" charset="2"/>
              </a:rPr>
            </a:br>
            <a:endParaRPr lang="es-ES" sz="1800" dirty="0">
              <a:sym typeface="Wingdings" pitchFamily="2" charset="2"/>
            </a:endParaRPr>
          </a:p>
          <a:p>
            <a:endParaRPr lang="es-ES" sz="1800" dirty="0">
              <a:sym typeface="Wingdings" pitchFamily="2" charset="2"/>
            </a:endParaRPr>
          </a:p>
          <a:p>
            <a:pPr>
              <a:buNone/>
            </a:pPr>
            <a:r>
              <a:rPr lang="es-ES" sz="2100" u="sng" dirty="0"/>
              <a:t>De las 161 revistas vigentes en línea </a:t>
            </a:r>
            <a:endParaRPr lang="es-ES" sz="2100" u="sng" dirty="0">
              <a:sym typeface="Wingdings" pitchFamily="2" charset="2"/>
            </a:endParaRPr>
          </a:p>
          <a:p>
            <a:pPr>
              <a:buNone/>
            </a:pPr>
            <a:r>
              <a:rPr lang="es-ES" sz="2100" dirty="0"/>
              <a:t>100 usan OJS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sz="1600" dirty="0">
                <a:solidFill>
                  <a:srgbClr val="FF0000"/>
                </a:solidFill>
                <a:sym typeface="Wingdings" pitchFamily="2" charset="2"/>
              </a:rPr>
              <a:t>PRIORIDAD: Trabajar con las revistas que aún no usan OJS para que puedan hacerlo</a:t>
            </a:r>
            <a:endParaRPr lang="es-ES" sz="1600" dirty="0"/>
          </a:p>
          <a:p>
            <a:pPr>
              <a:buNone/>
            </a:pPr>
            <a:r>
              <a:rPr lang="es-ES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00034" y="500042"/>
            <a:ext cx="4670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u="sng" dirty="0">
                <a:solidFill>
                  <a:srgbClr val="0070C0"/>
                </a:solidFill>
              </a:rPr>
              <a:t>Desafíos futuros de las revistas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29322" y="1643050"/>
            <a:ext cx="195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indexaciones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000760" y="4214818"/>
            <a:ext cx="1957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plataforma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23062" y="476672"/>
            <a:ext cx="4670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u="sng" dirty="0">
                <a:solidFill>
                  <a:srgbClr val="0070C0"/>
                </a:solidFill>
              </a:rPr>
              <a:t>Desafíos futuros de las revistas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172" t="25000" r="26953" b="4860"/>
          <a:stretch>
            <a:fillRect/>
          </a:stretch>
        </p:blipFill>
        <p:spPr bwMode="auto">
          <a:xfrm>
            <a:off x="594497" y="1969676"/>
            <a:ext cx="3977503" cy="33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3 CuadroTexto">
            <a:extLst>
              <a:ext uri="{FF2B5EF4-FFF2-40B4-BE49-F238E27FC236}">
                <a16:creationId xmlns:a16="http://schemas.microsoft.com/office/drawing/2014/main" id="{1554BABB-E7ED-508A-F99D-C61479BB9F74}"/>
              </a:ext>
            </a:extLst>
          </p:cNvPr>
          <p:cNvSpPr txBox="1"/>
          <p:nvPr/>
        </p:nvSpPr>
        <p:spPr>
          <a:xfrm>
            <a:off x="5220072" y="1412776"/>
            <a:ext cx="327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¿Qué se está discutiendo en la región y en el mundo?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C22A73-A365-046C-AF94-27E528336695}"/>
              </a:ext>
            </a:extLst>
          </p:cNvPr>
          <p:cNvSpPr txBox="1"/>
          <p:nvPr/>
        </p:nvSpPr>
        <p:spPr>
          <a:xfrm>
            <a:off x="4932040" y="2420888"/>
            <a:ext cx="361746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1600" b="1" dirty="0"/>
              <a:t>Acceso y Ciencia Abierta </a:t>
            </a:r>
            <a:r>
              <a:rPr lang="es-AR" sz="1600" dirty="0"/>
              <a:t>(Apertura de datos, evaluación por pares abierta, revistas </a:t>
            </a:r>
            <a:r>
              <a:rPr lang="es-AR" sz="1600" dirty="0" err="1"/>
              <a:t>overlay</a:t>
            </a:r>
            <a:r>
              <a:rPr lang="es-AR" sz="1600" dirty="0"/>
              <a:t>, revistas de datos)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b="1" dirty="0"/>
              <a:t>Infraestructuras</a:t>
            </a:r>
            <a:r>
              <a:rPr lang="es-AR" sz="1600" dirty="0"/>
              <a:t> (OJS, interoperabilidad, metadatos, preservación)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b="1" dirty="0"/>
              <a:t>Modelos sustentables</a:t>
            </a:r>
            <a:r>
              <a:rPr lang="es-AR" sz="1600" dirty="0"/>
              <a:t> (</a:t>
            </a:r>
            <a:r>
              <a:rPr lang="es-AR" sz="1600" dirty="0" err="1"/>
              <a:t>APCs</a:t>
            </a:r>
            <a:r>
              <a:rPr lang="es-AR" sz="1600" dirty="0"/>
              <a:t>, revistas diamantes)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b="1" dirty="0"/>
              <a:t>Adaptación a lo nuevo </a:t>
            </a:r>
            <a:r>
              <a:rPr lang="es-AR" sz="1600" dirty="0"/>
              <a:t>(nuevas formas de publicación, evaluación, circulación, medición del impacto)</a:t>
            </a:r>
          </a:p>
          <a:p>
            <a:endParaRPr lang="es-AR" sz="2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chas-gracias | UGEL Is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715000" cy="3752851"/>
          </a:xfrm>
          <a:prstGeom prst="rect">
            <a:avLst/>
          </a:prstGeom>
          <a:noFill/>
        </p:spPr>
      </p:pic>
      <p:pic>
        <p:nvPicPr>
          <p:cNvPr id="5" name="4 Imagen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26" y="297859"/>
            <a:ext cx="928694" cy="66585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86446" y="467005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</a:t>
            </a:r>
          </a:p>
          <a:p>
            <a:pPr algn="r"/>
            <a:r>
              <a:rPr lang="es-ES" sz="1200" dirty="0"/>
              <a:t>de la Universidad de Buenos Aires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32149C-C7E3-6441-E2D6-84028FFB3852}"/>
              </a:ext>
            </a:extLst>
          </p:cNvPr>
          <p:cNvSpPr txBox="1"/>
          <p:nvPr/>
        </p:nvSpPr>
        <p:spPr>
          <a:xfrm>
            <a:off x="546080" y="6005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http://www.caicyt-conicet.gov.ar/sitio/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5" name="13 CuadroTexto">
            <a:extLst>
              <a:ext uri="{FF2B5EF4-FFF2-40B4-BE49-F238E27FC236}">
                <a16:creationId xmlns:a16="http://schemas.microsoft.com/office/drawing/2014/main" id="{678D29A0-ED65-992F-E272-29561F8F851A}"/>
              </a:ext>
            </a:extLst>
          </p:cNvPr>
          <p:cNvSpPr txBox="1"/>
          <p:nvPr/>
        </p:nvSpPr>
        <p:spPr>
          <a:xfrm>
            <a:off x="7020272" y="1561435"/>
            <a:ext cx="21168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FF0000"/>
                </a:solidFill>
              </a:rPr>
              <a:t>REPERTORIOS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rgbClr val="FF0000"/>
                </a:solidFill>
              </a:rPr>
              <a:t>MÚLTIPLES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TIPOS</a:t>
            </a:r>
          </a:p>
          <a:p>
            <a:endParaRPr lang="es-ES" sz="1400" b="1" dirty="0">
              <a:solidFill>
                <a:srgbClr val="FF0000"/>
              </a:solidFill>
            </a:endParaRPr>
          </a:p>
          <a:p>
            <a:r>
              <a:rPr lang="es-ES" sz="1400" b="1" dirty="0">
                <a:solidFill>
                  <a:srgbClr val="FF0000"/>
                </a:solidFill>
              </a:rPr>
              <a:t>MÚLTIPLES</a:t>
            </a:r>
          </a:p>
          <a:p>
            <a:r>
              <a:rPr lang="es-ES" sz="1400" b="1" dirty="0">
                <a:solidFill>
                  <a:srgbClr val="FF0000"/>
                </a:solidFill>
              </a:rPr>
              <a:t>CLASIFICACIONES</a:t>
            </a:r>
          </a:p>
        </p:txBody>
      </p:sp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B9CECE7B-295A-2DAA-4F5B-F79BEA08C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24095"/>
              </p:ext>
            </p:extLst>
          </p:nvPr>
        </p:nvGraphicFramePr>
        <p:xfrm>
          <a:off x="611560" y="764704"/>
          <a:ext cx="61926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04">
                  <a:extLst>
                    <a:ext uri="{9D8B030D-6E8A-4147-A177-3AD203B41FA5}">
                      <a16:colId xmlns:a16="http://schemas.microsoft.com/office/drawing/2014/main" val="1457432148"/>
                    </a:ext>
                  </a:extLst>
                </a:gridCol>
                <a:gridCol w="3266684">
                  <a:extLst>
                    <a:ext uri="{9D8B030D-6E8A-4147-A177-3AD203B41FA5}">
                      <a16:colId xmlns:a16="http://schemas.microsoft.com/office/drawing/2014/main" val="6423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Repertorios comerciales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De acceso abierto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86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WOS, EBSCO, SCOPUS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SCIELO, DOAJ, REDALYC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028507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95E1951D-5B5B-D258-7D9A-078D22BFC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93188"/>
              </p:ext>
            </p:extLst>
          </p:nvPr>
        </p:nvGraphicFramePr>
        <p:xfrm>
          <a:off x="611560" y="1772816"/>
          <a:ext cx="619268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6004">
                  <a:extLst>
                    <a:ext uri="{9D8B030D-6E8A-4147-A177-3AD203B41FA5}">
                      <a16:colId xmlns:a16="http://schemas.microsoft.com/office/drawing/2014/main" val="2326315273"/>
                    </a:ext>
                  </a:extLst>
                </a:gridCol>
                <a:gridCol w="3266684">
                  <a:extLst>
                    <a:ext uri="{9D8B030D-6E8A-4147-A177-3AD203B41FA5}">
                      <a16:colId xmlns:a16="http://schemas.microsoft.com/office/drawing/2014/main" val="831487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Referenciales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Que ofrecen texto completo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7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ULRICH, ERIHPLUS, BINPAR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SCIELO, DOAJ, REDALYC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717588"/>
                  </a:ext>
                </a:extLst>
              </a:tr>
            </a:tbl>
          </a:graphicData>
        </a:graphic>
      </p:graphicFrame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B83F69E9-4B0A-441E-8AA8-0A272BDF6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21221"/>
              </p:ext>
            </p:extLst>
          </p:nvPr>
        </p:nvGraphicFramePr>
        <p:xfrm>
          <a:off x="611560" y="2780928"/>
          <a:ext cx="6192688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96846084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34198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Que evalúan calidad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Que no evalúan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6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LATINDEX CATÁLOGO 2.0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LATINDEX DIRECTORIO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922132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48CDC272-091B-D3B4-80F1-3C0529977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5226"/>
              </p:ext>
            </p:extLst>
          </p:nvPr>
        </p:nvGraphicFramePr>
        <p:xfrm>
          <a:off x="576684" y="3789040"/>
          <a:ext cx="6192688" cy="736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87204">
                  <a:extLst>
                    <a:ext uri="{9D8B030D-6E8A-4147-A177-3AD203B41FA5}">
                      <a16:colId xmlns:a16="http://schemas.microsoft.com/office/drawing/2014/main" val="3971432856"/>
                    </a:ext>
                  </a:extLst>
                </a:gridCol>
                <a:gridCol w="3205484">
                  <a:extLst>
                    <a:ext uri="{9D8B030D-6E8A-4147-A177-3AD203B41FA5}">
                      <a16:colId xmlns:a16="http://schemas.microsoft.com/office/drawing/2014/main" val="209170273"/>
                    </a:ext>
                  </a:extLst>
                </a:gridCol>
              </a:tblGrid>
              <a:tr h="284723">
                <a:tc>
                  <a:txBody>
                    <a:bodyPr/>
                    <a:lstStyle/>
                    <a:p>
                      <a:r>
                        <a:rPr lang="es-ES" dirty="0"/>
                        <a:t>Que ofrecen métricas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Que no ofrecen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4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SCIELO, MIAR, BIBLAT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LATINDEX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77881"/>
                  </a:ext>
                </a:extLst>
              </a:tr>
            </a:tbl>
          </a:graphicData>
        </a:graphic>
      </p:graphicFrame>
      <p:graphicFrame>
        <p:nvGraphicFramePr>
          <p:cNvPr id="12" name="Tabla 13">
            <a:extLst>
              <a:ext uri="{FF2B5EF4-FFF2-40B4-BE49-F238E27FC236}">
                <a16:creationId xmlns:a16="http://schemas.microsoft.com/office/drawing/2014/main" id="{F4F9C89A-B017-2073-ED49-1C6F8EDE2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93539"/>
              </p:ext>
            </p:extLst>
          </p:nvPr>
        </p:nvGraphicFramePr>
        <p:xfrm>
          <a:off x="576684" y="4797152"/>
          <a:ext cx="6731620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87204">
                  <a:extLst>
                    <a:ext uri="{9D8B030D-6E8A-4147-A177-3AD203B41FA5}">
                      <a16:colId xmlns:a16="http://schemas.microsoft.com/office/drawing/2014/main" val="17823413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529687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Redes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Índices nacionales de evaluación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43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LATINREV, RED SARA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NBRA, PUBLINDEX, QUALIS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08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7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B4E9D4-AC54-457D-A148-68FA83222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16384" r="23225" b="23387"/>
          <a:stretch/>
        </p:blipFill>
        <p:spPr>
          <a:xfrm>
            <a:off x="304800" y="925975"/>
            <a:ext cx="6715472" cy="4375233"/>
          </a:xfrm>
          <a:prstGeom prst="rect">
            <a:avLst/>
          </a:prstGeom>
        </p:spPr>
      </p:pic>
      <p:sp>
        <p:nvSpPr>
          <p:cNvPr id="5" name="13 CuadroTexto">
            <a:extLst>
              <a:ext uri="{FF2B5EF4-FFF2-40B4-BE49-F238E27FC236}">
                <a16:creationId xmlns:a16="http://schemas.microsoft.com/office/drawing/2014/main" id="{678D29A0-ED65-992F-E272-29561F8F851A}"/>
              </a:ext>
            </a:extLst>
          </p:cNvPr>
          <p:cNvSpPr txBox="1"/>
          <p:nvPr/>
        </p:nvSpPr>
        <p:spPr>
          <a:xfrm>
            <a:off x="7020272" y="2240203"/>
            <a:ext cx="21168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Res. 2249</a:t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2014</a:t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sz="1600" b="0" i="0" dirty="0">
                <a:solidFill>
                  <a:srgbClr val="FF0000"/>
                </a:solidFill>
                <a:effectLst/>
              </a:rPr>
              <a:t>Bases para la </a:t>
            </a:r>
            <a:r>
              <a:rPr lang="es-ES" sz="1600" b="1" i="0" dirty="0">
                <a:solidFill>
                  <a:srgbClr val="FF0000"/>
                </a:solidFill>
                <a:effectLst/>
              </a:rPr>
              <a:t>Categorización</a:t>
            </a:r>
            <a:r>
              <a:rPr lang="es-ES" sz="1600" b="0" i="0" dirty="0">
                <a:solidFill>
                  <a:srgbClr val="FF0000"/>
                </a:solidFill>
                <a:effectLst/>
              </a:rPr>
              <a:t> </a:t>
            </a:r>
          </a:p>
          <a:p>
            <a:r>
              <a:rPr lang="es-ES" sz="1600" b="0" i="0" dirty="0">
                <a:solidFill>
                  <a:srgbClr val="FF0000"/>
                </a:solidFill>
                <a:effectLst/>
              </a:rPr>
              <a:t>de publicaciones periódicas para las Ciencias Sociales y Humanidades según sus sistemas de indización.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6" name="2 Rectángulo">
            <a:extLst>
              <a:ext uri="{FF2B5EF4-FFF2-40B4-BE49-F238E27FC236}">
                <a16:creationId xmlns:a16="http://schemas.microsoft.com/office/drawing/2014/main" id="{8ACC60CF-884D-687B-FF9A-049705B18123}"/>
              </a:ext>
            </a:extLst>
          </p:cNvPr>
          <p:cNvSpPr/>
          <p:nvPr/>
        </p:nvSpPr>
        <p:spPr>
          <a:xfrm>
            <a:off x="304800" y="5470590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http://www.caicyt-conicet.gov.ar/wp-content/uploads/2014/07/CCSH_-RD-20140625-2249.pdf</a:t>
            </a:r>
            <a:endParaRPr lang="es-A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9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3076" name="AutoShape 4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0" name="AutoShape 8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5 Rectángulo">
            <a:extLst>
              <a:ext uri="{FF2B5EF4-FFF2-40B4-BE49-F238E27FC236}">
                <a16:creationId xmlns:a16="http://schemas.microsoft.com/office/drawing/2014/main" id="{296B0EC4-3738-01C9-72D3-EB782B7319C1}"/>
              </a:ext>
            </a:extLst>
          </p:cNvPr>
          <p:cNvSpPr/>
          <p:nvPr/>
        </p:nvSpPr>
        <p:spPr>
          <a:xfrm>
            <a:off x="932082" y="500042"/>
            <a:ext cx="817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>
                <a:solidFill>
                  <a:srgbClr val="0070C0"/>
                </a:solidFill>
              </a:rPr>
              <a:t>Factores que influyen en el posicionamiento de las revistas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E86032-926B-5E39-9C3A-4DD47488E5DF}"/>
              </a:ext>
            </a:extLst>
          </p:cNvPr>
          <p:cNvSpPr txBox="1"/>
          <p:nvPr/>
        </p:nvSpPr>
        <p:spPr>
          <a:xfrm>
            <a:off x="971600" y="1988840"/>
            <a:ext cx="67687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Calidad (contenido y características técnicas)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Acceso abierto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Apoyo institucional (económico, asesoría, disponibilidad de recursos (físicos, tecnológicos, humanos)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Infraestructura adecuada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Soporte de publicación (digital </a:t>
            </a:r>
            <a:r>
              <a:rPr lang="es-AR" sz="2000" dirty="0">
                <a:sym typeface="Wingdings" pitchFamily="2" charset="2"/>
              </a:rPr>
              <a:t> apoyo técnico para la gestión del OJS)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Indexación en bases y portales reconocidos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Impacto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Difusión en diferentes medios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>
                <a:sym typeface="Wingdings" pitchFamily="2" charset="2"/>
              </a:rPr>
              <a:t>Consejo editorial / Profesionalización de las/os editoras/es</a:t>
            </a:r>
          </a:p>
        </p:txBody>
      </p:sp>
    </p:spTree>
    <p:extLst>
      <p:ext uri="{BB962C8B-B14F-4D97-AF65-F5344CB8AC3E}">
        <p14:creationId xmlns:p14="http://schemas.microsoft.com/office/powerpoint/2010/main" val="259928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2519362"/>
            <a:ext cx="2514600" cy="838200"/>
          </a:xfrm>
        </p:spPr>
        <p:txBody>
          <a:bodyPr/>
          <a:lstStyle/>
          <a:p>
            <a:r>
              <a:rPr lang="es-ES" dirty="0"/>
              <a:t>DIRECTORIOS</a:t>
            </a:r>
            <a:br>
              <a:rPr lang="es-ES" dirty="0"/>
            </a:br>
            <a:r>
              <a:rPr lang="es-ES" dirty="0"/>
              <a:t>BASES DE DATOS</a:t>
            </a:r>
            <a:br>
              <a:rPr lang="es-ES" dirty="0"/>
            </a:br>
            <a:r>
              <a:rPr lang="es-ES" dirty="0"/>
              <a:t>CATÁLOGOS</a:t>
            </a:r>
            <a:br>
              <a:rPr lang="es-ES" dirty="0"/>
            </a:br>
            <a:r>
              <a:rPr lang="es-ES" dirty="0"/>
              <a:t>INDEXADORES</a:t>
            </a:r>
            <a:br>
              <a:rPr lang="es-ES" dirty="0"/>
            </a:br>
            <a:r>
              <a:rPr lang="es-ES" dirty="0"/>
              <a:t>REPOSITORIOS</a:t>
            </a:r>
            <a:br>
              <a:rPr lang="es-ES" dirty="0"/>
            </a:br>
            <a:endParaRPr lang="es-ES" dirty="0"/>
          </a:p>
        </p:txBody>
      </p:sp>
      <p:pic>
        <p:nvPicPr>
          <p:cNvPr id="7" name="Picture 2" descr="Indexaciones | Estudios económicos"/>
          <p:cNvPicPr>
            <a:picLocks noChangeAspect="1" noChangeArrowheads="1"/>
          </p:cNvPicPr>
          <p:nvPr/>
        </p:nvPicPr>
        <p:blipFill>
          <a:blip r:embed="rId2" cstate="print"/>
          <a:srcRect t="15665"/>
          <a:stretch>
            <a:fillRect/>
          </a:stretch>
        </p:blipFill>
        <p:spPr bwMode="auto">
          <a:xfrm>
            <a:off x="857224" y="214290"/>
            <a:ext cx="4572032" cy="6031067"/>
          </a:xfrm>
          <a:prstGeom prst="rect">
            <a:avLst/>
          </a:prstGeom>
          <a:noFill/>
        </p:spPr>
      </p:pic>
      <p:sp>
        <p:nvSpPr>
          <p:cNvPr id="8" name="7 Elipse"/>
          <p:cNvSpPr/>
          <p:nvPr/>
        </p:nvSpPr>
        <p:spPr>
          <a:xfrm>
            <a:off x="1928794" y="214290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429124" y="285728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786050" y="214290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429124" y="1142984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2857488" y="5000636"/>
            <a:ext cx="85725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pic>
        <p:nvPicPr>
          <p:cNvPr id="3" name="3 Imagen" descr="logo.png">
            <a:extLst>
              <a:ext uri="{FF2B5EF4-FFF2-40B4-BE49-F238E27FC236}">
                <a16:creationId xmlns:a16="http://schemas.microsoft.com/office/drawing/2014/main" id="{5D2C85EE-D856-E832-8AD9-CEE7AE088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343259"/>
            <a:ext cx="1143009" cy="8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8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4660" t="11111" r="33769" b="75110"/>
          <a:stretch>
            <a:fillRect/>
          </a:stretch>
        </p:blipFill>
        <p:spPr bwMode="auto">
          <a:xfrm>
            <a:off x="4643438" y="2214554"/>
            <a:ext cx="42148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500034" y="550070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Mundo:  2.327.609 revistas ISSN Argentina: 19.487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17521" t="38501" r="43727" b="6944"/>
          <a:stretch>
            <a:fillRect/>
          </a:stretch>
        </p:blipFill>
        <p:spPr bwMode="auto">
          <a:xfrm>
            <a:off x="4572000" y="3000372"/>
            <a:ext cx="4214842" cy="33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6123" t="17135" r="57130" b="9624"/>
          <a:stretch>
            <a:fillRect/>
          </a:stretch>
        </p:blipFill>
        <p:spPr bwMode="auto">
          <a:xfrm>
            <a:off x="357158" y="792642"/>
            <a:ext cx="4071966" cy="456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AutoShape 4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8" name="AutoShape 6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80" name="AutoShape 8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Ficheru:ISSN logo.svg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51914"/>
            <a:ext cx="3429024" cy="99120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642981" y="1569918"/>
            <a:ext cx="241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ym typeface="Wingdings" pitchFamily="2" charset="2"/>
              </a:rPr>
              <a:t>Todas las revistas de la UBA con ISSN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500694" y="64291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Revistas UBA en BINPAR</a:t>
            </a:r>
          </a:p>
        </p:txBody>
      </p:sp>
      <p:sp>
        <p:nvSpPr>
          <p:cNvPr id="15" name="14 Elipse"/>
          <p:cNvSpPr/>
          <p:nvPr/>
        </p:nvSpPr>
        <p:spPr>
          <a:xfrm>
            <a:off x="5642981" y="1358993"/>
            <a:ext cx="2400898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t="7286" r="4098" b="24225"/>
          <a:stretch>
            <a:fillRect/>
          </a:stretch>
        </p:blipFill>
        <p:spPr bwMode="auto">
          <a:xfrm>
            <a:off x="428596" y="642918"/>
            <a:ext cx="83581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Flecha abajo"/>
          <p:cNvSpPr/>
          <p:nvPr/>
        </p:nvSpPr>
        <p:spPr>
          <a:xfrm>
            <a:off x="928662" y="400050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3000364" y="400050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28596" y="464344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3.865 argentinas</a:t>
            </a:r>
            <a:br>
              <a:rPr lang="es-ES" sz="1600" dirty="0"/>
            </a:br>
            <a:r>
              <a:rPr lang="es-ES" sz="1600" dirty="0"/>
              <a:t>3.331 argentinas vigentes</a:t>
            </a:r>
            <a:br>
              <a:rPr lang="es-ES" sz="1600" dirty="0"/>
            </a:br>
            <a:r>
              <a:rPr lang="es-ES" sz="1600" dirty="0"/>
              <a:t>150 UBA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786050" y="464344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457 argentinas</a:t>
            </a:r>
            <a:br>
              <a:rPr lang="es-ES" sz="1600" dirty="0"/>
            </a:br>
            <a:r>
              <a:rPr lang="es-ES" sz="1600" dirty="0"/>
              <a:t>457 argentinas vigentes</a:t>
            </a:r>
            <a:br>
              <a:rPr lang="es-ES" sz="1600" dirty="0"/>
            </a:br>
            <a:r>
              <a:rPr lang="es-ES" sz="1600" dirty="0"/>
              <a:t>53 UBA</a:t>
            </a:r>
          </a:p>
        </p:txBody>
      </p:sp>
      <p:sp>
        <p:nvSpPr>
          <p:cNvPr id="15" name="14 Elipse"/>
          <p:cNvSpPr/>
          <p:nvPr/>
        </p:nvSpPr>
        <p:spPr>
          <a:xfrm>
            <a:off x="500034" y="2786058"/>
            <a:ext cx="107157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571736" y="2786058"/>
            <a:ext cx="107157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929322" y="421481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Revistas UBA en LATINDEX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6016" t="8454" r="19921" b="21818"/>
          <a:stretch>
            <a:fillRect/>
          </a:stretch>
        </p:blipFill>
        <p:spPr bwMode="auto">
          <a:xfrm>
            <a:off x="428596" y="1000108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Sistema de Investigación - Universidad Nacional de Entre Rios"/>
          <p:cNvPicPr>
            <a:picLocks noChangeAspect="1" noChangeArrowheads="1"/>
          </p:cNvPicPr>
          <p:nvPr/>
        </p:nvPicPr>
        <p:blipFill>
          <a:blip r:embed="rId3" cstate="print"/>
          <a:srcRect l="16279" r="18605"/>
          <a:stretch>
            <a:fillRect/>
          </a:stretch>
        </p:blipFill>
        <p:spPr bwMode="auto">
          <a:xfrm>
            <a:off x="4357686" y="2214554"/>
            <a:ext cx="1003455" cy="719143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555999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372 revistas </a:t>
            </a:r>
            <a:r>
              <a:rPr lang="es-ES" dirty="0">
                <a:sym typeface="Wingdings" pitchFamily="2" charset="2"/>
              </a:rPr>
              <a:t> 44</a:t>
            </a:r>
            <a:r>
              <a:rPr lang="es-ES" dirty="0"/>
              <a:t> Revistas de la UBA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286512" y="50004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Revistas UBA en NBRA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l="2734" t="7639" r="46094" b="38127"/>
          <a:stretch>
            <a:fillRect/>
          </a:stretch>
        </p:blipFill>
        <p:spPr bwMode="auto">
          <a:xfrm>
            <a:off x="428596" y="928670"/>
            <a:ext cx="74295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214414" y="6429396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/>
              <a:t>Primera Jornada de Revistas Académicas  de la Universidad de Buenos Aires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563143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107 revistas </a:t>
            </a:r>
            <a:r>
              <a:rPr lang="es-ES" dirty="0">
                <a:sym typeface="Wingdings" pitchFamily="2" charset="2"/>
              </a:rPr>
              <a:t> 1</a:t>
            </a:r>
            <a:r>
              <a:rPr lang="es-ES" dirty="0"/>
              <a:t>5 Revistas de la UBA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286512" y="50004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Revistas UBA en </a:t>
            </a:r>
            <a:r>
              <a:rPr lang="es-ES" dirty="0" err="1">
                <a:solidFill>
                  <a:srgbClr val="0070C0"/>
                </a:solidFill>
              </a:rPr>
              <a:t>SciELO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1128</TotalTime>
  <Words>635</Words>
  <Application>Microsoft Office PowerPoint</Application>
  <PresentationFormat>Presentación en pantalla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Gill Sans MT</vt:lpstr>
      <vt:lpstr>Wingdings</vt:lpstr>
      <vt:lpstr>Wingdings 3</vt:lpstr>
      <vt:lpstr>Origen</vt:lpstr>
      <vt:lpstr>Revistas UBA: estado de situación  y desafíos futuros </vt:lpstr>
      <vt:lpstr>Presentación de PowerPoint</vt:lpstr>
      <vt:lpstr>Presentación de PowerPoint</vt:lpstr>
      <vt:lpstr>Presentación de PowerPoint</vt:lpstr>
      <vt:lpstr>DIRECTORIOS BASES DE DATOS CATÁLOGOS INDEXADORES REPOSITORIOS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Revistas UBA: estado de situación  y desafíos futuros </dc:title>
  <dc:creator>cdevolder</dc:creator>
  <cp:lastModifiedBy>Carolina</cp:lastModifiedBy>
  <cp:revision>31</cp:revision>
  <dcterms:created xsi:type="dcterms:W3CDTF">2023-08-29T17:25:46Z</dcterms:created>
  <dcterms:modified xsi:type="dcterms:W3CDTF">2023-09-19T10:10:31Z</dcterms:modified>
</cp:coreProperties>
</file>