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1" r:id="rId2"/>
    <p:sldId id="283" r:id="rId3"/>
    <p:sldId id="422" r:id="rId4"/>
    <p:sldId id="302" r:id="rId5"/>
    <p:sldId id="303" r:id="rId6"/>
    <p:sldId id="305" r:id="rId7"/>
    <p:sldId id="306" r:id="rId8"/>
    <p:sldId id="299" r:id="rId9"/>
    <p:sldId id="311" r:id="rId10"/>
    <p:sldId id="347" r:id="rId11"/>
    <p:sldId id="398" r:id="rId12"/>
    <p:sldId id="399" r:id="rId13"/>
    <p:sldId id="400" r:id="rId14"/>
    <p:sldId id="407" r:id="rId15"/>
    <p:sldId id="413" r:id="rId16"/>
    <p:sldId id="406" r:id="rId17"/>
    <p:sldId id="408" r:id="rId18"/>
    <p:sldId id="368" r:id="rId19"/>
    <p:sldId id="395" r:id="rId20"/>
    <p:sldId id="373" r:id="rId21"/>
    <p:sldId id="423" r:id="rId22"/>
    <p:sldId id="325" r:id="rId23"/>
    <p:sldId id="326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95">
          <p15:clr>
            <a:srgbClr val="A4A3A4"/>
          </p15:clr>
        </p15:guide>
        <p15:guide id="2" orient="horz" pos="963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9E5"/>
    <a:srgbClr val="BBBDCE"/>
    <a:srgbClr val="C7CDD3"/>
    <a:srgbClr val="AEB2C8"/>
    <a:srgbClr val="B70F20"/>
    <a:srgbClr val="C20D20"/>
    <a:srgbClr val="007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3" autoAdjust="0"/>
    <p:restoredTop sz="94660"/>
  </p:normalViewPr>
  <p:slideViewPr>
    <p:cSldViewPr snapToGrid="0" snapToObjects="1" showGuides="1">
      <p:cViewPr varScale="1">
        <p:scale>
          <a:sx n="114" d="100"/>
          <a:sy n="114" d="100"/>
        </p:scale>
        <p:origin x="1500" y="84"/>
      </p:cViewPr>
      <p:guideLst>
        <p:guide orient="horz" pos="1195"/>
        <p:guide orient="horz" pos="96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D246B-912A-41A9-93C6-E78FBF782C8C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12AEF-2C4A-4A5B-A5A6-A64237D86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6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>
              <a:buFont typeface="Arial" charset="0"/>
              <a:buChar char="•"/>
            </a:pPr>
            <a:endParaRPr lang="en-GB" sz="11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>
              <a:buFont typeface="Arial" charset="0"/>
              <a:buChar char="•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1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A2159-E89E-4CDE-BA17-478AB3559B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27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Sab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6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Sab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6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Sab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89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Sab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43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3C573-4066-4DBC-AB3E-7DFDC7882BCD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11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0F856-DFB0-0442-BAD0-77B77C45729E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BB009-5EBD-7A47-BFB3-E1A2708E3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4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F36F8-A1EC-B64F-9C34-2007CB941DC8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3048C-581F-3143-9069-3114DAD1F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8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6902C-28E7-764D-8B73-94B4F8C6A057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EC85E-4EC2-7A40-B399-961B54C5D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47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CA7A6-C2B5-5244-9871-F9EE8B12C52A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AEB4-2F83-2F48-9DD9-9050841F4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3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5E9A9-B5EC-284A-82F6-BF8EC702775B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B6278-D73C-9045-BF0D-33301A045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2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DBC7-A572-8A46-B5CE-87B4F1D0C8EB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BE3E-FC7C-5042-AA41-7E955CD1C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8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00D56-4EA8-054D-B931-60A9C841127B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E02AF-5916-A449-AB56-148F5A3E6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3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4705F-EDDF-CA43-B25A-9F7BCEADB367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020EF-D91F-6E40-AE25-45F543995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8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5BA5-FC45-B544-8CF9-951E9DA1BBA3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57BE-219D-B943-831B-33A8B56E0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8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A3217-22DE-124F-BD92-584E8685664D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E691A-F567-7548-BC6D-DE172CD46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8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EC397-4893-6A4A-BFCE-B87C9A4873FC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8D64E-F8C1-6C42-BE66-4F3C8D855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8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41AECC-E250-6342-A690-4DA1B0DE86A3}" type="datetimeFigureOut">
              <a:rPr lang="en-US"/>
              <a:pPr>
                <a:defRPr/>
              </a:pPr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F1CE4A-B4C7-714D-9DA1-F7B4C447A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 descr="top banner-grey-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wmf"/><Relationship Id="rId18" Type="http://schemas.openxmlformats.org/officeDocument/2006/relationships/image" Target="../media/image22.jpe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20.wmf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20" Type="http://schemas.openxmlformats.org/officeDocument/2006/relationships/image" Target="../media/image24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0.png"/><Relationship Id="rId23" Type="http://schemas.openxmlformats.org/officeDocument/2006/relationships/image" Target="../media/image27.png"/><Relationship Id="rId10" Type="http://schemas.openxmlformats.org/officeDocument/2006/relationships/image" Target="../media/image18.jpeg"/><Relationship Id="rId19" Type="http://schemas.openxmlformats.org/officeDocument/2006/relationships/image" Target="../media/image23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opening slide-grey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9" y="8626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20688" y="4130675"/>
            <a:ext cx="53768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000" b="1" dirty="0">
                <a:latin typeface="+mj-lt"/>
                <a:cs typeface="Calibri"/>
              </a:rPr>
              <a:t>IOP Publishing</a:t>
            </a:r>
          </a:p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>
                <a:latin typeface="+mj-lt"/>
                <a:cs typeface="Calibri Light"/>
              </a:rPr>
              <a:t>Karla Olivera</a:t>
            </a:r>
          </a:p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latin typeface="+mj-lt"/>
              <a:cs typeface="+mn-cs"/>
            </a:endParaRPr>
          </a:p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  <a:cs typeface="Calibri Light"/>
              </a:rPr>
              <a:t>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7" y="1222196"/>
            <a:ext cx="9144000" cy="58155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22" y="2660337"/>
            <a:ext cx="3019778" cy="2141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55613" y="1722200"/>
            <a:ext cx="3326187" cy="37835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1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351"/>
            <a:ext cx="9144000" cy="55056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35887" y="2042759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Métrica del articulo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5832" y="3751872"/>
            <a:ext cx="396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Resumen en video </a:t>
            </a:r>
            <a:r>
              <a:rPr lang="es-MX" sz="1200" b="1" dirty="0">
                <a:solidFill>
                  <a:srgbClr val="FF0000"/>
                </a:solidFill>
              </a:rPr>
              <a:t>(cuando la revista y el autor lo permiten)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5400000">
            <a:off x="3744312" y="4149710"/>
            <a:ext cx="457200" cy="3425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709053" y="5034207"/>
            <a:ext cx="143494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Contenido relacionado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65953" y="1013870"/>
            <a:ext cx="1416083" cy="1102009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18484" y="949144"/>
            <a:ext cx="1416083" cy="3924178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29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"/>
          <a:stretch/>
        </p:blipFill>
        <p:spPr>
          <a:xfrm>
            <a:off x="250015" y="1565190"/>
            <a:ext cx="8436785" cy="40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0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52" y="932760"/>
            <a:ext cx="5960179" cy="2077142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05381"/>
            <a:ext cx="4031295" cy="35633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63159" y="282523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Figuras Interactivas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141" y="2825236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FF0000"/>
                </a:solidFill>
              </a:rPr>
              <a:t>Videos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91" y="3179879"/>
            <a:ext cx="3162710" cy="36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3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273300" y="2590800"/>
            <a:ext cx="6718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2400" b="1" i="0" dirty="0"/>
              <a:t>Nano Futures</a:t>
            </a: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s-ES" altLang="en-US" sz="2400" b="1" i="0" dirty="0"/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altLang="en-US" sz="2400" b="1" i="0" dirty="0"/>
              <a:t>Nuevo </a:t>
            </a:r>
            <a:r>
              <a:rPr lang="es-ES" altLang="en-US" sz="2400" b="1" i="0" dirty="0" err="1"/>
              <a:t>Journal</a:t>
            </a:r>
            <a:r>
              <a:rPr lang="es-ES" altLang="en-US" sz="2400" b="1" i="0" dirty="0"/>
              <a:t> multidisciplinario, de alto impacto, que publica investigación fundamental y aplicada para la futura innovación tecnológica y de </a:t>
            </a:r>
            <a:r>
              <a:rPr lang="es-ES" altLang="en-US" sz="2400" b="1" i="0" dirty="0" err="1"/>
              <a:t>nanociencia</a:t>
            </a:r>
            <a:r>
              <a:rPr lang="es-ES" altLang="en-US" sz="2400" b="1" i="0" dirty="0"/>
              <a:t>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341438"/>
            <a:ext cx="83629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pt-BR" altLang="en-US" b="1" i="0" kern="0" dirty="0">
                <a:solidFill>
                  <a:srgbClr val="C00000"/>
                </a:solidFill>
              </a:rPr>
              <a:t>Nuevos Journals</a:t>
            </a:r>
            <a:endParaRPr lang="en-US" altLang="en-US" b="1" i="0" kern="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ov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93" y="2394576"/>
            <a:ext cx="2182300" cy="29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8"/>
    </mc:Choice>
    <mc:Fallback xmlns="">
      <p:transition spd="slow" advTm="3069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273300" y="1915393"/>
            <a:ext cx="67183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2400" b="1" i="0" dirty="0"/>
              <a:t>Multifunctional Materials</a:t>
            </a: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s-ES" altLang="en-US" sz="2400" b="1" i="0" dirty="0"/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altLang="en-US" sz="2400" i="0" dirty="0"/>
              <a:t>Nuevo </a:t>
            </a:r>
            <a:r>
              <a:rPr lang="es-ES" altLang="en-US" sz="2400" i="0" dirty="0" err="1"/>
              <a:t>Journal</a:t>
            </a:r>
            <a:r>
              <a:rPr lang="es-ES" altLang="en-US" sz="2400" i="0" dirty="0"/>
              <a:t> multidisciplinario dedicado a publicar investigación original de la más alta calidad e impacto, que abarca todos los aspectos de los materiales multifuncionales, incluyendo conceptos fundamentales para integrar funciones múltiples, caracterización de funciones, nuevas aplicaciones y técnicas de fabricación.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341438"/>
            <a:ext cx="83629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pt-BR" altLang="en-US" b="1" kern="0" dirty="0">
                <a:solidFill>
                  <a:srgbClr val="C00000"/>
                </a:solidFill>
              </a:rPr>
              <a:t>Ya en 2018....</a:t>
            </a:r>
            <a:endParaRPr lang="en-US" altLang="en-US" b="1" i="0" kern="0" dirty="0">
              <a:solidFill>
                <a:srgbClr val="C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28650" y="6049884"/>
            <a:ext cx="83629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9pPr>
          </a:lstStyle>
          <a:p>
            <a:endParaRPr lang="en-US" altLang="en-US" b="1" i="0" kern="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8" y="2661827"/>
            <a:ext cx="1894001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8"/>
    </mc:Choice>
    <mc:Fallback xmlns="">
      <p:transition spd="slow" advTm="3069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273300" y="2590800"/>
            <a:ext cx="6718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2400" b="1" i="0" dirty="0"/>
              <a:t>Flexible and Printed Electronics</a:t>
            </a: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s-ES" altLang="en-US" sz="2400" b="1" i="0" dirty="0"/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altLang="en-US" sz="2400" b="1" i="0" dirty="0"/>
              <a:t>Nuevo </a:t>
            </a:r>
            <a:r>
              <a:rPr lang="es-ES" altLang="en-US" sz="2400" b="1" i="0" dirty="0" err="1"/>
              <a:t>Journal</a:t>
            </a:r>
            <a:r>
              <a:rPr lang="es-ES" altLang="en-US" sz="2400" b="1" i="0" dirty="0"/>
              <a:t> multidisciplinario dedicado a la publicación de la investigación de vanguardia en todos los aspectos de los electrónicos impresos, plásticos, flexibles, extensibles y </a:t>
            </a:r>
            <a:r>
              <a:rPr lang="es-ES" altLang="en-US" sz="2400" b="1" i="0" dirty="0" err="1"/>
              <a:t>conformables</a:t>
            </a:r>
            <a:r>
              <a:rPr lang="es-ES" altLang="en-US" sz="2400" b="1" i="0" dirty="0"/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s-ES" altLang="en-US" sz="2400" b="1" i="0" dirty="0"/>
          </a:p>
        </p:txBody>
      </p:sp>
      <p:pic>
        <p:nvPicPr>
          <p:cNvPr id="32772" name="Picture 2" descr="Cove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2044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341438"/>
            <a:ext cx="83629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pt-BR" altLang="en-US" b="1" i="0" kern="0" dirty="0" err="1">
                <a:solidFill>
                  <a:srgbClr val="C00000"/>
                </a:solidFill>
              </a:rPr>
              <a:t>Nuevos</a:t>
            </a:r>
            <a:r>
              <a:rPr lang="pt-BR" altLang="en-US" b="1" i="0" kern="0" dirty="0">
                <a:solidFill>
                  <a:srgbClr val="C00000"/>
                </a:solidFill>
              </a:rPr>
              <a:t> </a:t>
            </a:r>
            <a:r>
              <a:rPr lang="pt-BR" altLang="en-US" b="1" i="0" kern="0" dirty="0" err="1">
                <a:solidFill>
                  <a:srgbClr val="C00000"/>
                </a:solidFill>
              </a:rPr>
              <a:t>Journals</a:t>
            </a:r>
            <a:endParaRPr lang="en-US" altLang="en-US" b="1" i="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8"/>
    </mc:Choice>
    <mc:Fallback xmlns="">
      <p:transition spd="slow" advTm="3069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273300" y="2590800"/>
            <a:ext cx="6718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en-US" sz="2400" b="1" i="0" dirty="0"/>
              <a:t>Quantum Science and Technology</a:t>
            </a:r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s-ES" altLang="en-US" sz="2400" b="1" i="0" dirty="0"/>
          </a:p>
          <a:p>
            <a:pPr eaLnBrk="1" hangingPunct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altLang="en-US" sz="2400" b="1" i="0" dirty="0"/>
              <a:t>Nuevo </a:t>
            </a:r>
            <a:r>
              <a:rPr lang="es-ES" altLang="en-US" sz="2400" b="1" i="0" dirty="0" err="1"/>
              <a:t>Journal</a:t>
            </a:r>
            <a:r>
              <a:rPr lang="es-ES" altLang="en-US" sz="2400" b="1" i="0" dirty="0"/>
              <a:t> multidisciplinario, de alto impacto, que publica investigación fundamental y aplicada de la ciencia y aplicación de tecnología cuántica.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341438"/>
            <a:ext cx="83629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2pPr>
            <a:lvl3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3pPr>
            <a:lvl4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4pPr>
            <a:lvl5pPr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5pPr>
            <a:lvl6pPr marL="4572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6pPr>
            <a:lvl7pPr marL="9144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7pPr>
            <a:lvl8pPr marL="13716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8pPr>
            <a:lvl9pPr marL="1828800" algn="l" defTabSz="7620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pt-BR" altLang="en-US" b="1" i="0" kern="0" dirty="0">
                <a:solidFill>
                  <a:srgbClr val="C00000"/>
                </a:solidFill>
              </a:rPr>
              <a:t>Nuevos Journals</a:t>
            </a:r>
            <a:endParaRPr lang="en-US" altLang="en-US" b="1" i="0" kern="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ABCB83-550C-4B1F-BE8E-DE803DC6E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09696"/>
            <a:ext cx="1828692" cy="25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8"/>
    </mc:Choice>
    <mc:Fallback xmlns="">
      <p:transition spd="slow" advTm="3069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5516959"/>
            <a:ext cx="3724275" cy="1228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83" y="1231880"/>
            <a:ext cx="2352675" cy="1943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6199" t="46395" r="58429" b="20602"/>
          <a:stretch/>
        </p:blipFill>
        <p:spPr>
          <a:xfrm>
            <a:off x="476655" y="4333874"/>
            <a:ext cx="2090178" cy="2524125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2"/>
          <a:stretch/>
        </p:blipFill>
        <p:spPr>
          <a:xfrm>
            <a:off x="154281" y="1456661"/>
            <a:ext cx="3298787" cy="1437231"/>
          </a:xfrm>
          <a:prstGeom prst="rect">
            <a:avLst/>
          </a:prstGeom>
        </p:spPr>
      </p:pic>
      <p:pic>
        <p:nvPicPr>
          <p:cNvPr id="7" name="Picture 2" descr="http://ioppublishing.org/img/news/ebooks-fullsize-1.jpg">
            <a:extLst>
              <a:ext uri="{FF2B5EF4-FFF2-40B4-BE49-F238E27FC236}">
                <a16:creationId xmlns:a16="http://schemas.microsoft.com/office/drawing/2014/main" id="{65B27B13-94AB-4BFD-BB6F-649B600B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73" y="2893892"/>
            <a:ext cx="2371039" cy="20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53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1683" y="975725"/>
            <a:ext cx="8282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</a:rPr>
              <a:t>IOP </a:t>
            </a:r>
            <a:r>
              <a:rPr lang="es-MX" sz="2400" b="1" dirty="0" err="1">
                <a:solidFill>
                  <a:srgbClr val="C00000"/>
                </a:solidFill>
              </a:rPr>
              <a:t>e</a:t>
            </a:r>
            <a:r>
              <a:rPr lang="es-MX" sz="2400" b="1" dirty="0" err="1"/>
              <a:t>books</a:t>
            </a:r>
            <a:r>
              <a:rPr lang="es-MX" sz="2400" b="1" dirty="0"/>
              <a:t>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331" y="1815350"/>
            <a:ext cx="297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IOP </a:t>
            </a:r>
            <a:r>
              <a:rPr lang="es-ES" dirty="0" err="1"/>
              <a:t>ebooks</a:t>
            </a:r>
            <a:r>
              <a:rPr lang="es-ES" dirty="0"/>
              <a:t> ™ </a:t>
            </a:r>
            <a:r>
              <a:rPr lang="es-ES" dirty="0" err="1"/>
              <a:t>Release</a:t>
            </a:r>
            <a:r>
              <a:rPr lang="es-ES" dirty="0"/>
              <a:t> 1, 2 &amp; 3, Reúne una colección digital innovadora con voces líderes en investigación científica, técnica, ingeniería y médica (STEM) para crear la colección esencial de libros para un mundo digital.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5532" t="19788" r="26489" b="8723"/>
          <a:stretch/>
        </p:blipFill>
        <p:spPr>
          <a:xfrm>
            <a:off x="3902085" y="2364740"/>
            <a:ext cx="5127896" cy="4297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4" b="-6467"/>
          <a:stretch/>
        </p:blipFill>
        <p:spPr>
          <a:xfrm>
            <a:off x="491683" y="4726205"/>
            <a:ext cx="3052951" cy="14108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86225" y="3495675"/>
            <a:ext cx="828675" cy="707886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</a:rPr>
              <a:t>NO DRM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32071" y="3303827"/>
            <a:ext cx="917565" cy="116955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</a:rPr>
              <a:t>Modelo perpetuo, 1 solo pago sin </a:t>
            </a:r>
            <a:r>
              <a:rPr lang="es-MX" sz="1400" dirty="0" err="1">
                <a:solidFill>
                  <a:schemeClr val="bg1"/>
                </a:solidFill>
              </a:rPr>
              <a:t>fees</a:t>
            </a:r>
            <a:r>
              <a:rPr lang="es-MX" sz="1400" dirty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5689" y="3313352"/>
            <a:ext cx="91756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Descarga libro </a:t>
            </a:r>
            <a:r>
              <a:rPr lang="es-MX" sz="1200" dirty="0" err="1">
                <a:solidFill>
                  <a:schemeClr val="bg1"/>
                </a:solidFill>
              </a:rPr>
              <a:t>comleto</a:t>
            </a:r>
            <a:r>
              <a:rPr lang="es-MX" sz="1200" dirty="0">
                <a:solidFill>
                  <a:schemeClr val="bg1"/>
                </a:solidFill>
              </a:rPr>
              <a:t> en formato </a:t>
            </a:r>
            <a:r>
              <a:rPr lang="es-MX" sz="1200" dirty="0" err="1">
                <a:solidFill>
                  <a:schemeClr val="bg1"/>
                </a:solidFill>
              </a:rPr>
              <a:t>Epub</a:t>
            </a:r>
            <a:r>
              <a:rPr lang="es-MX" sz="1200" dirty="0">
                <a:solidFill>
                  <a:schemeClr val="bg1"/>
                </a:solidFill>
              </a:rPr>
              <a:t>, PDF o Kindle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8504" y="3332402"/>
            <a:ext cx="917565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1200" dirty="0" err="1">
                <a:solidFill>
                  <a:schemeClr val="bg1"/>
                </a:solidFill>
              </a:rPr>
              <a:t>Ebooks</a:t>
            </a:r>
            <a:r>
              <a:rPr lang="es-MX" sz="1200" dirty="0">
                <a:solidFill>
                  <a:schemeClr val="bg1"/>
                </a:solidFill>
              </a:rPr>
              <a:t> para licenciatura o Postgrado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29242" y="3249453"/>
            <a:ext cx="895683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Plataforma totalmente integrada de </a:t>
            </a:r>
            <a:r>
              <a:rPr lang="es-MX" sz="1200" dirty="0" err="1">
                <a:solidFill>
                  <a:schemeClr val="bg1"/>
                </a:solidFill>
              </a:rPr>
              <a:t>Journals</a:t>
            </a:r>
            <a:r>
              <a:rPr lang="es-MX" sz="1200" dirty="0">
                <a:solidFill>
                  <a:schemeClr val="bg1"/>
                </a:solidFill>
              </a:rPr>
              <a:t> y </a:t>
            </a:r>
            <a:r>
              <a:rPr lang="es-MX" sz="1200" dirty="0" err="1">
                <a:solidFill>
                  <a:schemeClr val="bg1"/>
                </a:solidFill>
              </a:rPr>
              <a:t>Ebooks</a:t>
            </a:r>
            <a:endParaRPr lang="en-US" sz="1400" dirty="0">
              <a:solidFill>
                <a:schemeClr val="bg1"/>
              </a:solidFill>
            </a:endParaRPr>
          </a:p>
          <a:p>
            <a:endParaRPr lang="es-MX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1779" y="5469756"/>
            <a:ext cx="917565" cy="954107"/>
          </a:xfrm>
          <a:prstGeom prst="rect">
            <a:avLst/>
          </a:prstGeom>
          <a:solidFill>
            <a:srgbClr val="4015AB"/>
          </a:solidFill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</a:rPr>
              <a:t>Libros de más de 20 áreas temáticas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3504" y="5483789"/>
            <a:ext cx="917565" cy="1046440"/>
          </a:xfrm>
          <a:prstGeom prst="rect">
            <a:avLst/>
          </a:prstGeom>
          <a:solidFill>
            <a:srgbClr val="8962EC"/>
          </a:solidFill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Con </a:t>
            </a:r>
            <a:r>
              <a:rPr lang="es-MX" sz="1200" dirty="0" err="1">
                <a:solidFill>
                  <a:schemeClr val="bg1"/>
                </a:solidFill>
              </a:rPr>
              <a:t>webinars</a:t>
            </a:r>
            <a:r>
              <a:rPr lang="es-MX" sz="1200" dirty="0">
                <a:solidFill>
                  <a:schemeClr val="bg1"/>
                </a:solidFill>
              </a:rPr>
              <a:t> y material de apoyo</a:t>
            </a:r>
          </a:p>
          <a:p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2361" y="5422233"/>
            <a:ext cx="917565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</a:rPr>
              <a:t>Mas de 510,000 descargas en 2 años de Enero 2015 a Dic 2016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28503" y="5422233"/>
            <a:ext cx="917565" cy="110799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chemeClr val="bg1"/>
                </a:solidFill>
              </a:rPr>
              <a:t>Registros MARC y KBART gratuitos al comprar su colección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07360" y="5394785"/>
            <a:ext cx="917565" cy="1169551"/>
          </a:xfrm>
          <a:prstGeom prst="rect">
            <a:avLst/>
          </a:prstGeom>
          <a:solidFill>
            <a:srgbClr val="1DD2EB"/>
          </a:solidFill>
        </p:spPr>
        <p:txBody>
          <a:bodyPr wrap="square" rtlCol="0">
            <a:spAutoFit/>
          </a:bodyPr>
          <a:lstStyle/>
          <a:p>
            <a:r>
              <a:rPr lang="es-MX" sz="1000" dirty="0">
                <a:solidFill>
                  <a:schemeClr val="bg1"/>
                </a:solidFill>
              </a:rPr>
              <a:t>La colección más innovadora de ciencia, tecnología, ingeniería y Medicina</a:t>
            </a:r>
          </a:p>
        </p:txBody>
      </p:sp>
    </p:spTree>
    <p:extLst>
      <p:ext uri="{BB962C8B-B14F-4D97-AF65-F5344CB8AC3E}">
        <p14:creationId xmlns:p14="http://schemas.microsoft.com/office/powerpoint/2010/main" val="169950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 txBox="1">
            <a:spLocks noChangeArrowheads="1"/>
          </p:cNvSpPr>
          <p:nvPr/>
        </p:nvSpPr>
        <p:spPr bwMode="auto">
          <a:xfrm>
            <a:off x="273050" y="1196975"/>
            <a:ext cx="79438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GB" sz="2800" b="1" dirty="0" err="1">
                <a:solidFill>
                  <a:srgbClr val="B70F20"/>
                </a:solidFill>
                <a:cs typeface="Arial" charset="0"/>
              </a:rPr>
              <a:t>Acerca</a:t>
            </a:r>
            <a:r>
              <a:rPr lang="en-GB" sz="2800" b="1" dirty="0">
                <a:solidFill>
                  <a:srgbClr val="B70F20"/>
                </a:solidFill>
                <a:cs typeface="Arial" charset="0"/>
              </a:rPr>
              <a:t> de IOP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18665" y="2132888"/>
            <a:ext cx="5757659" cy="38758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r>
              <a:rPr lang="en-US" altLang="en-US" sz="2400" b="1" dirty="0" err="1"/>
              <a:t>Sociedad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cientifica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fundada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en</a:t>
            </a:r>
            <a:r>
              <a:rPr lang="en-US" altLang="en-US" sz="2400" b="1" dirty="0"/>
              <a:t> 1873 </a:t>
            </a:r>
          </a:p>
          <a:p>
            <a:pPr>
              <a:buClr>
                <a:srgbClr val="C00000"/>
              </a:buClr>
            </a:pPr>
            <a:r>
              <a:rPr lang="es-MX" altLang="en-US" sz="2400" b="1" dirty="0"/>
              <a:t>Membresía global: </a:t>
            </a:r>
            <a:r>
              <a:rPr lang="en-US" altLang="en-US" sz="2400" b="1" dirty="0"/>
              <a:t>+</a:t>
            </a:r>
            <a:r>
              <a:rPr lang="es-MX" altLang="en-US" sz="2400" b="1" dirty="0"/>
              <a:t>50,000</a:t>
            </a:r>
          </a:p>
          <a:p>
            <a:pPr>
              <a:buClr>
                <a:srgbClr val="C00000"/>
              </a:buClr>
            </a:pPr>
            <a:r>
              <a:rPr lang="es-MX" altLang="en-US" sz="2400" b="1" dirty="0"/>
              <a:t>Misión: promover el avance y difusión de la ciencia</a:t>
            </a:r>
            <a:endParaRPr lang="en-US" altLang="en-US" sz="2400" b="1" dirty="0"/>
          </a:p>
          <a:p>
            <a:pPr>
              <a:buClr>
                <a:srgbClr val="C00000"/>
              </a:buClr>
            </a:pPr>
            <a:r>
              <a:rPr lang="es-MX" altLang="en-US" sz="2400" b="1" dirty="0"/>
              <a:t>Se vincula con estudiantes, investigadores, consejos de políticas científicas, profesores, publico en general</a:t>
            </a:r>
            <a:endParaRPr lang="en-US" altLang="en-US" sz="2400" b="1" dirty="0"/>
          </a:p>
        </p:txBody>
      </p:sp>
      <p:pic>
        <p:nvPicPr>
          <p:cNvPr id="2" name="Picture 2" descr="https://encrypted-tbn0.gstatic.com/images?q=tbn:ANd9GcSzlMwyrHb9zVeT76tVeEU32soaCMMXR28h0zFtcUpOxLppzjJ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68" y="1366648"/>
            <a:ext cx="2809862" cy="246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png;base64,iVBORw0KGgoAAAANSUhEUgAAAjoAAABYCAMAAADLNa2KAAAAxlBMVEX///8AAAD+AAD8/PyGhoYyMjJdXV1SUlI/Pz//zc3+Q0O9vb3ExMRlZWVoaGg2Njb29vZvb2/+CAfd3d3T09OdnZ3Jycn/8vHp6ekXFxenp6f/kpL39/dHR0fw8PBzc3N+fn7/4OAmJiatra3Z2dmWlpa1tbWZmZkWFhaMjIz/gID/u7r/q6tEREQkJCRNTU3/JSX/09P/Y2P/GRj+nJv/VFT/6en/tLT/SEj+mZn+iIj+cnL/w8P+MzP/PDz+V1f/bG3+Hx/rkZatAAAQoUlEQVR4nO2d+V8aPxPHF0GkBQUFFShXuSr1rEdv2/r//1MPy2ZyzuRChefrfn7xJexmd5M3k8lkkk1OMRUTq06/XPz8+3i3k+ru8fbDxcdTxwkuFR1XJDRoaxoMBnEl4YJS1zqhOGCKugV4RM/DG+xajaiLhekI0c47ywkff3zfMXT0cPHVcs73Hewy0gVvbt4/3H44/xJ489cFQ2e7l+XSvBlYEK7iVVbmvvcZ9eyEPfmzE7i1qOYssZM9D99nh49irhUoE4OlSHSKF3/QE1J9Pycv8p48SdfD/ceAm98z0QGNWiG1QDztblbWofcZleyEsvzZq6JT3lJ0ij+OrO1+8424iD86dgR1WdApFCq18NrQnjdHx6YAdL7ZwUn1iJ8ZhM4Swd+eN29FZ9mCce4FV46OVd7onD54Nftn7CKB6Ozs3Dr8biYHOoXCer1Wjo5Vvui88231R8RfDkZn58nL5XGiUzhZp25ydKzyROcioNnNcVI4OhZXXRKgc1apC3Weze7k6Fjl12wf1mv1GHQQAg0BOgfyh412ty6xs0aEI0fHKq+2/7Fmq0ehs+P2dwAdI/AyF6anjJ3op+dBp1Xvr1TpxdxDIDqjy+xas5hrBcoHnfPgVtf8nTh0vjtvnkQnGexyduLdnedBZz0FovMqGkyn04EXOh/DW/1OnQ6IQ2fn3vUMNDq82QuFSnQV5eiYGhxnzzj3Qad4E9Hq6hg9Eh1nl2VBJ2lysxPtKefoGKpBpXqh8yuq1ZWoXiw6Px0PYkOHV3rAFJSmHB1d1UIIOt4BHVVH8hVj0blzmB0rOm14yrPYQVaOjqbGWRA65Hzn0+f7i/tfd9TXP6QyYtHZcUxnWdHhA9VoRzlHR9NxIQQdcnQFU53fiO9li4Gi8+tzpl9//5CTY7f2R7GjM4fHjB2p5uhoGgehQ/jIT2L4/ZU4RBofoehIA/jiu1uCHfuj2NHhPdYB+rVbJjrN1nwyaU3JCE04Os356KDf7x+MJlP0ew2dXq10cL08vFT1Tf4y1aiuytgfTdxpTa3jYbnfvz5cpJabjTzq1Xa76R6c/yaaVHZCvjqbHUVHnaUijJd9KsuOTgLoXMEHg24ms5WKk+wbJVFDQ6c15L+56wlOD4oOK7pqHj7oSr/jwtkMmelX0BmMpMP3sJFjmz2hAlZTfrb2UCqjjtyUVFhJOrSwaMzVh3Og8xdvUdUHISa4xCDLAx0iYm1Pv3CgcwVPzeuQ/X9sHNrADJSCTpu7TlQZCY5OcUyZok8FXWbXKqNT1Y4um/4/DJ4VJKrSY3S1Muqk5emNtEMLWXVwvu3oEAZFi/MSkR/hqPigg98JlTyWyYEOjwrCB4BO1zi00ZGqlz+XhI7ebIXCGKl0FB02o6Z3m9Mro8hl6+j9kISOSdqZcQuAjmI92b0PpeIkzbGqW9pY5O5SjfgRdnSc9iQTMcfFezUvdFAD9wF/LiYHOn14XPggHp0JVotmvxeATg0rcSmNBoHOHDtatzsOdI6xMtBsSvRq6tF2dIiRuX4dYqqCE+aFDsrfj8QmBzrckYAPotEhKtLwNvzRocgpFFS7w9FpogcrCfSJCx3CkiAeN0mOdLAVnVMcCTMTED+OB4M3hA6fPocPItEZtkXNiaBYKv1H742ODEJ5MTuUOq9dpUSODnvW3dGs1JdO1kyGHR12J52D2WxfKsMcgUqMdQ5nCzmlTlhFKzrE+MrMwsInK27gay900PH5hXEpWZ4jrDp8EInO/mX2d7HqodpzsYZHd3290eGoDFmv117wQj/JBwI6WWMuMh+1KJzdeqLIhs4o63UXzG5Mhd+vj+yKgipGysmeeUErG0SGl5lCeo8fCPPnXuigcUF7ONmODv9lD/VPAtFhX4nxuPCZtcGtLzrcdZK6vCa/mmzLAJ0UV8krbnOLqvpGVquTduCyc899Zr0++BcT8Rl3k/jQ0ooOHqh7nxgiYs6Q8uWDDh7YsaeZekaT+cOug45yjpgfU4vxRAfWBqpeRm+MXEoeEslH8y5FfRYbOqk6SjYM1J/mMbXRsjnuQLatwZyDbi7CTwab4YHOF7wE+zJgzzksPhJaAx0t4sKzRlWz44kONLA2LobbkzOMJHRUt+agYBSbuNFRbdQUgFJ9NgjoaNUK9Qkdqg0dwktGBsxE/AeOdKJzSvR4N+alZPnNnI85f/Ho6CMZXr3Xyqee6LCTO3qhM1aoZF4EOpozC2ZHzWRzoFPSLlgxL5gIH1GLE0DtQXDeho7Dlkgi0PnFvkbRuTjP9O3iAzmzbg/r2NHZN+srHh0j9sbBVGrdE50O3pDcPZUi1SXqFnow1lMshgMd3R/mTrj8IVjUS/32oLqZFbehQwywkMmBUzz3Arq26KQLx6oIGzoiiCcaNxodZO4cOgxlQsITHfI20mHW1aiKWZ2+fiz0HwoOdnTM9H/2hdJzwiWN25uoX9jQIaYkkfY8xdMm/rKvY9FxJbZb0BFx06H4MBodZKYRGkkZHfuhM2CnThJd7WFVMwzYYCcTTGMGoGNMdkKvp6ADTBqWFlwjVt02dIhpCGQ2m0AHxmKx6Lg2LiDRaUpzldJPOBadK+N4qceS59DD0FECOIQ4OkbIF3GMXOgYZQA6sumE+0XWjbEvmHtlQ4fwXZGVwadPL4GOczUNtoSv2G5+Au9P/0HForPALg5DaTkHMazDUuPGuACduvEN2FXFIlrRMa+HpRJAFmnHzCtR7+V50Ck+vgQ6znXngM7ukKlc7ithPG0ZZCw6aFYL5uyEoYNPPKoCdMw+GYDwR8cYJuLodEh0WDjqKhuybjE69oSLVO7tClT/NhYddLMV+NXLJs8THZ5t5U7TA3TM9CCgxB8d03i+mNUhfB2sw3oBXwfdbkWVE50RXlOh6KCBSRhvyJGdwJAgYc9klcgDw9Ex3XIMnR7Mcazj66yNzjqDcw9ynOjo9R2JDr5+FBpkLP06fSciRF7pnqPTAnTMVR3h6JhJXWjaJEzMG7YWRgbs8Wzo+OcLE3Gdf+zrCHTs2RZMdnRKxs8mEh3TR0jFZ5GkKvad/pTTYTrDmmWhGKBj5tSEo2NSiqIDTpxh6OCu2aSMDR1i9Z5/XAcsRzA6R35bwlnQqR8jDsoaCaamODpSq3onXWh3Xu5SXg+gY/aZ4eiYlgtFBzI6RvrRZbUcGzrE9ALSrMSRsJ4mFJ3PfvvBEeh0KodzfKnJs6KDTUV4o9PTBoLLfu8TSg+9DuvF0OHJKhqu/IHZ/zZ0iOlP/zksSJkIQ+eX9/63gE652axVVzppNtu0+X9WdGARhdx2/gmmA3kZDdMekmG+AXT4cgBtVAfjwhH739bkxJAbmZMkUiaAgQB0vt97WpxU6K5eFj0rOhATjkNHzL0rOtY7pk2gg0ef+bAQrKMNHSLVC8nXIcZi8LUnOu9/ntv2fDflSDA1tFXoJC2sv73SnNNNoJOwhFpl8MhdO/4cVnTwRTJ/zMfAM1H5RAK+5vzdb0lfPka83GE70JFaJAid5f3IKzFBh0pFbAQdkcbPTxHTyX5L+Ighlmka8D2V+QAbRceRi+Oj7UAn1uqsrls7NNi5xHKTzVNfEB0pY6U/OWk3azPhmQmraEWniKNj+sn4cXwU/59EZ63BuazaUFsHKk91bgadRKzP0CQdaUWHcHb+6RfCrdMNt7w5OjZ0loe0VJ95JL7aEDoJ1pVqB9rRIeLJ+sTYP/QoMZXwf4BOwYIOXjwfh0REk00Vq3KmiGjkzaDTQNamGyXY0SEiO9oef0RUR0Sdtx8dcFxQdIzczpUgLB8xh4WrJvotMaW6EXSIBcYjNWJmR4fag1J1lPFu7UkcsP3owJgiYPoT4vURM+eEisJl5pZsE+jwlUKyxgs9Qu9Ah4j1KeNzIqgjrfndfnSgtlB0ztC4wQg5ZT10JA+Dx5U3gA78jPq1ZFDrprt6HZSwmR0HOgnytsZUDyLmS5BzJ9nx7UcHTAier4Nu4XWJVPu66PC16CP4YAPosFVIaFatLBc6hNlZGpUVPMUv1Guy5K3Wtx8d+Lnj6KDb/IGBiMhNpgUBFV7C66PDjA7u4MlyoUM4Mqkebm9v6Z3c5YtsCzptpKYyAQc4OmZ6nVhZoswv+2+SUh2ik/twhzxF6PXR6VI/L11OdKhNJh1y79a+QXQMW8w5wNHByofIvOJDe6HTOi6TbQPrPzeIDvPhiH3iJDnRoZLb7VKnSLcFnQHL2DZW7PLgKbGED/GTr5Fa90PnTKNDVk9/otdHh1XqM1gdaoLKLo8302wAHfBCdbeDb1pCoUNn9UasOV9gZzLBSI9vrPH66LDfhPuFPh7oEHFBm7RtcbYGHda0+hYTYraPQMdc/AabIai2w6/DYqcati8RI37e9BvrsNx73Pu0PDnKoqRv47Y16EDMTf3B83w/eqcL3bHmeU9qqrgXOnw9hDlw49kO3GpvzE1ejrEcO8L7oBP6dhpjNcPWoAPVov7gpQXq5NZMarXzJtbMkd8IC1aLXxmZ99fGbWxscL5Sp94vH5RGpW53Uq01G2p8ywsdcr9/VObL87YGHe6hyCnkK1M0dqCjrl3nO/lprRG2XUFhrFk/njYobm8DIUE08zVT/WDW4gbRD52QPgvZdHRr0BFbKfPOor1asdaZk+hcsnVJ5SmrtMGMV+VQLd03riMK+CQMT094XCNx6CbmsOQ5fEQlBrwnOslXPMXdFLaCanvQEXmS+0sD3GhWGRfdExKdEXeFxoeLbnckdW/Gjm7hqz8L+92TabPZmksJMlfS+HQT6DTE7r64sriYLzpJ8tMHnAd0PcP2oMO3UVPVhzpH0Knhu/ynMtxI32gyvvU6Vuxm8nWIRC+uy9Tr8Ucn+eI2PMTmFNuDDvKakKyxaHQG5CpTc82d90QEvc+/Vuwm0OmV8B+YpDTTJACdJDkn3+aY6oiEYYvQkfwMoWlCo5OOoYpY73+NLBX0n/6kXvxSKKvDmA2gw7G+3qun2j1bSr/N40B0lsN0cjb08Ru99u6l0IE+Oeidwua7gVKXmURnFRnrlY2T0EA9ig6epjowi0ylx60j0cHeh+WJDrfLS/yKKzWWGgzaJ8eym9dL3iN6tG0cWjz/Z06X/723Lva9/YNcxBzDB+uwslJ9FHTWVPUCh6uf+cnuqiQl4FMsVyq7bCg2r8vnVLr4qrH97IaUgVdaCnqTrf2Cpktziv5TfXX22LxWdsf8BtUPFUpq7ENzM812Vnpdui6EdcbY+uuGWCnh3BkIVfHr+f3n7zdPR0d3N39uP1x8DFjruxWalmCIszvzfodmszu8Ho/H9fJiEv/eTVWDySGPEJ3Ru128qsj9SzPx3gybRnkbajRbrVaTfP/r66mX3kirie45twGB0RlRB4DdMffFzPW2BYEI7J20K+lbpeTKlQlmIWgrOM7RyYUJhhB0V17J0cmFac9pdeo5OrkwgdUhfR3Ij8VefpDrLQtiTWSOIITBg8Kwud6AINZ+Rjk70KO5095zvS3x9eb4zjBiGue5wqK5/jPiqUSHiN1p8GwM350/c70dieSkTlebxmrPxAR6bnRyGbosCO2VJq1pc6npyfFIztTGllLneusaaDsbYvJ5f2Cut6eB8RICXfnoKhchYidBpv5WJIfk2k5NjSw0rsu4HK9cb0aDY2xFTWWRW5xcbg1a3VJ5NxuPn433St0TZU70f8E3XbS2kD1l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png;base64,iVBORw0KGgoAAAANSUhEUgAAAjoAAABYCAMAAADLNa2KAAAAxlBMVEX///8AAAD+AAD8/PyGhoYyMjJdXV1SUlI/Pz//zc3+Q0O9vb3ExMRlZWVoaGg2Njb29vZvb2/+CAfd3d3T09OdnZ3Jycn/8vHp6ekXFxenp6f/kpL39/dHR0fw8PBzc3N+fn7/4OAmJiatra3Z2dmWlpa1tbWZmZkWFhaMjIz/gID/u7r/q6tEREQkJCRNTU3/JSX/09P/Y2P/GRj+nJv/VFT/6en/tLT/SEj+mZn+iIj+cnL/w8P+MzP/PDz+V1f/bG3+Hx/rkZatAAAQoUlEQVR4nO2d+V8aPxPHF0GkBQUFFShXuSr1rEdv2/r//1MPy2ZyzuRChefrfn7xJexmd5M3k8lkkk1OMRUTq06/XPz8+3i3k+ru8fbDxcdTxwkuFR1XJDRoaxoMBnEl4YJS1zqhOGCKugV4RM/DG+xajaiLhekI0c47ywkff3zfMXT0cPHVcs73Hewy0gVvbt4/3H44/xJ489cFQ2e7l+XSvBlYEK7iVVbmvvcZ9eyEPfmzE7i1qOYssZM9D99nh49irhUoE4OlSHSKF3/QE1J9Pycv8p48SdfD/ceAm98z0QGNWiG1QDztblbWofcZleyEsvzZq6JT3lJ0ij+OrO1+8424iD86dgR1WdApFCq18NrQnjdHx6YAdL7ZwUn1iJ8ZhM4Swd+eN29FZ9mCce4FV46OVd7onD54Nftn7CKB6Ozs3Dr8biYHOoXCer1Wjo5Vvui88231R8RfDkZn58nL5XGiUzhZp25ydKzyROcioNnNcVI4OhZXXRKgc1apC3Weze7k6Fjl12wf1mv1GHQQAg0BOgfyh412ty6xs0aEI0fHKq+2/7Fmq0ehs+P2dwAdI/AyF6anjJ3op+dBp1Xvr1TpxdxDIDqjy+xas5hrBcoHnfPgVtf8nTh0vjtvnkQnGexyduLdnedBZz0FovMqGkyn04EXOh/DW/1OnQ6IQ2fn3vUMNDq82QuFSnQV5eiYGhxnzzj3Qad4E9Hq6hg9Eh1nl2VBJ2lysxPtKefoGKpBpXqh8yuq1ZWoXiw6Px0PYkOHV3rAFJSmHB1d1UIIOt4BHVVH8hVj0blzmB0rOm14yrPYQVaOjqbGWRA65Hzn0+f7i/tfd9TXP6QyYtHZcUxnWdHhA9VoRzlHR9NxIQQdcnQFU53fiO9li4Gi8+tzpl9//5CTY7f2R7GjM4fHjB2p5uhoGgehQ/jIT2L4/ZU4RBofoehIA/jiu1uCHfuj2NHhPdYB+rVbJjrN1nwyaU3JCE04Os356KDf7x+MJlP0ew2dXq10cL08vFT1Tf4y1aiuytgfTdxpTa3jYbnfvz5cpJabjTzq1Xa76R6c/yaaVHZCvjqbHUVHnaUijJd9KsuOTgLoXMEHg24ms5WKk+wbJVFDQ6c15L+56wlOD4oOK7pqHj7oSr/jwtkMmelX0BmMpMP3sJFjmz2hAlZTfrb2UCqjjtyUVFhJOrSwaMzVh3Og8xdvUdUHISa4xCDLAx0iYm1Pv3CgcwVPzeuQ/X9sHNrADJSCTpu7TlQZCY5OcUyZok8FXWbXKqNT1Y4um/4/DJ4VJKrSY3S1Muqk5emNtEMLWXVwvu3oEAZFi/MSkR/hqPigg98JlTyWyYEOjwrCB4BO1zi00ZGqlz+XhI7ebIXCGKl0FB02o6Z3m9Mro8hl6+j9kISOSdqZcQuAjmI92b0PpeIkzbGqW9pY5O5SjfgRdnSc9iQTMcfFezUvdFAD9wF/LiYHOn14XPggHp0JVotmvxeATg0rcSmNBoHOHDtatzsOdI6xMtBsSvRq6tF2dIiRuX4dYqqCE+aFDsrfj8QmBzrckYAPotEhKtLwNvzRocgpFFS7w9FpogcrCfSJCx3CkiAeN0mOdLAVnVMcCTMTED+OB4M3hA6fPocPItEZtkXNiaBYKv1H742ODEJ5MTuUOq9dpUSODnvW3dGs1JdO1kyGHR12J52D2WxfKsMcgUqMdQ5nCzmlTlhFKzrE+MrMwsInK27gay900PH5hXEpWZ4jrDp8EInO/mX2d7HqodpzsYZHd3290eGoDFmv117wQj/JBwI6WWMuMh+1KJzdeqLIhs4o63UXzG5Mhd+vj+yKgipGysmeeUErG0SGl5lCeo8fCPPnXuigcUF7ONmODv9lD/VPAtFhX4nxuPCZtcGtLzrcdZK6vCa/mmzLAJ0UV8krbnOLqvpGVquTduCyc899Zr0++BcT8Rl3k/jQ0ooOHqh7nxgiYs6Q8uWDDh7YsaeZekaT+cOug45yjpgfU4vxRAfWBqpeRm+MXEoeEslH8y5FfRYbOqk6SjYM1J/mMbXRsjnuQLatwZyDbi7CTwab4YHOF7wE+zJgzzksPhJaAx0t4sKzRlWz44kONLA2LobbkzOMJHRUt+agYBSbuNFRbdQUgFJ9NgjoaNUK9Qkdqg0dwktGBsxE/AeOdKJzSvR4N+alZPnNnI85f/Ho6CMZXr3Xyqee6LCTO3qhM1aoZF4EOpozC2ZHzWRzoFPSLlgxL5gIH1GLE0DtQXDeho7Dlkgi0PnFvkbRuTjP9O3iAzmzbg/r2NHZN+srHh0j9sbBVGrdE50O3pDcPZUi1SXqFnow1lMshgMd3R/mTrj8IVjUS/32oLqZFbehQwywkMmBUzz3Arq26KQLx6oIGzoiiCcaNxodZO4cOgxlQsITHfI20mHW1aiKWZ2+fiz0HwoOdnTM9H/2hdJzwiWN25uoX9jQIaYkkfY8xdMm/rKvY9FxJbZb0BFx06H4MBodZKYRGkkZHfuhM2CnThJd7WFVMwzYYCcTTGMGoGNMdkKvp6ADTBqWFlwjVt02dIhpCGQ2m0AHxmKx6Lg2LiDRaUpzldJPOBadK+N4qceS59DD0FECOIQ4OkbIF3GMXOgYZQA6sumE+0XWjbEvmHtlQ4fwXZGVwadPL4GOczUNtoSv2G5+Au9P/0HForPALg5DaTkHMazDUuPGuACduvEN2FXFIlrRMa+HpRJAFmnHzCtR7+V50Ck+vgQ6znXngM7ukKlc7ithPG0ZZCw6aFYL5uyEoYNPPKoCdMw+GYDwR8cYJuLodEh0WDjqKhuybjE69oSLVO7tClT/NhYddLMV+NXLJs8THZ5t5U7TA3TM9CCgxB8d03i+mNUhfB2sw3oBXwfdbkWVE50RXlOh6KCBSRhvyJGdwJAgYc9klcgDw9Ex3XIMnR7Mcazj66yNzjqDcw9ynOjo9R2JDr5+FBpkLP06fSciRF7pnqPTAnTMVR3h6JhJXWjaJEzMG7YWRgbs8Wzo+OcLE3Gdf+zrCHTs2RZMdnRKxs8mEh3TR0jFZ5GkKvad/pTTYTrDmmWhGKBj5tSEo2NSiqIDTpxh6OCu2aSMDR1i9Z5/XAcsRzA6R35bwlnQqR8jDsoaCaamODpSq3onXWh3Xu5SXg+gY/aZ4eiYlgtFBzI6RvrRZbUcGzrE9ALSrMSRsJ4mFJ3PfvvBEeh0KodzfKnJs6KDTUV4o9PTBoLLfu8TSg+9DuvF0OHJKhqu/IHZ/zZ0iOlP/zksSJkIQ+eX9/63gE652axVVzppNtu0+X9WdGARhdx2/gmmA3kZDdMekmG+AXT4cgBtVAfjwhH739bkxJAbmZMkUiaAgQB0vt97WpxU6K5eFj0rOhATjkNHzL0rOtY7pk2gg0ef+bAQrKMNHSLVC8nXIcZi8LUnOu9/ntv2fDflSDA1tFXoJC2sv73SnNNNoJOwhFpl8MhdO/4cVnTwRTJ/zMfAM1H5RAK+5vzdb0lfPka83GE70JFaJAid5f3IKzFBh0pFbAQdkcbPTxHTyX5L+Ighlmka8D2V+QAbRceRi+Oj7UAn1uqsrls7NNi5xHKTzVNfEB0pY6U/OWk3azPhmQmraEWniKNj+sn4cXwU/59EZ63BuazaUFsHKk91bgadRKzP0CQdaUWHcHb+6RfCrdMNt7w5OjZ0loe0VJ95JL7aEDoJ1pVqB9rRIeLJ+sTYP/QoMZXwf4BOwYIOXjwfh0REk00Vq3KmiGjkzaDTQNamGyXY0SEiO9oef0RUR0Sdtx8dcFxQdIzczpUgLB8xh4WrJvotMaW6EXSIBcYjNWJmR4fag1J1lPFu7UkcsP3owJgiYPoT4vURM+eEisJl5pZsE+jwlUKyxgs9Qu9Ah4j1KeNzIqgjrfndfnSgtlB0ztC4wQg5ZT10JA+Dx5U3gA78jPq1ZFDrprt6HZSwmR0HOgnytsZUDyLmS5BzJ9nx7UcHTAier4Nu4XWJVPu66PC16CP4YAPosFVIaFatLBc6hNlZGpUVPMUv1Guy5K3Wtx8d+Lnj6KDb/IGBiMhNpgUBFV7C66PDjA7u4MlyoUM4Mqkebm9v6Z3c5YtsCzptpKYyAQc4OmZ6nVhZoswv+2+SUh2ik/twhzxF6PXR6VI/L11OdKhNJh1y79a+QXQMW8w5wNHByofIvOJDe6HTOi6TbQPrPzeIDvPhiH3iJDnRoZLb7VKnSLcFnQHL2DZW7PLgKbGED/GTr5Fa90PnTKNDVk9/otdHh1XqM1gdaoLKLo8302wAHfBCdbeDb1pCoUNn9UasOV9gZzLBSI9vrPH66LDfhPuFPh7oEHFBm7RtcbYGHda0+hYTYraPQMdc/AabIai2w6/DYqcati8RI37e9BvrsNx73Pu0PDnKoqRv47Y16EDMTf3B83w/eqcL3bHmeU9qqrgXOnw9hDlw49kO3GpvzE1ejrEcO8L7oBP6dhpjNcPWoAPVov7gpQXq5NZMarXzJtbMkd8IC1aLXxmZ99fGbWxscL5Sp94vH5RGpW53Uq01G2p8ywsdcr9/VObL87YGHe6hyCnkK1M0dqCjrl3nO/lprRG2XUFhrFk/njYobm8DIUE08zVT/WDW4gbRD52QPgvZdHRr0BFbKfPOor1asdaZk+hcsnVJ5SmrtMGMV+VQLd03riMK+CQMT094XCNx6CbmsOQ5fEQlBrwnOslXPMXdFLaCanvQEXmS+0sD3GhWGRfdExKdEXeFxoeLbnckdW/Gjm7hqz8L+92TabPZmksJMlfS+HQT6DTE7r64sriYLzpJ8tMHnAd0PcP2oMO3UVPVhzpH0Knhu/ynMtxI32gyvvU6Vuxm8nWIRC+uy9Tr8Ucn+eI2PMTmFNuDDvKakKyxaHQG5CpTc82d90QEvc+/Vuwm0OmV8B+YpDTTJACdJDkn3+aY6oiEYYvQkfwMoWlCo5OOoYpY73+NLBX0n/6kXvxSKKvDmA2gw7G+3qun2j1bSr/N40B0lsN0cjb08Ru99u6l0IE+Oeidwua7gVKXmURnFRnrlY2T0EA9ig6epjowi0ylx60j0cHeh+WJDrfLS/yKKzWWGgzaJ8eym9dL3iN6tG0cWjz/Z06X/723Lva9/YNcxBzDB+uwslJ9FHTWVPUCh6uf+cnuqiQl4FMsVyq7bCg2r8vnVLr4qrH97IaUgVdaCnqTrf2Cpktziv5TfXX22LxWdsf8BtUPFUpq7ENzM812Vnpdui6EdcbY+uuGWCnh3BkIVfHr+f3n7zdPR0d3N39uP1x8DFjruxWalmCIszvzfodmszu8Ho/H9fJiEv/eTVWDySGPEJ3Ru128qsj9SzPx3gybRnkbajRbrVaTfP/r66mX3kirie45twGB0RlRB4DdMffFzPW2BYEI7J20K+lbpeTKlQlmIWgrOM7RyYUJhhB0V17J0cmFac9pdeo5OrkwgdUhfR3Ij8VefpDrLQtiTWSOIITBg8Kwud6AINZ+Rjk70KO5095zvS3x9eb4zjBiGue5wqK5/jPiqUSHiN1p8GwM350/c70dieSkTlebxmrPxAR6bnRyGbosCO2VJq1pc6npyfFIztTGllLneusaaDsbYvJ5f2Cut6eB8RICXfnoKhchYidBpv5WJIfk2k5NjSw0rsu4HK9cb0aDY2xFTWWRW5xcbg1a3VJ5NxuPn433St0TZU70f8E3XbS2kD1l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png;base64,iVBORw0KGgoAAAANSUhEUgAAAjoAAABYCAMAAADLNa2KAAAAxlBMVEX///8AAAD+AAD8/PyGhoYyMjJdXV1SUlI/Pz//zc3+Q0O9vb3ExMRlZWVoaGg2Njb29vZvb2/+CAfd3d3T09OdnZ3Jycn/8vHp6ekXFxenp6f/kpL39/dHR0fw8PBzc3N+fn7/4OAmJiatra3Z2dmWlpa1tbWZmZkWFhaMjIz/gID/u7r/q6tEREQkJCRNTU3/JSX/09P/Y2P/GRj+nJv/VFT/6en/tLT/SEj+mZn+iIj+cnL/w8P+MzP/PDz+V1f/bG3+Hx/rkZatAAAQoUlEQVR4nO2d+V8aPxPHF0GkBQUFFShXuSr1rEdv2/r//1MPy2ZyzuRChefrfn7xJexmd5M3k8lkkk1OMRUTq06/XPz8+3i3k+ru8fbDxcdTxwkuFR1XJDRoaxoMBnEl4YJS1zqhOGCKugV4RM/DG+xajaiLhekI0c47ywkff3zfMXT0cPHVcs73Hewy0gVvbt4/3H44/xJ489cFQ2e7l+XSvBlYEK7iVVbmvvcZ9eyEPfmzE7i1qOYssZM9D99nh49irhUoE4OlSHSKF3/QE1J9Pycv8p48SdfD/ceAm98z0QGNWiG1QDztblbWofcZleyEsvzZq6JT3lJ0ij+OrO1+8424iD86dgR1WdApFCq18NrQnjdHx6YAdL7ZwUn1iJ8ZhM4Swd+eN29FZ9mCce4FV46OVd7onD54Nftn7CKB6Ozs3Dr8biYHOoXCer1Wjo5Vvui88231R8RfDkZn58nL5XGiUzhZp25ydKzyROcioNnNcVI4OhZXXRKgc1apC3Weze7k6Fjl12wf1mv1GHQQAg0BOgfyh412ty6xs0aEI0fHKq+2/7Fmq0ehs+P2dwAdI/AyF6anjJ3op+dBp1Xvr1TpxdxDIDqjy+xas5hrBcoHnfPgVtf8nTh0vjtvnkQnGexyduLdnedBZz0FovMqGkyn04EXOh/DW/1OnQ6IQ2fn3vUMNDq82QuFSnQV5eiYGhxnzzj3Qad4E9Hq6hg9Eh1nl2VBJ2lysxPtKefoGKpBpXqh8yuq1ZWoXiw6Px0PYkOHV3rAFJSmHB1d1UIIOt4BHVVH8hVj0blzmB0rOm14yrPYQVaOjqbGWRA65Hzn0+f7i/tfd9TXP6QyYtHZcUxnWdHhA9VoRzlHR9NxIQQdcnQFU53fiO9li4Gi8+tzpl9//5CTY7f2R7GjM4fHjB2p5uhoGgehQ/jIT2L4/ZU4RBofoehIA/jiu1uCHfuj2NHhPdYB+rVbJjrN1nwyaU3JCE04Os356KDf7x+MJlP0ew2dXq10cL08vFT1Tf4y1aiuytgfTdxpTa3jYbnfvz5cpJabjTzq1Xa76R6c/yaaVHZCvjqbHUVHnaUijJd9KsuOTgLoXMEHg24ms5WKk+wbJVFDQ6c15L+56wlOD4oOK7pqHj7oSr/jwtkMmelX0BmMpMP3sJFjmz2hAlZTfrb2UCqjjtyUVFhJOrSwaMzVh3Og8xdvUdUHISa4xCDLAx0iYm1Pv3CgcwVPzeuQ/X9sHNrADJSCTpu7TlQZCY5OcUyZok8FXWbXKqNT1Y4um/4/DJ4VJKrSY3S1Muqk5emNtEMLWXVwvu3oEAZFi/MSkR/hqPigg98JlTyWyYEOjwrCB4BO1zi00ZGqlz+XhI7ebIXCGKl0FB02o6Z3m9Mro8hl6+j9kISOSdqZcQuAjmI92b0PpeIkzbGqW9pY5O5SjfgRdnSc9iQTMcfFezUvdFAD9wF/LiYHOn14XPggHp0JVotmvxeATg0rcSmNBoHOHDtatzsOdI6xMtBsSvRq6tF2dIiRuX4dYqqCE+aFDsrfj8QmBzrckYAPotEhKtLwNvzRocgpFFS7w9FpogcrCfSJCx3CkiAeN0mOdLAVnVMcCTMTED+OB4M3hA6fPocPItEZtkXNiaBYKv1H742ODEJ5MTuUOq9dpUSODnvW3dGs1JdO1kyGHR12J52D2WxfKsMcgUqMdQ5nCzmlTlhFKzrE+MrMwsInK27gay900PH5hXEpWZ4jrDp8EInO/mX2d7HqodpzsYZHd3290eGoDFmv117wQj/JBwI6WWMuMh+1KJzdeqLIhs4o63UXzG5Mhd+vj+yKgipGysmeeUErG0SGl5lCeo8fCPPnXuigcUF7ONmODv9lD/VPAtFhX4nxuPCZtcGtLzrcdZK6vCa/mmzLAJ0UV8krbnOLqvpGVquTduCyc899Zr0++BcT8Rl3k/jQ0ooOHqh7nxgiYs6Q8uWDDh7YsaeZekaT+cOug45yjpgfU4vxRAfWBqpeRm+MXEoeEslH8y5FfRYbOqk6SjYM1J/mMbXRsjnuQLatwZyDbi7CTwab4YHOF7wE+zJgzzksPhJaAx0t4sKzRlWz44kONLA2LobbkzOMJHRUt+agYBSbuNFRbdQUgFJ9NgjoaNUK9Qkdqg0dwktGBsxE/AeOdKJzSvR4N+alZPnNnI85f/Ho6CMZXr3Xyqee6LCTO3qhM1aoZF4EOpozC2ZHzWRzoFPSLlgxL5gIH1GLE0DtQXDeho7Dlkgi0PnFvkbRuTjP9O3iAzmzbg/r2NHZN+srHh0j9sbBVGrdE50O3pDcPZUi1SXqFnow1lMshgMd3R/mTrj8IVjUS/32oLqZFbehQwywkMmBUzz3Arq26KQLx6oIGzoiiCcaNxodZO4cOgxlQsITHfI20mHW1aiKWZ2+fiz0HwoOdnTM9H/2hdJzwiWN25uoX9jQIaYkkfY8xdMm/rKvY9FxJbZb0BFx06H4MBodZKYRGkkZHfuhM2CnThJd7WFVMwzYYCcTTGMGoGNMdkKvp6ADTBqWFlwjVt02dIhpCGQ2m0AHxmKx6Lg2LiDRaUpzldJPOBadK+N4qceS59DD0FECOIQ4OkbIF3GMXOgYZQA6sumE+0XWjbEvmHtlQ4fwXZGVwadPL4GOczUNtoSv2G5+Au9P/0HForPALg5DaTkHMazDUuPGuACduvEN2FXFIlrRMa+HpRJAFmnHzCtR7+V50Ck+vgQ6znXngM7ukKlc7ithPG0ZZCw6aFYL5uyEoYNPPKoCdMw+GYDwR8cYJuLodEh0WDjqKhuybjE69oSLVO7tClT/NhYddLMV+NXLJs8THZ5t5U7TA3TM9CCgxB8d03i+mNUhfB2sw3oBXwfdbkWVE50RXlOh6KCBSRhvyJGdwJAgYc9klcgDw9Ex3XIMnR7Mcazj66yNzjqDcw9ynOjo9R2JDr5+FBpkLP06fSciRF7pnqPTAnTMVR3h6JhJXWjaJEzMG7YWRgbs8Wzo+OcLE3Gdf+zrCHTs2RZMdnRKxs8mEh3TR0jFZ5GkKvad/pTTYTrDmmWhGKBj5tSEo2NSiqIDTpxh6OCu2aSMDR1i9Z5/XAcsRzA6R35bwlnQqR8jDsoaCaamODpSq3onXWh3Xu5SXg+gY/aZ4eiYlgtFBzI6RvrRZbUcGzrE9ALSrMSRsJ4mFJ3PfvvBEeh0KodzfKnJs6KDTUV4o9PTBoLLfu8TSg+9DuvF0OHJKhqu/IHZ/zZ0iOlP/zksSJkIQ+eX9/63gE652axVVzppNtu0+X9WdGARhdx2/gmmA3kZDdMekmG+AXT4cgBtVAfjwhH739bkxJAbmZMkUiaAgQB0vt97WpxU6K5eFj0rOhATjkNHzL0rOtY7pk2gg0ef+bAQrKMNHSLVC8nXIcZi8LUnOu9/ntv2fDflSDA1tFXoJC2sv73SnNNNoJOwhFpl8MhdO/4cVnTwRTJ/zMfAM1H5RAK+5vzdb0lfPka83GE70JFaJAid5f3IKzFBh0pFbAQdkcbPTxHTyX5L+Ighlmka8D2V+QAbRceRi+Oj7UAn1uqsrls7NNi5xHKTzVNfEB0pY6U/OWk3azPhmQmraEWniKNj+sn4cXwU/59EZ63BuazaUFsHKk91bgadRKzP0CQdaUWHcHb+6RfCrdMNt7w5OjZ0loe0VJ95JL7aEDoJ1pVqB9rRIeLJ+sTYP/QoMZXwf4BOwYIOXjwfh0REk00Vq3KmiGjkzaDTQNamGyXY0SEiO9oef0RUR0Sdtx8dcFxQdIzczpUgLB8xh4WrJvotMaW6EXSIBcYjNWJmR4fag1J1lPFu7UkcsP3owJgiYPoT4vURM+eEisJl5pZsE+jwlUKyxgs9Qu9Ah4j1KeNzIqgjrfndfnSgtlB0ztC4wQg5ZT10JA+Dx5U3gA78jPq1ZFDrprt6HZSwmR0HOgnytsZUDyLmS5BzJ9nx7UcHTAier4Nu4XWJVPu66PC16CP4YAPosFVIaFatLBc6hNlZGpUVPMUv1Guy5K3Wtx8d+Lnj6KDb/IGBiMhNpgUBFV7C66PDjA7u4MlyoUM4Mqkebm9v6Z3c5YtsCzptpKYyAQc4OmZ6nVhZoswv+2+SUh2ik/twhzxF6PXR6VI/L11OdKhNJh1y79a+QXQMW8w5wNHByofIvOJDe6HTOi6TbQPrPzeIDvPhiH3iJDnRoZLb7VKnSLcFnQHL2DZW7PLgKbGED/GTr5Fa90PnTKNDVk9/otdHh1XqM1gdaoLKLo8302wAHfBCdbeDb1pCoUNn9UasOV9gZzLBSI9vrPH66LDfhPuFPh7oEHFBm7RtcbYGHda0+hYTYraPQMdc/AabIai2w6/DYqcati8RI37e9BvrsNx73Pu0PDnKoqRv47Y16EDMTf3B83w/eqcL3bHmeU9qqrgXOnw9hDlw49kO3GpvzE1ejrEcO8L7oBP6dhpjNcPWoAPVov7gpQXq5NZMarXzJtbMkd8IC1aLXxmZ99fGbWxscL5Sp94vH5RGpW53Uq01G2p8ywsdcr9/VObL87YGHe6hyCnkK1M0dqCjrl3nO/lprRG2XUFhrFk/njYobm8DIUE08zVT/WDW4gbRD52QPgvZdHRr0BFbKfPOor1asdaZk+hcsnVJ5SmrtMGMV+VQLd03riMK+CQMT094XCNx6CbmsOQ5fEQlBrwnOslXPMXdFLaCanvQEXmS+0sD3GhWGRfdExKdEXeFxoeLbnckdW/Gjm7hqz8L+92TabPZmksJMlfS+HQT6DTE7r64sriYLzpJ8tMHnAd0PcP2oMO3UVPVhzpH0Knhu/ynMtxI32gyvvU6Vuxm8nWIRC+uy9Tr8Ucn+eI2PMTmFNuDDvKakKyxaHQG5CpTc82d90QEvc+/Vuwm0OmV8B+YpDTTJACdJDkn3+aY6oiEYYvQkfwMoWlCo5OOoYpY73+NLBX0n/6kXvxSKKvDmA2gw7G+3qun2j1bSr/N40B0lsN0cjb08Ru99u6l0IE+Oeidwua7gVKXmURnFRnrlY2T0EA9ig6epjowi0ylx60j0cHeh+WJDrfLS/yKKzWWGgzaJ8eym9dL3iN6tG0cWjz/Z06X/723Lva9/YNcxBzDB+uwslJ9FHTWVPUCh6uf+cnuqiQl4FMsVyq7bCg2r8vnVLr4qrH97IaUgVdaCnqTrf2Cpktziv5TfXX22LxWdsf8BtUPFUpq7ENzM812Vnpdui6EdcbY+uuGWCnh3BkIVfHr+f3n7zdPR0d3N39uP1x8DFjruxWalmCIszvzfodmszu8Ho/H9fJiEv/eTVWDySGPEJ3Ru128qsj9SzPx3gybRnkbajRbrVaTfP/r66mX3kirie45twGB0RlRB4DdMffFzPW2BYEI7J20K+lbpeTKlQlmIWgrOM7RyYUJhhB0V17J0cmFac9pdeo5OrkwgdUhfR3Ij8VefpDrLQtiTWSOIITBg8Kwud6AINZ+Rjk70KO5095zvS3x9eb4zjBiGue5wqK5/jPiqUSHiN1p8GwM350/c70dieSkTlebxmrPxAR6bnRyGbosCO2VJq1pc6npyfFIztTGllLneusaaDsbYvJ5f2Cut6eB8RICXfnoKhchYidBpv5WJIfk2k5NjSw0rsu4HK9cb0aDY2xFTWWRW5xcbg1a3VJ5NxuPn433St0TZU70f8E3XbS2kD1l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87" y="1107618"/>
            <a:ext cx="3019425" cy="46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The Institute of Phys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30" y="4974978"/>
            <a:ext cx="2401090" cy="163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752" y="4352703"/>
            <a:ext cx="1667953" cy="124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86" y="5438177"/>
            <a:ext cx="1151563" cy="115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29" y="3322317"/>
            <a:ext cx="1833738" cy="103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71" y="5643736"/>
            <a:ext cx="1744458" cy="97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AEAF-7EC3-4DCF-A4CF-9BA555D37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2724" y="854518"/>
            <a:ext cx="7772400" cy="1470025"/>
          </a:xfrm>
        </p:spPr>
        <p:txBody>
          <a:bodyPr/>
          <a:lstStyle/>
          <a:p>
            <a:r>
              <a:rPr lang="en-US" b="1" dirty="0" err="1">
                <a:solidFill>
                  <a:srgbClr val="C00000"/>
                </a:solidFill>
              </a:rPr>
              <a:t>IOP</a:t>
            </a:r>
            <a:r>
              <a:rPr lang="en-US" b="1" dirty="0" err="1"/>
              <a:t>ebooks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82F073-86BD-4802-9A3D-B518C333A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5" t="17469" r="34152" b="11727"/>
          <a:stretch/>
        </p:blipFill>
        <p:spPr bwMode="auto">
          <a:xfrm>
            <a:off x="401009" y="1396033"/>
            <a:ext cx="2440172" cy="324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4B39254-95C2-4404-827B-847A74A20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8" t="17470" r="34882" b="11911"/>
          <a:stretch/>
        </p:blipFill>
        <p:spPr bwMode="auto">
          <a:xfrm>
            <a:off x="1139001" y="4452371"/>
            <a:ext cx="2322865" cy="319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5A773-89D9-4C0E-876D-FEB8CA874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80" t="16127" r="35229" b="14240"/>
          <a:stretch/>
        </p:blipFill>
        <p:spPr>
          <a:xfrm>
            <a:off x="6329022" y="1317213"/>
            <a:ext cx="2311273" cy="3122686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90ADCD8-CC78-41C7-BDF3-0FC7DB458A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25" t="13579" r="34465" b="32025"/>
          <a:stretch/>
        </p:blipFill>
        <p:spPr bwMode="auto">
          <a:xfrm>
            <a:off x="3085250" y="1937499"/>
            <a:ext cx="2608476" cy="269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5ADE6-22B5-477A-AB68-0A40DFC6BD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63" t="12691" r="34496" b="10489"/>
          <a:stretch/>
        </p:blipFill>
        <p:spPr>
          <a:xfrm>
            <a:off x="5654650" y="3997003"/>
            <a:ext cx="2350349" cy="343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7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00" r="18778"/>
          <a:stretch/>
        </p:blipFill>
        <p:spPr>
          <a:xfrm>
            <a:off x="0" y="1690065"/>
            <a:ext cx="1954636" cy="1276350"/>
          </a:xfrm>
          <a:prstGeom prst="rect">
            <a:avLst/>
          </a:prstGeom>
        </p:spPr>
      </p:pic>
      <p:sp>
        <p:nvSpPr>
          <p:cNvPr id="827" name="Shape 827"/>
          <p:cNvSpPr/>
          <p:nvPr/>
        </p:nvSpPr>
        <p:spPr>
          <a:xfrm>
            <a:off x="1817784" y="1132280"/>
            <a:ext cx="8229600" cy="116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algn="ctr" defTabSz="457200">
              <a:spcBef>
                <a:spcPts val="700"/>
              </a:spcBef>
              <a:defRPr sz="32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facebook.com/</a:t>
            </a:r>
            <a:r>
              <a:rPr lang="en-US" dirty="0" err="1"/>
              <a:t>IOPLatinoAmerica</a:t>
            </a:r>
            <a:endParaRPr lang="en-US" dirty="0"/>
          </a:p>
          <a:p>
            <a:endParaRPr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254" y="1715773"/>
            <a:ext cx="7186035" cy="494339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 t="7179" r="13047" b="5938"/>
          <a:stretch/>
        </p:blipFill>
        <p:spPr bwMode="auto">
          <a:xfrm>
            <a:off x="115329" y="3079302"/>
            <a:ext cx="4258963" cy="37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95BF92-6EC1-491B-946E-E152F06F1E03}"/>
              </a:ext>
            </a:extLst>
          </p:cNvPr>
          <p:cNvSpPr txBox="1"/>
          <p:nvPr/>
        </p:nvSpPr>
        <p:spPr>
          <a:xfrm>
            <a:off x="327679" y="1022916"/>
            <a:ext cx="298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Nuestras Redes Sociales  </a:t>
            </a:r>
            <a:endParaRPr lang="en-US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48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 txBox="1">
            <a:spLocks noChangeArrowheads="1"/>
          </p:cNvSpPr>
          <p:nvPr/>
        </p:nvSpPr>
        <p:spPr bwMode="auto">
          <a:xfrm>
            <a:off x="273050" y="1196975"/>
            <a:ext cx="79438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n-GB" sz="4800" b="1" dirty="0">
                <a:solidFill>
                  <a:srgbClr val="B70F20"/>
                </a:solidFill>
                <a:cs typeface="Arial" charset="0"/>
              </a:rPr>
              <a:t>CONTACTO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94928" y="221540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US" dirty="0"/>
              <a:t>Karla Olivera</a:t>
            </a:r>
          </a:p>
          <a:p>
            <a:pPr marL="0" indent="0">
              <a:buClr>
                <a:srgbClr val="C00000"/>
              </a:buClr>
              <a:buFont typeface="Arial" charset="0"/>
              <a:buNone/>
            </a:pPr>
            <a:r>
              <a:rPr lang="en-US" dirty="0"/>
              <a:t>     </a:t>
            </a:r>
            <a:r>
              <a:rPr lang="en-US" dirty="0" err="1"/>
              <a:t>Gerente</a:t>
            </a:r>
            <a:r>
              <a:rPr lang="en-US" dirty="0"/>
              <a:t> Regional, </a:t>
            </a:r>
            <a:r>
              <a:rPr lang="en-US" dirty="0" err="1"/>
              <a:t>América</a:t>
            </a:r>
            <a:r>
              <a:rPr lang="en-US" dirty="0"/>
              <a:t> Latina</a:t>
            </a:r>
            <a:br>
              <a:rPr lang="en-US" dirty="0"/>
            </a:br>
            <a:endParaRPr lang="en-US" dirty="0"/>
          </a:p>
          <a:p>
            <a:pPr>
              <a:buClr>
                <a:srgbClr val="C00000"/>
              </a:buClr>
            </a:pPr>
            <a:r>
              <a:rPr lang="en-US" dirty="0"/>
              <a:t>IOP Publishing, Inc.</a:t>
            </a:r>
            <a:br>
              <a:rPr lang="en-US" dirty="0"/>
            </a:br>
            <a:r>
              <a:rPr lang="en-US" dirty="0"/>
              <a:t>Tel: 5255 5566 73 95</a:t>
            </a:r>
            <a:br>
              <a:rPr lang="en-US" dirty="0"/>
            </a:br>
            <a:r>
              <a:rPr lang="en-US" dirty="0"/>
              <a:t>email: olivera@iop.org</a:t>
            </a:r>
          </a:p>
          <a:p>
            <a:pPr>
              <a:buClr>
                <a:srgbClr val="C00000"/>
              </a:buClr>
            </a:pPr>
            <a:r>
              <a:rPr lang="en-US" dirty="0"/>
              <a:t>http://latinoamerica.iop.org/</a:t>
            </a:r>
          </a:p>
        </p:txBody>
      </p:sp>
    </p:spTree>
    <p:extLst>
      <p:ext uri="{BB962C8B-B14F-4D97-AF65-F5344CB8AC3E}">
        <p14:creationId xmlns:p14="http://schemas.microsoft.com/office/powerpoint/2010/main" val="308596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96148" y="221540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rgbClr val="C00000"/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22884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azin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78" y="1726480"/>
            <a:ext cx="3370521" cy="238204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Picture 3"/>
          <p:cNvPicPr/>
          <p:nvPr/>
        </p:nvPicPr>
        <p:blipFill rotWithShape="1">
          <a:blip r:embed="rId5"/>
          <a:srcRect l="18810" t="16071" r="3929" b="13393"/>
          <a:stretch/>
        </p:blipFill>
        <p:spPr bwMode="auto">
          <a:xfrm>
            <a:off x="210800" y="1754373"/>
            <a:ext cx="3618466" cy="2477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093187" y="1754373"/>
            <a:ext cx="2991274" cy="2051580"/>
            <a:chOff x="107504" y="1916832"/>
            <a:chExt cx="4176464" cy="2621033"/>
          </a:xfrm>
        </p:grpSpPr>
        <p:pic>
          <p:nvPicPr>
            <p:cNvPr id="14" name="Picture 1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64" y="1916832"/>
              <a:ext cx="1175767" cy="1659875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Picture 14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824" y="1916832"/>
              <a:ext cx="1177192" cy="169200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813475"/>
              <a:ext cx="1209249" cy="172439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Picture 16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236" y="2762832"/>
              <a:ext cx="1245732" cy="1775033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Content Placeholder 4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288" y="2420888"/>
              <a:ext cx="1238250" cy="1765403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33" y="4577175"/>
            <a:ext cx="1061526" cy="144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25" y="4617188"/>
            <a:ext cx="1062937" cy="14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17" y="5276404"/>
            <a:ext cx="1062939" cy="14422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Object 8"/>
          <p:cNvGraphicFramePr>
            <a:graphicFrameLocks noChangeAspect="1"/>
          </p:cNvGraphicFramePr>
          <p:nvPr>
            <p:extLst/>
          </p:nvPr>
        </p:nvGraphicFramePr>
        <p:xfrm>
          <a:off x="3239281" y="4390117"/>
          <a:ext cx="1450867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14" imgW="7438095" imgH="9961905" progId="MSPhotoEd.3">
                  <p:embed/>
                </p:oleObj>
              </mc:Choice>
              <mc:Fallback>
                <p:oleObj name="Photo Editor Photo" r:id="rId14" imgW="7438095" imgH="9961905" progId="MSPhotoEd.3">
                  <p:embed/>
                  <p:pic>
                    <p:nvPicPr>
                      <p:cNvPr id="23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9281" y="4390117"/>
                        <a:ext cx="1450867" cy="1944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2"/>
          <p:cNvGraphicFramePr>
            <a:graphicFrameLocks noChangeAspect="1"/>
          </p:cNvGraphicFramePr>
          <p:nvPr>
            <p:extLst/>
          </p:nvPr>
        </p:nvGraphicFramePr>
        <p:xfrm>
          <a:off x="5031133" y="4393380"/>
          <a:ext cx="1440159" cy="1921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hoto Editor Photo" r:id="rId16" imgW="7447619" imgH="9933333" progId="MSPhotoEd.3">
                  <p:embed/>
                </p:oleObj>
              </mc:Choice>
              <mc:Fallback>
                <p:oleObj name="Photo Editor Photo" r:id="rId16" imgW="7447619" imgH="9933333" progId="MSPhotoEd.3">
                  <p:embed/>
                  <p:pic>
                    <p:nvPicPr>
                      <p:cNvPr id="24" name="Object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1133" y="4393380"/>
                        <a:ext cx="1440159" cy="19214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4" descr="IOPAsia(fullpage)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"/>
          <a:stretch/>
        </p:blipFill>
        <p:spPr bwMode="auto">
          <a:xfrm>
            <a:off x="4471417" y="4934534"/>
            <a:ext cx="1440158" cy="1837734"/>
          </a:xfrm>
          <a:prstGeom prst="rect">
            <a:avLst/>
          </a:prstGeom>
          <a:noFill/>
          <a:ln w="3175">
            <a:solidFill>
              <a:schemeClr val="bg1">
                <a:lumMod val="85000"/>
                <a:alpha val="99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9" name="Rectangle 6"/>
          <p:cNvSpPr txBox="1">
            <a:spLocks noChangeArrowheads="1"/>
          </p:cNvSpPr>
          <p:nvPr/>
        </p:nvSpPr>
        <p:spPr bwMode="auto">
          <a:xfrm>
            <a:off x="177800" y="1338066"/>
            <a:ext cx="4875599" cy="48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75 Journals,  4 Magazines spanning the Physical Sciences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 t="50753" r="72256" b="35024"/>
          <a:stretch/>
        </p:blipFill>
        <p:spPr bwMode="auto">
          <a:xfrm>
            <a:off x="6951939" y="560236"/>
            <a:ext cx="1171629" cy="87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Content Placeholder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07" y="1581665"/>
            <a:ext cx="1256048" cy="805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6"/>
          <p:cNvSpPr txBox="1">
            <a:spLocks noChangeArrowheads="1"/>
          </p:cNvSpPr>
          <p:nvPr/>
        </p:nvSpPr>
        <p:spPr bwMode="auto">
          <a:xfrm>
            <a:off x="497508" y="4266883"/>
            <a:ext cx="4875599" cy="48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Conference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Procedings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6"/>
          <p:cNvSpPr txBox="1">
            <a:spLocks noChangeArrowheads="1"/>
          </p:cNvSpPr>
          <p:nvPr/>
        </p:nvSpPr>
        <p:spPr bwMode="auto">
          <a:xfrm>
            <a:off x="5089410" y="4039085"/>
            <a:ext cx="736546" cy="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>
              <a:buNone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Blogs</a:t>
            </a:r>
          </a:p>
        </p:txBody>
      </p:sp>
      <p:sp>
        <p:nvSpPr>
          <p:cNvPr id="30" name="Rectangle 6"/>
          <p:cNvSpPr txBox="1">
            <a:spLocks noChangeArrowheads="1"/>
          </p:cNvSpPr>
          <p:nvPr/>
        </p:nvSpPr>
        <p:spPr bwMode="auto">
          <a:xfrm>
            <a:off x="7158029" y="4354545"/>
            <a:ext cx="1611548" cy="35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>
              <a:buNone/>
            </a:pPr>
            <a:r>
              <a:rPr lang="en-GB" sz="1600" dirty="0" err="1">
                <a:latin typeface="Calibri" pitchFamily="34" charset="0"/>
                <a:cs typeface="Calibri" pitchFamily="34" charset="0"/>
              </a:rPr>
              <a:t>Nuevos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Journals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6" r="50000"/>
          <a:stretch/>
        </p:blipFill>
        <p:spPr bwMode="auto">
          <a:xfrm>
            <a:off x="6785139" y="5081734"/>
            <a:ext cx="1505230" cy="135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22"/>
          <a:srcRect l="10149" t="28507" r="81197" b="50840"/>
          <a:stretch/>
        </p:blipFill>
        <p:spPr bwMode="auto">
          <a:xfrm>
            <a:off x="8061733" y="4664512"/>
            <a:ext cx="983615" cy="1320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23"/>
          <a:srcRect l="10149" t="27921" r="81090" b="52776"/>
          <a:stretch/>
        </p:blipFill>
        <p:spPr bwMode="auto">
          <a:xfrm>
            <a:off x="7814335" y="5652210"/>
            <a:ext cx="966144" cy="1176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54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 txBox="1">
            <a:spLocks noChangeArrowheads="1"/>
          </p:cNvSpPr>
          <p:nvPr/>
        </p:nvSpPr>
        <p:spPr bwMode="auto">
          <a:xfrm>
            <a:off x="273050" y="1196975"/>
            <a:ext cx="79438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s-MX" sz="2800" b="1" dirty="0">
                <a:solidFill>
                  <a:srgbClr val="B70F20"/>
                </a:solidFill>
                <a:cs typeface="Arial" charset="0"/>
              </a:rPr>
              <a:t>Nuestros Journals</a:t>
            </a:r>
            <a:endParaRPr lang="en-GB" sz="2800" b="1" dirty="0">
              <a:solidFill>
                <a:srgbClr val="B70F20"/>
              </a:solidFill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hQVFxcXGBgXFRccFxcYFxcYFhcXFxQYHCggGBolHBQVIjEiJSkrLi4uFx8zODMsNygtLisBCgoKDg0OGhAQGywkHyQsLCwsLCwsLCwsLCwsLCwsLCwsLCwsLCwsLCwsLCwsLCwsLCwsLCwsLCwsLCwsLCwsLP/AABEIAKQBMgMBIgACEQEDEQH/xAAcAAABBQEBAQAAAAAAAAAAAAAEAAIDBQYBBwj/xAA5EAABAwIEAwYFAwMEAwEAAAABAAIRAyEEEjFBBVFhBhMicYGRMqGx0fBCweEUUvEVI2KCBzNyFv/EABkBAAMBAQEAAAAAAAAAAAAAAAECAwAEBf/EACcRAAICAwABBAIBBQAAAAAAAAABAhEDEiExBCJBURNhMnGBscHw/9oADAMBAAIRAxEAPwDxlJKUlQmILqSSwBLqUpLGEuhKE7KiY4uroYnCmjQBi6pBTThSRoBCnKUMTsoRoBDCkZRlE06Pup20wNU8cYrkDU6PIKTuRupiUg1WUETciIUm8k4UhyCmDEsqf8Yu5D3A8k12GU5CYXQlcEMpAzsOozShHCpKa9vRTcEOpAWUJQFM5sbLiShiO34EvQ+ykuuiUaMRjyKQB5FSQUi081qMMg8vmlldy+a6WHml3Z5lagjcjuQ90u7d+FO7s8ykaZ5lajDO6dy+a53buXzTjSPNcNM80KDZGabk00ynuY7mmlp5pWE5kKS5lPNdQCDQkGqeAnNHRKkYh7tOFFFBh5J4pnmE6gCwYUE7uVPlG5XIajogWR5Au5RyKlHkldGgWMy9Egw9E8ylCNGG931XMgToSkIAGwFLSbvCawSUZRYmjGwSdCaITHElS1EmU1dRIuVDWMUganBimp0pV4wIuQqFGQ7oJUWRWWAoXI5tP0lRGgqak9ugDmpjmot1NRuakcR1IDcxOYeimJXQVJwLRkQupqBzCFdYelI0TMTgzyU5Y+WVi7KfI5cbTcZjbX6fuiKkhQmspcHaZGWOXQx3NddWKc2stwHRnduSFNymbVThURpG6DZHpZXIo1Fx9cRoZ3WpfYeghL0w1HckScQFw1WpWv2EDdWPJN748kY4gphYEur+w2C9/wBElP3YSS6sNojzhObUOwSDQE7vQEUYc3N5J3dcyojiDsE4B56JrQpKKYC5mASGGO6lbQaNUyTA2QmqkJ5KUAdFI2qNkP6sJB3ZKc+jB1lSyVE+VuGpjTRSc0AJhBTRTJQb/QKC8MJViKVk3hWDMC2q0n+mmAAF14sfCEnbMy5ic2kVs6fZh+TPkMHSB6z5KEcG8MnWYiNOV/zRdEMZyzyUZllAo7C4IlWjuGwdPkrnhXDwY29voqqCXkk8l+CvwHCiSIHT3snP4EdCCF6RwHhjBd2vki+K4RmgaI8r6KD9VFT1SKr00tdmzxrG8JLdlU1sKQvVOI4ZmUjIc3P9oWW4hgRNm26kSrKpK0Jer6zF1MMURhsBzV8MFGgmOfteNEQ1wBBytERs4kmIlL+MtjnG/IuC8GLtAfbrtzV9iOypDMxv6J/BuLMpEEESNspWpq9rKLqcRfTS3ouXK5p8XD18f46VdPJeK8CgwAZ/Oipa/BiBP4Vv+McaY6BIgSQQy5nmZvoqati6e5n/AK/yhpF+QZUvgxFXBxso20Vq8X3BJgkAyQSJjcSBrOnqgBQoxIdfkZH0BU9EQoq6eFRFLB9FeYTDsiQQb8wD6SJOilphoN2nfbX1CdRSNTKX/TuiDxGBheq9meDNrsLg0iAdY8p/OaqONcDY0kAjMLlogmPRD2t0FQZ5dVw8FDhsHSen+FqMfw0ibG3TqquphFKUB9WVBkJuYo+ph1CaSi4s1A/eFJEdykhTNQO2kSim4QAAlRur/ZcfiHHUm1vTkmWqEdsKlrdEnYzTp0QMEqRtJNu/g2qJqmKMy2xHLnzUGclTCkpGUEHbCkQ02EqxwmEJKnwWCkrQ8OwQBEkDlmMf5RUUikYNkNPs87I11jIMxtCBrcJ16XXs3Z/D0X4Z0APe0aAgAmI1MDYX/dYvGP8AG6aTQRIuTA89vmmxyUnRTLj1XDBf6cZiPkpqfDDyPstA7F5f1tNiPhB1sg63Ef8Ak4wIF7RyV1BHHbC+G4HKW5jlHWFo6GNotFw4+WkzsfZZTC4qdAFe8L4XUxDw2YHUx7LrjD22/BzvK4Oorpo3dsgxmRjW+pJ/yVWN4m6oZymb6D6yiG8OptAysvvOoI0t1ITG03l0NuBy0+VgE+OEY9Rx5csm6Y2jhHPIkXnQkfNaDhvCHSGmBvpzjdVFOk4uGWRuOnTqr/A8QqCS4zIAvr0skzuVe0XGu9NLgOHZRdFVcI07KqwXEiLOKLxOOtZePOM9j14yhr4KzieDpNkOibRZZDixax5DACBuAFpMfTzGXb7Ex9VR1KVMaubJi9zHIWGpXp+m4uts83PFt84VPfGJGqaH1CYg38vLdHvx1FoAN3CbQG3/APq6p8f2kAd4Wt6E+Kw2vbn0suu/0QS/Za4fDg/G0QSLwBrPyid9wqnjZpNcRSJI25e+6qK/G6jzGYxynXl0QtWtZJS6zsWR0kgTiGJQDsQU/FnRQOpmB1+64cj9x2xbcTrqyTXqJ7eSTEqZqD6OIIR+Gx5G6qqbETVoOZGYRIBHkbgp0wM23C+0zaVMgfETcAwIi5EaH+VU4nE03uLpd4tZI5zyWfY8rlQHYyhSHjJotMdUzXaQbaGZJ3Mzr+Qq+o7NoPMcv4lR4arzkKwkEgiJjnbSSgzojKymrYfcIN9L0WgIB9ULisJA256DfqpNDTiU1WkJOUktkwSIJGxIkwekrqJNFJLREoG00SzDGE6gxH0GdFowsWwEYcoxmFE2kjaRB9p/dGNpX0H50RGDpBxOW8amLfNUUDAP9Mp6WBOpty63/wArSYLAMktqWAkAgbg9YOvNCYxoAJkmDDQYsLz842vfks4lEvkhYwNFp+WvqVYU8XRGWQXOGoBsehcdPRZ+tVO6h7xJQ+9G3o9qnNEN8LdmjTpJVHj+K5ySYJ6EwqT+oKbWrXMGeRIj5J4qKJTyyl5J6mIQrqijc9MJRciRbcMxELQ4biZaLE+hOuxWNwz4KtKVZdmDL7aZxZ8bu0bNnasgQ4MebfE0HSem4KZR7WRdzGEx/aL+YCxVWoou8Ko5R+jncZP5PQP/ANTIEBogRYAnTfpOyIocefIaMpcY0aAZ0jTyXnTKxCJpYohFOL+AOMvs9Ip9pHbka3ED6jTyC7iO0DzHinb8HqsBSxpRLsWTTnk76j+EVHH5oVvJ4svsbxd0k5jpGvRUmL4gTuq+rXJQznkoufwjRx31hVfHOcAJsEIb7lPptlW+F4ZeDr5beqjOX2dOLFfgrMJQupcQ8CyuH8OcAS0aany6IP8A079TiJ8lzSy/R6C9Nr1lZSoZnc1NiMLOiJpVi1+YMGVtzMjN0BmQnV8Rnaakta2QMoNySTAA301Ue30LSqkVVLA5nZT+SrviPZR1FjXkGHAEcjKCFT/cDyCIADthzkLT43tIatBjCbMsPtPoqpfRzynXkoeF8CdVcWtiQJuQBGmpKa7DxY22upMa8Nd4XyY1FgbSdVT4nEEiE9CfkC8X3dNocSDmkQ0iQeqq6uJB+EkeqiquceSiFDcg7WtEb+qVlVILdVKlZUXcXWYSMjcjQAIkm8XcD1TKzHAjNJkCDzAsEjReE6D2OmJ/PNTPp+Hy2/NlX0RBvqn18WQSOXJZBm3IiLAkoDivL2XURaZWYalOitMHRn0QvDqVwdt1pKNAFtref51WiuAshwlATPJWfBuEyXOAMOueYKipUDIHUA+W5jdbfsvSAm1p/ChOWpTHC1bMtisrfA0OJ5ARMSTrrEfVZ7FYoGwBPt+Fez8Y4FScw1HNbJ3i48l5/wAVwFJp0Ag6iDbe+qSE9yskkrMS5k6D7phoLQY/AN7xxpmQTI8OXU6BomBdcGCMmRfeQZlVjA55S6Zx9AqEsWgxGGhB1cNus4GXSocxNVq/C7oN1BK4AoHaEXTcV2lQupqNFaNo2ljSEyEcaECdkO8BW2OeWFkYCcAuQup1NEniZIHImiZY4eRQgRmGZr1TboCwtkOVcDJVphMM2fG1zhBs1wBnYyQbdFLQw7WkFwMIOY8cLBeH4Ygh0TB0IMHzi61XDGZnS7WfSI0hVmOr0WBsOkkSREZTOnWyL4Rjs7gymCSYAgX9OSlklceHV6eKjLptsYaAoiAM+8rH8REkmP4jqVY8XpPw8d6MsjzWYxvGJJsCLgA9dzsuTHGldnbknHwFYZtOtUOYMbmgZQfCOsFDcT7P02VRTFVuWfiJ8I3JiL+Sz1Oq7P4AZ6futRwrglauRP8AhaUknb8E4Q2jSXSh41gSy4qioCbRM+2iqaNerENgQZuf2lep1+wDw2YJ9YCoMZ2Ye0mWhuu14F9SenJNDLGT4Qy+mkumN8TruOuw09JTmtG3zV3iODeZ/wCzSPkQhRw6OceXzs5dKRxuDRXvbB29gk+pMBxkCwB2GsD3Puia2BI3Hsfqh6uEdH5CDsZRJMPVGkW+qs6mKlrWEnI34W2sTrG4VLhW3j7qxbUk3ghK3wpFNBLsOImSq/ilEFzBSJOaAZAbDjbWbjqVdVq9LugBIfuTEbaDWdVksbiy48hyExoAdecSkfCkZkLgQYg2SUfe/wDI+6STYqH4CuGnS26vWYsEACyomNzDqEYynOoVvgkXeExsOGh5+S2XCOLU6cl3KLb+ZC87wdZrTt1VxVxtMgd3LSBqXTJt7boOO3kaM9Ta8R481zbHw7jdYLi3EcxN9/8ACZX4gQIzyD4jrryM6nr1KDfVa90m55n6rRhr4GlltUH8Lr/3Pv8Ab6IwVc9Q5nS4k3+Ik/vcaqrqU2HeCRNo/AnFjARB/wCzZ5dUy2TJ2i8q8Lc4XBm4jqPJVnEMK4GS0CY+EACwA020T6PE30gRTeXMnNDonlE/ZPxvHO8HweLzkctTrsim35NLX4K6nSF81iBIEE5jI8MjTe6FOHko1uPBPiAbAJBJ3AkCBuTuuVuM0rAHbxROpgkG97+lpRtGt0BPp7x8vpCWHAzQSGzu6YHsCdo03RR4vTLI1OYw2XWmJcZsRAjmgK/E2D9LNIuD/cDPnBIU5tFYSDn1GkCAbC99Tz0tshf6fxETMTBboeWsW/IXcLxYtjKWxfwydNfb+VLT4lL8xNjPwjTlE9UHKzWrJjw05M2xkajaNvUKufQMxBVweJOAGot5SOaCrYokRvMyNeUZtQOiCbNLUgp4Y7280RhsQwGCR+yGIzRIO+rvopGcKmXNa4tHPTfWN7H2KKsm5xXgMrcabOVjAdi48+i5Xxzy3LAAFrQm0KUWLG/P5qy/pnlnhygC50HS/wA+ipq/kl+b6KKlhSTJ03J+yu24x1Nv+1TykRJEztqdkHTxrr6EwRcTtrdOrcZqCjkLvAQPCA0A5ZLSSBJ1PVFonHKS47HPqXr1HOOw/aUFTpF1tGkTG3udSq5+JOXPIII6D2CjpcacBofLZTbj4LKT8s1nC6dJhBIEAiQSQXW5gLdcC45RpCcvqYHsTH0XjjOMukHxHlFh5KzHEKpmAB1gk6czdQyxUjrxZFVHrXE+2IiG+HeTuOiwXGuN5nEAuMnXU8ttBdUdXEtaP9yo4noPkpcPiaRIJaQ2NXTJ/wCupSwgojzknxCw9Y+IXg++siRsu4TE5qh/t0PU7Qm4zilEk02tc5o/ULB09P7ZUOGxpJDQIDfhAGi64SOLJGiwy+EmNCRqNunIj8sgHNg5mWN7HnyhXNdgDGxuZjMJvY+HzVJiszC5uxg+R+9lWXCSK8080xAdy09FAK7gYNr3H+UVi4fDmmHj4uZcB0+vVDVXCo3N+rcfVQkNZ3FY6G7ckNw/I94DmlxJs0HX1CHrNJEC5m1vzogO8IKjKTTKRoIqUTJgEiTB5jmkhe9SSbIai+w7kflkKrwNaHA8itBUoh7czJ8uUrpvhlGylHhfmj09Ex+M8c5YBgRrHr53UtcHTf7oCrYkOsRaCLg7yNlJyaY7iqLh9OQHAWOh5xr5aqNwjU/RR8M7wtlpbl0h2o10GvNG1aRN3ZXAagEj2MKydqxNUBmrGh+R/lQuxJ5n0J/dGDBzpb1/dMZgZOqFMDSBXYuTdzvz9+q4+sN3OI+6KxXDSNPz8hAVcI8CwkCJi/zQbaF1G1ns5u9v5QLy28E+38rtam7keqjOHdBOUwOhUJSYyQ+m/qpu9FibgfmsKClhnQbdfT8Kgc0oW0AsKeJA3Pui2Ylsb+/Lp7XVS2mZiJvEiTpy5oqhSPJPFsWRZU67eR91PSMhzg0Q0Cb6dUJh8MSQLX0kjyurGlw8BxbUJsf0wRAmbzfaCrJMi5K+kdOsXafJa3sZhA+s0OuTaItyM7aErPYnFUwIaM2nicb2EAT5AeyL4NxU03AtMR+aqtcoi5VKzW9q+zxouMQGhsi4kjQ+Z1ssoxucZAYM2uAIAMyZmbWWn4z2ibXbSdUGbIcr2gxmA6jmN1jcWcziWTF8osCNTE766rQtR9xpJN3Ei4g3IYDw4QPh63i/JRV6gJtTDW8g4kmb6mUDVmb6ptN5CVseMURVmcpjYclC2Bz9EQ4l2wPl/Cd/Rvyz3bo/uyuI8p0U9W0UUukbT0E9ZlTioXTmfAA0tpyAQwpgan89VNTDdgT6FSZ0wZLRufCCf2VmzDuf8brC8fKwUVLDPtLcoib8vJX/AArhwJ5lTcqOhLgB3M/phu3XqQn0KQb5rYjgbi2Y6qn4tg3UxlB69NL+qbHmjfBJ438lCa3el5AiwtJ03iTKWKqGAXeIkX5AbfJRgkPGpLj9UNxetDwGkxABm3p5Lo25ZzuNMqsZTLKs3gkInDUv94sA8L7i4AzeZtzRWNwznNBJ02lR91YHkfpCVLoAfEUXMILSWnUESD5hZ/EsIJlays8EgOJDZidYBuSBMc7WuqHGUxPMIZFaNHjKkrqnNAJLmplbCsNWghaHhvaV9GzQ3L1A3EXWXZYp9WQSFeMqQC74hULvGw3Jm2x1/wAKvNbOZe0EnUnU7mULQxBbpvEhSPqNIPPUQPqi1fQ7h9AtHwuyx1kexRQxduf5sqBlRTf1CydD7Itn4pp/ub5XnaRPPkoa9RojLVzSATIILTuOSq6uJ/PZcxxDS3LUa+WNccoMMJuWX3G8WQeQVlrjKrCxuQkv/VLmxO2UaoJtZ4locQCQYBsY0NvP5qt72SJJjoATHlIlT06kX/NPop72BsMLjGpuu0qzspbmMHUTY9UO2tI+f3SFWAeqa0L4HvxW35+fYIVmLINonS7ROoKjrE+hv563G3RRZ/L29P3U3JmosMPjSGluY+IgkZWwY0+vRWGHMxYkmI8N40tAvflyVCHwrCriHNLAKpeGAFpBdDM3iLWyARDjtvJ6p4zfyI4ouRWGWCGzIvuIBsL9b22CKwL2PhpdlHPryMrMd9KIZVLZBF9L7aG3Wx91ZZSLxGqxmHw9Mhraudu5azmL/Eeap6roPhNvZAsxJ3U9TF5g2QLDYdee/qm3fwMsaa6E0sQRI563Unf269PugWHok+tAJOyNsGleB2Ox+XW5OgVLXxLnan02Tary4knUqMlc05tlowSGkq37P9oKuGeC15A33t5KmKakU3F2gyipeT2OlwzD49szTZULQ5tRgGV0/wBwbY9YgjcLF8WwlXDVTSqNgt05EbEHcKLsTjHMqgZiATI5SPwr2HtV2fOOwPeQO9pNzNIA8QAlwt7wuicozipf9YuLeLcTyevxqs/JJBytAuNhoF6L2Myvax0a69DJB+YK8tw7x8Lhob/ZbHgHF8kDSIAA2Gy5cqtHVj4z3Clh2ZNBovPe2DG3Tm9qvDErKce43nm65oQltdF7ST6VD3f7gnRt4kaKvxbs78x5qMYmS4nkgxV6rvi+HHkLWZkTbl/Oya0qLBVTII1BBuAbi+hEehRNUQSDAzbkTlkgnaQRG3VVREHqvG2bOCC0jaL+6qcTSiCCLzbcRzRlWrlkybbgwqLGYmTLSkySSHSHlqSFzJKOw1BxamPCkzKPEEBxDTImxiJHONlUwqLQXAExJAmNAbTCfxGkxlRzab+8YCcr4IzDYwbhClyaXI7IWiRsEOJdECRaZMi3RQmonUcS5jg9hhzdDAMbaEEHVDqMpDpD3OTC5NLlxTsxOwTdSvKGY9dc9FPhgkVdPLp1TM6hzJI7GJX1CYkkxYX21gTpr80wBIBSAI0YaAicGKfi7zN8Jy5Y+LbNP6fJRBqkZSsbgQNDqbgQOt59Cm1BZxpvZE4jFPqvNSo4ve65c4yTtcqBrVMwBOkKxzGoqg2481HTeJFrb3j9iuh6rGhS9xFGhkGRxNSCXZrNETYHUlZ/iRhvmf5RFBwc5oc4MaSAXEEhoJuYFyByCC4hymYcROk6iYOi03xhoBKa5OKaVzMcZKT2wkVx7p9EjCWPD8YWPb0K967EcfzM7o6bX1BXzmxy9p/8fYcPFF4d43ECP+PiMxy/hdOBKSkpfRDNJxcWvsxXaLDGliMSA4BjagBGYAmS7LDJlwEG8WkaSg8Pj4Ih19QQdDtdRdtcQH46u4aZz9VVUyka6zo2NKeIHc/z5lA4jFEqvFclFUaGkxcTqPz0Q1sLmPqkNaIcCXi4v4YOnXmoHvaCQ109YiR5bI8saGlxggfJUXEMQw/+sRpP3H5zRl7RfJcDGMBAZJsLugCcokZROjswmbiLBXnBH0zVYcRJpgy7Lbw6nL10WR4RBJzOywCbzcjQW5qwq8QyxEZSAb/dPCVK2I0Gcaqs7yoWiGEuLZ1AuQD6LKVQCZGhRvEsUXQfT2QLDzUsktmMvA/KknZ0kvDErnqFxSSTBGEphckklMcXCuJJGYaUkkkGES7KSSwBw0XQkkijErVI1JJViBkgTwEklQA4JwSSWAJOlJJFGGuKZV0KSSDMClNKSSkONhcqDRJJIzDGC69k/wDHr8mDxNZvx06ZDenhKSS6vTfxn/b/ACjny/zh/X/R5GahcS46kknzN1JSSSUYlx5KibinsdLXGQkkhJhRFUxbjuoALHoupKdhH0HXCkdVJEbD819EkkV4AcJt6/siuFYssc/wtcHNghwkaEB0T8QkkHmkknx/yRgJxukkkpj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http://www.ioppublishing.org/img/news/journals-full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20" y="2123351"/>
            <a:ext cx="4361007" cy="382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encrypted-tbn2.gstatic.com/images?q=tbn:ANd9GcTXjKjrtRzw6hg_UyEAXdB4umD14D803qtOELsE8TfeElJh4xq55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5464607"/>
            <a:ext cx="229552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2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45065" y="1440860"/>
            <a:ext cx="78565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defTabSz="76200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6200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6200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6200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6200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endParaRPr lang="es-ES_tradnl" altLang="en-US" sz="24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es-ES_tradnl" altLang="en-US" sz="2400" b="1" i="0" dirty="0"/>
              <a:t>IOP actualmente: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endParaRPr lang="es-ES_tradnl" altLang="en-US" sz="240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es-ES_tradnl" altLang="en-US" sz="2400" b="1" i="0" dirty="0"/>
              <a:t>Cuenta con 80 </a:t>
            </a:r>
            <a:r>
              <a:rPr lang="es-ES_tradnl" altLang="en-US" sz="2400" b="1" i="0" dirty="0" err="1"/>
              <a:t>journals</a:t>
            </a:r>
            <a:endParaRPr lang="es-ES_tradnl" altLang="en-US" sz="2400" b="1" i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endParaRPr lang="es-ES_tradnl" altLang="en-US" sz="2400" b="1" i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es-ES_tradnl" altLang="en-US" sz="2400" b="1" i="0" dirty="0"/>
              <a:t>M</a:t>
            </a:r>
            <a:r>
              <a:rPr lang="es-ES_tradnl" altLang="ja-JP" sz="2400" b="1" i="0" dirty="0">
                <a:ea typeface="ＭＳ Ｐゴシック" charset="-128"/>
              </a:rPr>
              <a:t>ás de 30 socios editoriales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endParaRPr lang="es-ES_tradnl" altLang="en-US" sz="2400" b="1" i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es-ES_tradnl" altLang="en-US" sz="2400" b="1" i="0" dirty="0" err="1"/>
              <a:t>Est</a:t>
            </a:r>
            <a:r>
              <a:rPr lang="es-MX" altLang="en-US" sz="2400" b="1" i="0" dirty="0"/>
              <a:t>á p</a:t>
            </a:r>
            <a:r>
              <a:rPr lang="es-ES_tradnl" altLang="en-US" sz="2400" b="1" i="0" dirty="0" err="1"/>
              <a:t>resente</a:t>
            </a:r>
            <a:r>
              <a:rPr lang="es-ES_tradnl" altLang="en-US" sz="2400" b="1" i="0" dirty="0"/>
              <a:t> en m</a:t>
            </a:r>
            <a:r>
              <a:rPr lang="es-ES_tradnl" altLang="ja-JP" sz="2400" b="1" i="0" dirty="0">
                <a:ea typeface="ＭＳ Ｐゴシック" charset="-128"/>
              </a:rPr>
              <a:t>ás de</a:t>
            </a:r>
            <a:r>
              <a:rPr lang="es-ES_tradnl" altLang="en-US" sz="2400" b="1" i="0" dirty="0"/>
              <a:t> 180 pa</a:t>
            </a:r>
            <a:r>
              <a:rPr lang="es-ES_tradnl" altLang="ja-JP" sz="2400" b="1" i="0" dirty="0">
                <a:ea typeface="ＭＳ Ｐゴシック" charset="-128"/>
              </a:rPr>
              <a:t>íses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endParaRPr lang="es-ES_tradnl" altLang="en-US" sz="2400" b="1" i="0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r>
              <a:rPr lang="es-ES_tradnl" altLang="en-US" sz="2400" b="1" i="0" dirty="0"/>
              <a:t>Utilizado por m</a:t>
            </a:r>
            <a:r>
              <a:rPr lang="es-ES_tradnl" altLang="ja-JP" sz="2400" b="1" i="0" dirty="0">
                <a:ea typeface="ＭＳ Ｐゴシック" charset="-128"/>
              </a:rPr>
              <a:t>ás de </a:t>
            </a:r>
            <a:r>
              <a:rPr lang="es-ES_tradnl" altLang="en-US" sz="2400" b="1" i="0" dirty="0"/>
              <a:t>4000 instituciones alrededor del mundo.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endParaRPr lang="es-MX" altLang="en-US" sz="2400" b="1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endParaRPr lang="es-MX" altLang="en-US" sz="2400" b="1" dirty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75000"/>
              <a:buFont typeface="Courier New" panose="02070309020205020404" pitchFamily="49" charset="0"/>
              <a:buChar char="o"/>
            </a:pPr>
            <a:endParaRPr lang="es-MX" altLang="en-US" sz="2400" b="1" dirty="0"/>
          </a:p>
        </p:txBody>
      </p:sp>
      <p:pic>
        <p:nvPicPr>
          <p:cNvPr id="2052" name="Picture 4" descr="https://encrypted-tbn1.gstatic.com/images?q=tbn:ANd9GcS98d6nTbcUJXvHMwOSsZZBegRxNh6yQzNKpmBqHF70DxfRQ0y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18" y="1440860"/>
            <a:ext cx="2655743" cy="265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9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 txBox="1">
            <a:spLocks noChangeArrowheads="1"/>
          </p:cNvSpPr>
          <p:nvPr/>
        </p:nvSpPr>
        <p:spPr bwMode="auto">
          <a:xfrm>
            <a:off x="605600" y="1176337"/>
            <a:ext cx="79438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s-MX" sz="2800" b="1" dirty="0">
                <a:solidFill>
                  <a:srgbClr val="B70F20"/>
                </a:solidFill>
                <a:cs typeface="Arial" charset="0"/>
              </a:rPr>
              <a:t>Cobertura Global </a:t>
            </a:r>
            <a:endParaRPr lang="en-GB" sz="2800" b="1" dirty="0">
              <a:solidFill>
                <a:srgbClr val="B70F20"/>
              </a:solidFill>
              <a:cs typeface="Arial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17272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13325"/>
            <a:ext cx="15208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2103438"/>
            <a:ext cx="12239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158273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100263"/>
            <a:ext cx="15128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57788"/>
            <a:ext cx="24431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36800"/>
            <a:ext cx="15843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560763"/>
            <a:ext cx="146367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1268413"/>
            <a:ext cx="18986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13" descr="http://www.iop.cas.cn/images/iphy_logo_1.gif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6156325"/>
            <a:ext cx="2060575" cy="5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http://www.lms.ac.uk/sites/lms.ac.uk/files/lms-logo_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3854450"/>
            <a:ext cx="19716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Hom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3200400"/>
            <a:ext cx="1905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http://www.bipm.org/utils/common/img2/logo_1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229225"/>
            <a:ext cx="11906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http://t3.gstatic.com/images?q=tbn:ANd9GcRx6shxWzBL2XTWxONOE13afO-FJIqhabvxPqBo_B40NepZLjk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4573588"/>
            <a:ext cx="1619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205038"/>
            <a:ext cx="12541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323850" y="6197600"/>
            <a:ext cx="597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http://iopscience.iop.org/journals?type=partner</a:t>
            </a:r>
          </a:p>
        </p:txBody>
      </p:sp>
    </p:spTree>
    <p:extLst>
      <p:ext uri="{BB962C8B-B14F-4D97-AF65-F5344CB8AC3E}">
        <p14:creationId xmlns:p14="http://schemas.microsoft.com/office/powerpoint/2010/main" val="291457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 txBox="1">
            <a:spLocks noChangeArrowheads="1"/>
          </p:cNvSpPr>
          <p:nvPr/>
        </p:nvSpPr>
        <p:spPr bwMode="auto">
          <a:xfrm>
            <a:off x="273050" y="1196975"/>
            <a:ext cx="79438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r>
              <a:rPr lang="es-MX" sz="2800" b="1" dirty="0">
                <a:solidFill>
                  <a:srgbClr val="B70F20"/>
                </a:solidFill>
                <a:cs typeface="Arial" charset="0"/>
              </a:rPr>
              <a:t> Áreas que cubren nuestras publicaciones </a:t>
            </a:r>
            <a:endParaRPr lang="en-GB" sz="2800" b="1" dirty="0">
              <a:solidFill>
                <a:srgbClr val="B70F20"/>
              </a:solidFill>
              <a:cs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4191000" cy="51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C00000"/>
              </a:buClr>
              <a:buFont typeface="Monotype Sorts" pitchFamily="2" charset="2"/>
              <a:buNone/>
            </a:pPr>
            <a:endParaRPr lang="es-ES_tradnl" altLang="en-US" sz="2400" b="1" dirty="0"/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Física aplicada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Astronomía y Astrofísica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Física atómica, molecular y óptica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Química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Ciencias computacionales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Materia condensada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Ingeniería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Medio ambiente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Medicina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endParaRPr lang="es-MX" altLang="en-US" sz="2400" b="1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Monotype Sorts" pitchFamily="2" charset="2"/>
              <a:buNone/>
            </a:pPr>
            <a:endParaRPr lang="es-ES_tradnl" altLang="ja-JP" sz="2400" b="1" dirty="0">
              <a:ea typeface="ＭＳ Ｐゴシック" charset="-128"/>
            </a:endParaRPr>
          </a:p>
          <a:p>
            <a:pPr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Física nuclear y de altas energías</a:t>
            </a:r>
          </a:p>
          <a:p>
            <a:pPr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Ciencias de materiales</a:t>
            </a:r>
          </a:p>
          <a:p>
            <a:pPr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Matemáticas</a:t>
            </a:r>
            <a:endParaRPr lang="es-ES_tradnl" altLang="en-US" sz="2400" b="1" dirty="0"/>
          </a:p>
          <a:p>
            <a:pPr>
              <a:buClr>
                <a:srgbClr val="C00000"/>
              </a:buClr>
            </a:pPr>
            <a:r>
              <a:rPr lang="es-ES_tradnl" altLang="en-US" sz="2400" b="1" dirty="0"/>
              <a:t>Mediciones</a:t>
            </a:r>
          </a:p>
          <a:p>
            <a:pPr>
              <a:buClr>
                <a:srgbClr val="C00000"/>
              </a:buClr>
            </a:pPr>
            <a:r>
              <a:rPr lang="es-ES_tradnl" altLang="en-US" sz="2400" b="1" dirty="0"/>
              <a:t>Biología</a:t>
            </a:r>
            <a:endParaRPr lang="es-ES_tradnl" altLang="ja-JP" sz="2400" b="1" dirty="0">
              <a:ea typeface="ＭＳ Ｐゴシック" charset="-128"/>
            </a:endParaRPr>
          </a:p>
          <a:p>
            <a:pPr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Enseñanza de la física</a:t>
            </a:r>
          </a:p>
          <a:p>
            <a:pPr>
              <a:buClr>
                <a:srgbClr val="C00000"/>
              </a:buClr>
            </a:pPr>
            <a:r>
              <a:rPr lang="es-ES_tradnl" altLang="ja-JP" sz="2400" b="1" dirty="0">
                <a:ea typeface="ＭＳ Ｐゴシック" charset="-128"/>
              </a:rPr>
              <a:t>Física de plasmas</a:t>
            </a:r>
          </a:p>
          <a:p>
            <a:pPr>
              <a:buClr>
                <a:srgbClr val="C00000"/>
              </a:buClr>
            </a:pPr>
            <a:r>
              <a:rPr lang="es-ES_tradnl" altLang="en-US" sz="2400" b="1" dirty="0">
                <a:ea typeface="ＭＳ Ｐゴシック" charset="-128"/>
              </a:rPr>
              <a:t>Ciencias básicas</a:t>
            </a:r>
          </a:p>
        </p:txBody>
      </p:sp>
    </p:spTree>
    <p:extLst>
      <p:ext uri="{BB962C8B-B14F-4D97-AF65-F5344CB8AC3E}">
        <p14:creationId xmlns:p14="http://schemas.microsoft.com/office/powerpoint/2010/main" val="2823565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Pscience-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8888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273328" y="1202482"/>
            <a:ext cx="7943850" cy="6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endParaRPr lang="en-GB" sz="2800" b="1" dirty="0">
              <a:solidFill>
                <a:srgbClr val="0076B7"/>
              </a:solidFill>
              <a:ea typeface="ＭＳ Ｐゴシック" charset="-128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90850"/>
            <a:ext cx="648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46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Pscience-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8888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273328" y="1202482"/>
            <a:ext cx="7943850" cy="6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r>
              <a:rPr lang="en-GB" sz="2800" b="1" dirty="0" err="1">
                <a:solidFill>
                  <a:srgbClr val="0076B7"/>
                </a:solidFill>
                <a:ea typeface="ＭＳ Ｐゴシック" charset="-128"/>
                <a:cs typeface="Arial"/>
              </a:rPr>
              <a:t>Qué</a:t>
            </a:r>
            <a:r>
              <a:rPr lang="en-GB" sz="2800" b="1" dirty="0">
                <a:solidFill>
                  <a:srgbClr val="0076B7"/>
                </a:solidFill>
                <a:ea typeface="ＭＳ Ｐゴシック" charset="-128"/>
                <a:cs typeface="Arial"/>
              </a:rPr>
              <a:t> </a:t>
            </a:r>
            <a:r>
              <a:rPr lang="en-GB" sz="2800" b="1" dirty="0" err="1">
                <a:solidFill>
                  <a:srgbClr val="0076B7"/>
                </a:solidFill>
                <a:ea typeface="ＭＳ Ｐゴシック" charset="-128"/>
                <a:cs typeface="Arial"/>
              </a:rPr>
              <a:t>está</a:t>
            </a:r>
            <a:r>
              <a:rPr lang="en-GB" sz="2800" b="1" dirty="0">
                <a:solidFill>
                  <a:srgbClr val="0076B7"/>
                </a:solidFill>
                <a:ea typeface="ＭＳ Ｐゴシック" charset="-128"/>
                <a:cs typeface="Arial"/>
              </a:rPr>
              <a:t> </a:t>
            </a:r>
            <a:r>
              <a:rPr lang="en-GB" sz="2800" b="1" dirty="0" err="1">
                <a:solidFill>
                  <a:srgbClr val="0076B7"/>
                </a:solidFill>
                <a:ea typeface="ＭＳ Ｐゴシック" charset="-128"/>
                <a:cs typeface="Arial"/>
              </a:rPr>
              <a:t>incluido</a:t>
            </a:r>
            <a:r>
              <a:rPr lang="en-GB" sz="2800" b="1" dirty="0">
                <a:solidFill>
                  <a:srgbClr val="0076B7"/>
                </a:solidFill>
                <a:ea typeface="ＭＳ Ｐゴシック" charset="-128"/>
                <a:cs typeface="Arial"/>
              </a:rPr>
              <a:t> en IOPscience extra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19150" y="1828800"/>
            <a:ext cx="7785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r>
              <a:rPr lang="en-GB" altLang="en-US" sz="2800" dirty="0" err="1"/>
              <a:t>Más</a:t>
            </a:r>
            <a:r>
              <a:rPr lang="en-GB" altLang="en-US" sz="2800" dirty="0"/>
              <a:t> de 130 </a:t>
            </a:r>
            <a:r>
              <a:rPr lang="en-GB" altLang="en-US" sz="2800" dirty="0" err="1"/>
              <a:t>años</a:t>
            </a:r>
            <a:r>
              <a:rPr lang="en-GB" altLang="en-US" sz="2800" dirty="0"/>
              <a:t> de </a:t>
            </a:r>
            <a:r>
              <a:rPr lang="en-GB" altLang="en-US" sz="2800" dirty="0" err="1"/>
              <a:t>contenido</a:t>
            </a:r>
            <a:endParaRPr lang="en-GB" altLang="en-US" sz="2800" dirty="0"/>
          </a:p>
          <a:p>
            <a:pPr>
              <a:buClr>
                <a:srgbClr val="00B0F0"/>
              </a:buClr>
            </a:pPr>
            <a:r>
              <a:rPr lang="en-GB" altLang="en-US" sz="2800" dirty="0" err="1"/>
              <a:t>Dirigido</a:t>
            </a:r>
            <a:r>
              <a:rPr lang="en-GB" altLang="en-US" sz="2800" dirty="0"/>
              <a:t> a </a:t>
            </a:r>
            <a:r>
              <a:rPr lang="en-GB" altLang="en-US" sz="2800" dirty="0" err="1"/>
              <a:t>postgrado</a:t>
            </a:r>
            <a:r>
              <a:rPr lang="en-GB" altLang="en-US" sz="2800" dirty="0"/>
              <a:t> e </a:t>
            </a:r>
            <a:r>
              <a:rPr lang="en-GB" altLang="en-US" sz="2800" dirty="0" err="1"/>
              <a:t>investigación</a:t>
            </a:r>
            <a:r>
              <a:rPr lang="en-GB" altLang="en-US" sz="2800" dirty="0"/>
              <a:t>. </a:t>
            </a:r>
          </a:p>
          <a:p>
            <a:pPr>
              <a:buClr>
                <a:srgbClr val="00B0F0"/>
              </a:buClr>
            </a:pPr>
            <a:r>
              <a:rPr lang="en-GB" altLang="en-US" sz="2800" dirty="0" err="1"/>
              <a:t>Derechos</a:t>
            </a:r>
            <a:r>
              <a:rPr lang="en-GB" altLang="en-US" sz="2800" dirty="0"/>
              <a:t> a </a:t>
            </a:r>
            <a:r>
              <a:rPr lang="en-GB" altLang="en-US" sz="2800" dirty="0" err="1"/>
              <a:t>perpetuidad</a:t>
            </a:r>
            <a:r>
              <a:rPr lang="en-GB" altLang="en-US" sz="2800" dirty="0"/>
              <a:t> de </a:t>
            </a:r>
            <a:r>
              <a:rPr lang="en-GB" altLang="en-US" sz="2800" dirty="0" err="1"/>
              <a:t>cada</a:t>
            </a:r>
            <a:r>
              <a:rPr lang="en-GB" altLang="en-US" sz="2800" dirty="0"/>
              <a:t> </a:t>
            </a:r>
            <a:r>
              <a:rPr lang="en-GB" altLang="en-US" sz="2800" dirty="0" err="1"/>
              <a:t>año</a:t>
            </a:r>
            <a:r>
              <a:rPr lang="en-GB" altLang="en-US" sz="2800" dirty="0"/>
              <a:t> </a:t>
            </a:r>
            <a:r>
              <a:rPr lang="en-GB" altLang="en-US" sz="2800" dirty="0" err="1"/>
              <a:t>suscrito</a:t>
            </a:r>
            <a:r>
              <a:rPr lang="en-GB" altLang="en-US" sz="2800" dirty="0"/>
              <a:t>. </a:t>
            </a:r>
          </a:p>
          <a:p>
            <a:pPr>
              <a:buClr>
                <a:srgbClr val="00B0F0"/>
              </a:buClr>
            </a:pPr>
            <a:r>
              <a:rPr lang="es-ES" altLang="en-US" sz="2800" dirty="0"/>
              <a:t>Acceso a nuestro archivo completo – cada artículo publicado desde 1874. </a:t>
            </a:r>
          </a:p>
          <a:p>
            <a:pPr>
              <a:buClr>
                <a:srgbClr val="00B0F0"/>
              </a:buClr>
            </a:pPr>
            <a:r>
              <a:rPr lang="es-ES" altLang="en-US" sz="2800" dirty="0"/>
              <a:t>Archivo de </a:t>
            </a:r>
            <a:r>
              <a:rPr lang="es-ES" altLang="en-US" sz="2800" dirty="0" err="1"/>
              <a:t>Physics</a:t>
            </a:r>
            <a:r>
              <a:rPr lang="es-ES" altLang="en-US" sz="2800" dirty="0"/>
              <a:t> </a:t>
            </a:r>
            <a:r>
              <a:rPr lang="es-ES" altLang="en-US" sz="2800" dirty="0" err="1"/>
              <a:t>World</a:t>
            </a:r>
            <a:endParaRPr lang="es-ES" altLang="en-US" sz="2800" dirty="0"/>
          </a:p>
          <a:p>
            <a:pPr>
              <a:buClr>
                <a:srgbClr val="00B0F0"/>
              </a:buClr>
            </a:pPr>
            <a:r>
              <a:rPr lang="es-ES" altLang="en-US" sz="2800" dirty="0"/>
              <a:t>Acceso a nuestras comunidades web</a:t>
            </a:r>
          </a:p>
          <a:p>
            <a:pPr>
              <a:buClr>
                <a:srgbClr val="00B0F0"/>
              </a:buClr>
            </a:pPr>
            <a:endParaRPr lang="es-ES" altLang="en-US" sz="2800" dirty="0"/>
          </a:p>
          <a:p>
            <a:pPr>
              <a:buClr>
                <a:srgbClr val="00B0F0"/>
              </a:buClr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53958185"/>
      </p:ext>
    </p:extLst>
  </p:cSld>
  <p:clrMapOvr>
    <a:masterClrMapping/>
  </p:clrMapOvr>
</p:sld>
</file>

<file path=ppt/theme/theme1.xml><?xml version="1.0" encoding="utf-8"?>
<a:theme xmlns:a="http://schemas.openxmlformats.org/drawingml/2006/main" name="draft_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aining  ppt CONRICYT 2017.potx" id="{64B3A368-C192-4A13-86F3-1AA6FCF960C7}" vid="{2F38D94E-A405-4250-ACC0-B669102563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 ppt CONRICYT 2017</Template>
  <TotalTime>120</TotalTime>
  <Words>509</Words>
  <Application>Microsoft Office PowerPoint</Application>
  <PresentationFormat>On-screen Show (4:3)</PresentationFormat>
  <Paragraphs>100</Paragraphs>
  <Slides>23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ＭＳ Ｐゴシック</vt:lpstr>
      <vt:lpstr>Arial</vt:lpstr>
      <vt:lpstr>Arial Black</vt:lpstr>
      <vt:lpstr>Calibri</vt:lpstr>
      <vt:lpstr>Calibri Light</vt:lpstr>
      <vt:lpstr>Courier New</vt:lpstr>
      <vt:lpstr>Monotype Sorts</vt:lpstr>
      <vt:lpstr>Sabon</vt:lpstr>
      <vt:lpstr>draft_2014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IOPebooks</vt:lpstr>
      <vt:lpstr>PowerPoint Presentation</vt:lpstr>
      <vt:lpstr>PowerPoint Presentation</vt:lpstr>
      <vt:lpstr>PowerPoint Presentation</vt:lpstr>
    </vt:vector>
  </TitlesOfParts>
  <Company>IOP Publishing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Natasha</dc:creator>
  <cp:lastModifiedBy>Karla Olivera</cp:lastModifiedBy>
  <cp:revision>23</cp:revision>
  <dcterms:created xsi:type="dcterms:W3CDTF">2017-05-25T20:32:05Z</dcterms:created>
  <dcterms:modified xsi:type="dcterms:W3CDTF">2018-09-18T13:34:40Z</dcterms:modified>
</cp:coreProperties>
</file>