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5" r:id="rId5"/>
    <p:sldId id="259" r:id="rId6"/>
    <p:sldId id="266" r:id="rId7"/>
    <p:sldId id="270" r:id="rId8"/>
    <p:sldId id="271" r:id="rId9"/>
    <p:sldId id="258" r:id="rId10"/>
    <p:sldId id="269" r:id="rId11"/>
    <p:sldId id="261" r:id="rId12"/>
    <p:sldId id="262" r:id="rId13"/>
    <p:sldId id="263" r:id="rId14"/>
    <p:sldId id="264" r:id="rId15"/>
    <p:sldId id="267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1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4EF3-2EBE-4394-987C-9D2CE861972D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9B16-6F4E-4E91-9DA5-ACE9FE70CB2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9C9D-91EF-440C-B19B-6EB137300063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F571-AECE-43C3-A99E-2EF4FF6890C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5DAD-9963-4749-8F68-6465F8681BEA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5AC5-C02C-4AF2-BB35-B63BADAB499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D6D3-9E8C-447C-BBD2-43FA442E841D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7D08-7189-4750-B97E-A94A11FA04F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BF88-7B13-4986-9044-77A4C575D09F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ADCD-07F2-4F6C-B041-CF170950FF8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F449-111C-4CA4-AF5F-1BE3EF8106D0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6EAF-2CE3-4D70-AA9F-BC77B624C9A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39E5-2650-4DE6-B56B-D0B78536A915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C52C-49C9-4152-B8C2-CE20719E3BE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BF27-3083-4043-B403-91387B3B0166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C47A-AAFC-41E1-AA73-7F15E9270F8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E937-1850-4DB3-AA84-CC5E998E8EE9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054C-95A6-4438-BE29-C2E31506EA6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0232-1983-4FB9-8521-57A09D53A74F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255F-532C-4D37-9AF8-D427FD5CAC9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D348-55FA-4213-A7A8-BDF1D7C991A0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68D5-A447-4489-A981-45EE9BC80D8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2F1F30-D9F0-4D68-AA7A-EC726B421BFA}" type="datetimeFigureOut">
              <a:rPr lang="es-AR"/>
              <a:pPr>
                <a:defRPr/>
              </a:pPr>
              <a:t>20/10/2016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F8B223-5648-49E4-A9DE-572880DA257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433388" y="3860800"/>
            <a:ext cx="8277225" cy="1470025"/>
          </a:xfrm>
        </p:spPr>
        <p:txBody>
          <a:bodyPr/>
          <a:lstStyle/>
          <a:p>
            <a:r>
              <a:rPr lang="es-AR" sz="3600" smtClean="0">
                <a:solidFill>
                  <a:schemeClr val="tx1"/>
                </a:solidFill>
              </a:rPr>
              <a:t>Implementación del Koha en la biblioteca</a:t>
            </a: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6559550" y="6132513"/>
            <a:ext cx="2408238" cy="747712"/>
          </a:xfrm>
        </p:spPr>
        <p:txBody>
          <a:bodyPr/>
          <a:lstStyle/>
          <a:p>
            <a:pPr algn="r"/>
            <a:r>
              <a:rPr lang="es-AR" sz="1800" smtClean="0">
                <a:solidFill>
                  <a:schemeClr val="tx1"/>
                </a:solidFill>
              </a:rPr>
              <a:t>Enzo Di Muro</a:t>
            </a:r>
          </a:p>
          <a:p>
            <a:pPr algn="r"/>
            <a:r>
              <a:rPr lang="es-AR" sz="1800" smtClean="0">
                <a:solidFill>
                  <a:schemeClr val="tx1"/>
                </a:solidFill>
              </a:rPr>
              <a:t>Juan Pablo Vallés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88913"/>
            <a:ext cx="6305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2760663"/>
            <a:ext cx="63436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idx="1"/>
          </p:nvPr>
        </p:nvSpPr>
        <p:spPr>
          <a:xfrm>
            <a:off x="403225" y="2060848"/>
            <a:ext cx="8280400" cy="3528169"/>
          </a:xfrm>
        </p:spPr>
        <p:txBody>
          <a:bodyPr rtlCol="0">
            <a:normAutofit fontScale="975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b="1" dirty="0" smtClean="0"/>
              <a:t>AGOSTO </a:t>
            </a:r>
            <a:r>
              <a:rPr lang="es-AR" b="1" dirty="0"/>
              <a:t>2016 hasta hoy</a:t>
            </a:r>
            <a:endParaRPr lang="es-AR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/>
              <a:t> 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s-AR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sz="2500" dirty="0" smtClean="0"/>
              <a:t>Ultimas </a:t>
            </a:r>
            <a:r>
              <a:rPr lang="es-AR" sz="2500" dirty="0"/>
              <a:t>migraciones por Biblioteca </a:t>
            </a:r>
            <a:r>
              <a:rPr lang="es-AR" sz="2500" dirty="0" smtClean="0"/>
              <a:t>Digital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s-AR" sz="2500" dirty="0"/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sz="2500" dirty="0"/>
              <a:t>Migración </a:t>
            </a:r>
            <a:r>
              <a:rPr lang="es-AR" sz="2500" dirty="0" smtClean="0"/>
              <a:t>WinISIS-Koha</a:t>
            </a:r>
            <a:endParaRPr lang="es-AR" sz="2500" dirty="0"/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sz="2500" dirty="0"/>
              <a:t>Provisión de datos Koha-Greenstone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 l="1691" r="28242" b="7625"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Marcador de contenido"/>
          <p:cNvSpPr>
            <a:spLocks noGrp="1"/>
          </p:cNvSpPr>
          <p:nvPr>
            <p:ph idx="1"/>
          </p:nvPr>
        </p:nvSpPr>
        <p:spPr>
          <a:xfrm>
            <a:off x="468313" y="3500438"/>
            <a:ext cx="8280400" cy="2625725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2060575"/>
            <a:ext cx="8229600" cy="682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22531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 cstate="print"/>
          <a:srcRect l="3728" r="5374" b="3036"/>
          <a:stretch>
            <a:fillRect/>
          </a:stretch>
        </p:blipFill>
        <p:spPr bwMode="auto">
          <a:xfrm>
            <a:off x="-17463" y="188913"/>
            <a:ext cx="9161463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Marcador de contenido"/>
          <p:cNvSpPr>
            <a:spLocks noGrp="1"/>
          </p:cNvSpPr>
          <p:nvPr>
            <p:ph idx="1"/>
          </p:nvPr>
        </p:nvSpPr>
        <p:spPr>
          <a:xfrm>
            <a:off x="468313" y="3500438"/>
            <a:ext cx="8280400" cy="2625725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2060575"/>
            <a:ext cx="8229600" cy="682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23555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ndara" pitchFamily="34" charset="0"/>
            </a:endParaRPr>
          </a:p>
        </p:txBody>
      </p:sp>
      <p:pic>
        <p:nvPicPr>
          <p:cNvPr id="23559" name="Imagen 1"/>
          <p:cNvPicPr>
            <a:picLocks noChangeAspect="1" noChangeArrowheads="1"/>
          </p:cNvPicPr>
          <p:nvPr/>
        </p:nvPicPr>
        <p:blipFill>
          <a:blip r:embed="rId4" cstate="print"/>
          <a:srcRect t="3897" r="1427" b="7576"/>
          <a:stretch>
            <a:fillRect/>
          </a:stretch>
        </p:blipFill>
        <p:spPr bwMode="auto">
          <a:xfrm>
            <a:off x="0" y="0"/>
            <a:ext cx="9177338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 l="2010" r="3664" b="6165"/>
          <a:stretch>
            <a:fillRect/>
          </a:stretch>
        </p:blipFill>
        <p:spPr bwMode="auto">
          <a:xfrm>
            <a:off x="107950" y="33338"/>
            <a:ext cx="9010650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ndara" pitchFamily="34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ndara" pitchFamily="34" charset="0"/>
            </a:endParaRPr>
          </a:p>
        </p:txBody>
      </p:sp>
      <p:pic>
        <p:nvPicPr>
          <p:cNvPr id="25606" name="Imagen 3"/>
          <p:cNvPicPr>
            <a:picLocks noChangeAspect="1" noChangeArrowheads="1"/>
          </p:cNvPicPr>
          <p:nvPr/>
        </p:nvPicPr>
        <p:blipFill>
          <a:blip r:embed="rId4" cstate="print"/>
          <a:srcRect r="941" b="12553"/>
          <a:stretch>
            <a:fillRect/>
          </a:stretch>
        </p:blipFill>
        <p:spPr bwMode="auto">
          <a:xfrm>
            <a:off x="0" y="0"/>
            <a:ext cx="91090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3307348"/>
              </p:ext>
            </p:extLst>
          </p:nvPr>
        </p:nvGraphicFramePr>
        <p:xfrm>
          <a:off x="539552" y="2780928"/>
          <a:ext cx="8208913" cy="3859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7"/>
                <a:gridCol w="1296144"/>
                <a:gridCol w="1944216"/>
                <a:gridCol w="1224136"/>
                <a:gridCol w="2160240"/>
              </a:tblGrid>
              <a:tr h="292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Procedencia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Cantidad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Tiempo</a:t>
                      </a:r>
                    </a:p>
                  </a:txBody>
                  <a:tcPr marL="68580" marR="68580" marT="0" marB="0"/>
                </a:tc>
              </a:tr>
              <a:tr h="396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Externos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Consultores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Analista de </a:t>
                      </a: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sistemas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Mayo 2015-actual</a:t>
                      </a:r>
                    </a:p>
                  </a:txBody>
                  <a:tcPr marL="68580" marR="68580" marT="0" marB="0"/>
                </a:tc>
              </a:tr>
              <a:tr h="60555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FCE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Dirección de Sistemas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Analista de </a:t>
                      </a: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sistemas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Soporte de redes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Mayo-julio </a:t>
                      </a: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Mayo </a:t>
                      </a: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2015-actual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08913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Biblioteca</a:t>
                      </a: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Tecnología </a:t>
                      </a: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 Sistemas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Archivo Bibliográfico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Procesos </a:t>
                      </a: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Técnicos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Circulante</a:t>
                      </a: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Servicio </a:t>
                      </a: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Rápido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Referencia</a:t>
                      </a: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AR" sz="1300" b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b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b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b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b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es-AR" sz="13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Mayo </a:t>
                      </a: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2015-actual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AR" sz="1300" b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Septiembre </a:t>
                      </a:r>
                      <a:r>
                        <a:rPr lang="es-AR" sz="13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2015-actual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627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832194"/>
            <a:ext cx="13156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sz="2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Personal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832194"/>
            <a:ext cx="17281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sz="2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Cronograma</a:t>
            </a:r>
            <a:endParaRPr lang="es-AR" altLang="es-AR" sz="2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0958111"/>
              </p:ext>
            </p:extLst>
          </p:nvPr>
        </p:nvGraphicFramePr>
        <p:xfrm>
          <a:off x="827585" y="2564904"/>
          <a:ext cx="7776864" cy="3822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125"/>
                <a:gridCol w="1133769"/>
                <a:gridCol w="6008970"/>
              </a:tblGrid>
              <a:tr h="273054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 marL="44804" marR="44804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Mayo</a:t>
                      </a:r>
                      <a:b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julio</a:t>
                      </a:r>
                    </a:p>
                  </a:txBody>
                  <a:tcPr marL="44804" marR="4480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Análisis y evaluación de alojamiento del servidor</a:t>
                      </a:r>
                    </a:p>
                  </a:txBody>
                  <a:tcPr marL="44804" marR="4480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05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Migración de Datos del sistema viejo a Koha</a:t>
                      </a:r>
                    </a:p>
                  </a:txBody>
                  <a:tcPr marL="44804" marR="44804" marT="0" marB="0"/>
                </a:tc>
              </a:tr>
              <a:tr h="27305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Configuraciones del sistema</a:t>
                      </a:r>
                    </a:p>
                  </a:txBody>
                  <a:tcPr marL="44804" marR="44804" marT="0" marB="0"/>
                </a:tc>
              </a:tr>
              <a:tr h="27305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Configuración del OPAC y customización de la interfaz</a:t>
                      </a:r>
                    </a:p>
                  </a:txBody>
                  <a:tcPr marL="44804" marR="44804" marT="0" marB="0"/>
                </a:tc>
              </a:tr>
              <a:tr h="54610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Agosto</a:t>
                      </a:r>
                    </a:p>
                  </a:txBody>
                  <a:tcPr marL="44804" marR="44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Puesta en funcionamiento del sistema en entorno de pruebas: capacitación inicial básica al personal de la biblioteca</a:t>
                      </a:r>
                    </a:p>
                  </a:txBody>
                  <a:tcPr marL="44804" marR="44804" marT="0" marB="0"/>
                </a:tc>
              </a:tr>
              <a:tr h="54610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Septiembre</a:t>
                      </a:r>
                    </a:p>
                  </a:txBody>
                  <a:tcPr marL="44804" marR="44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Resolución de los problemas surgidos en el entorno de pruebas: capacitación avanzada al personal de la biblioteca</a:t>
                      </a:r>
                    </a:p>
                  </a:txBody>
                  <a:tcPr marL="44804" marR="44804" marT="0" marB="0"/>
                </a:tc>
              </a:tr>
              <a:tr h="27305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Puesta en producción con el sistema viejo en paralelo</a:t>
                      </a:r>
                    </a:p>
                  </a:txBody>
                  <a:tcPr marL="44804" marR="44804" marT="0" marB="0"/>
                </a:tc>
              </a:tr>
              <a:tr h="54610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Octubre</a:t>
                      </a:r>
                    </a:p>
                  </a:txBody>
                  <a:tcPr marL="44804" marR="44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Soporte y mantenimiento de Koha y ajustes varios (en vigencia)</a:t>
                      </a:r>
                    </a:p>
                  </a:txBody>
                  <a:tcPr marL="44804" marR="44804" marT="0" marB="0"/>
                </a:tc>
              </a:tr>
              <a:tr h="5461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 marL="44804" marR="44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Marzo</a:t>
                      </a:r>
                      <a:b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julio</a:t>
                      </a:r>
                    </a:p>
                  </a:txBody>
                  <a:tcPr marL="44804" marR="44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Publicaciones periódicas sin existencias</a:t>
                      </a:r>
                    </a:p>
                  </a:txBody>
                  <a:tcPr marL="44804" marR="44804" marT="0" marB="0"/>
                </a:tc>
              </a:tr>
              <a:tr h="27305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agosto</a:t>
                      </a:r>
                    </a:p>
                  </a:txBody>
                  <a:tcPr marL="44804" marR="44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Ultimas migraciones por Biblioteca </a:t>
                      </a:r>
                      <a:r>
                        <a:rPr lang="es-AR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Digital: WinISIS-Koha / Koha-Greenstone</a:t>
                      </a:r>
                      <a:endParaRPr lang="es-A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804" marR="448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49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55006" y="3102930"/>
            <a:ext cx="52812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sz="7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Muchas gracias ! !</a:t>
            </a:r>
            <a:endParaRPr lang="es-AR" altLang="es-AR" sz="7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5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2 Marcador de contenido"/>
          <p:cNvSpPr>
            <a:spLocks noGrp="1"/>
          </p:cNvSpPr>
          <p:nvPr>
            <p:ph idx="1"/>
          </p:nvPr>
        </p:nvSpPr>
        <p:spPr>
          <a:xfrm>
            <a:off x="1115616" y="2049676"/>
            <a:ext cx="7553325" cy="4476213"/>
          </a:xfrm>
        </p:spPr>
        <p:txBody>
          <a:bodyPr/>
          <a:lstStyle/>
          <a:p>
            <a:pPr marL="457200" indent="-457200">
              <a:buFont typeface="Candara" pitchFamily="34" charset="0"/>
              <a:buAutoNum type="alphaUcPeriod"/>
            </a:pPr>
            <a:r>
              <a:rPr lang="es-AR" sz="2200" b="1" dirty="0" smtClean="0"/>
              <a:t>Migraciones de sistemas y de datos</a:t>
            </a:r>
          </a:p>
          <a:p>
            <a:pPr marL="457200" indent="-457200">
              <a:buFont typeface="Candara" pitchFamily="34" charset="0"/>
              <a:buAutoNum type="alphaUcPeriod"/>
            </a:pPr>
            <a:r>
              <a:rPr lang="es-AR" sz="2200" b="1" dirty="0" smtClean="0"/>
              <a:t>Apoyo institucional</a:t>
            </a:r>
          </a:p>
          <a:p>
            <a:pPr lvl="3"/>
            <a:r>
              <a:rPr lang="es-AR" sz="2200" b="1" dirty="0" smtClean="0"/>
              <a:t>SECRETARIA ACADEMICA</a:t>
            </a:r>
          </a:p>
          <a:p>
            <a:pPr lvl="3"/>
            <a:r>
              <a:rPr lang="es-AR" sz="2200" b="1" dirty="0" smtClean="0"/>
              <a:t>Dirección de Sistemas</a:t>
            </a:r>
          </a:p>
          <a:p>
            <a:pPr marL="457200" indent="-457200">
              <a:buFont typeface="Candara" pitchFamily="34" charset="0"/>
              <a:buAutoNum type="alphaUcPeriod"/>
            </a:pPr>
            <a:r>
              <a:rPr lang="es-AR" sz="2200" b="1" dirty="0" smtClean="0"/>
              <a:t>Recursos</a:t>
            </a:r>
          </a:p>
          <a:p>
            <a:pPr lvl="3"/>
            <a:r>
              <a:rPr lang="es-AR" sz="2200" b="1" dirty="0" smtClean="0"/>
              <a:t>Humanos</a:t>
            </a:r>
          </a:p>
          <a:p>
            <a:pPr lvl="3"/>
            <a:r>
              <a:rPr lang="es-AR" sz="2200" b="1" dirty="0" smtClean="0"/>
              <a:t>Tecnológicos</a:t>
            </a:r>
          </a:p>
          <a:p>
            <a:pPr lvl="3"/>
            <a:r>
              <a:rPr lang="es-AR" sz="2200" b="1" dirty="0" smtClean="0"/>
              <a:t>Presupuesto</a:t>
            </a:r>
          </a:p>
          <a:p>
            <a:pPr marL="457200" indent="-457200">
              <a:buFont typeface="Candara" pitchFamily="34" charset="0"/>
              <a:buAutoNum type="alphaUcPeriod"/>
            </a:pPr>
            <a:r>
              <a:rPr lang="es-AR" sz="2200" b="1" dirty="0" smtClean="0"/>
              <a:t>Elección del Koha</a:t>
            </a:r>
          </a:p>
          <a:p>
            <a:pPr marL="457200" indent="-457200">
              <a:buFont typeface="Candara" pitchFamily="34" charset="0"/>
              <a:buAutoNum type="alphaUcPeriod"/>
            </a:pPr>
            <a:r>
              <a:rPr lang="es-AR" sz="2200" b="1" dirty="0" smtClean="0"/>
              <a:t>MARC 21: estándar y capacitación</a:t>
            </a:r>
          </a:p>
          <a:p>
            <a:pPr marL="457200" indent="-457200">
              <a:buFont typeface="Candara" pitchFamily="34" charset="0"/>
              <a:buAutoNum type="alphaUcPeriod"/>
            </a:pPr>
            <a:r>
              <a:rPr lang="es-AR" sz="2200" b="1" dirty="0" smtClean="0"/>
              <a:t>Modelo INCREMENTAL </a:t>
            </a:r>
            <a:r>
              <a:rPr lang="es-AR" sz="2200" b="1" smtClean="0"/>
              <a:t>de proyecto</a:t>
            </a:r>
            <a:endParaRPr lang="es-AR" sz="2200" b="1" dirty="0" smtClean="0"/>
          </a:p>
        </p:txBody>
      </p:sp>
      <p:sp>
        <p:nvSpPr>
          <p:cNvPr id="14338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2 Marcador de contenido"/>
          <p:cNvSpPr>
            <a:spLocks noGrp="1"/>
          </p:cNvSpPr>
          <p:nvPr>
            <p:ph idx="1"/>
          </p:nvPr>
        </p:nvSpPr>
        <p:spPr>
          <a:xfrm>
            <a:off x="488156" y="1916832"/>
            <a:ext cx="8110537" cy="4173538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Symbol" pitchFamily="18" charset="2"/>
              <a:buNone/>
            </a:pPr>
            <a:r>
              <a:rPr lang="es-AR" b="1" dirty="0" smtClean="0"/>
              <a:t>MAYO a JULIO 2015</a:t>
            </a:r>
            <a:endParaRPr lang="es-AR" dirty="0" smtClean="0"/>
          </a:p>
          <a:p>
            <a:pPr marL="0" indent="0">
              <a:lnSpc>
                <a:spcPct val="150000"/>
              </a:lnSpc>
              <a:buFont typeface="Symbol" pitchFamily="18" charset="2"/>
              <a:buNone/>
            </a:pPr>
            <a:r>
              <a:rPr lang="es-AR" dirty="0" smtClean="0"/>
              <a:t> </a:t>
            </a:r>
          </a:p>
          <a:p>
            <a:pPr marL="0" indent="0">
              <a:lnSpc>
                <a:spcPct val="150000"/>
              </a:lnSpc>
              <a:buFont typeface="Symbol" pitchFamily="18" charset="2"/>
              <a:buNone/>
            </a:pPr>
            <a:r>
              <a:rPr lang="es-AR" dirty="0" smtClean="0"/>
              <a:t>Análisis y evaluación de alojamiento del servidor: Requerimientos de hardware y de infraestructura de red e instalación de Koha en el servidor.</a:t>
            </a:r>
            <a:br>
              <a:rPr lang="es-AR" dirty="0" smtClean="0"/>
            </a:br>
            <a:endParaRPr lang="es-AR" dirty="0" smtClean="0"/>
          </a:p>
          <a:p>
            <a:pPr marL="0" indent="0">
              <a:lnSpc>
                <a:spcPct val="150000"/>
              </a:lnSpc>
              <a:buFont typeface="Symbol" pitchFamily="18" charset="2"/>
              <a:buNone/>
            </a:pPr>
            <a:r>
              <a:rPr lang="es-AR" dirty="0" smtClean="0"/>
              <a:t>Migración de Datos del sistema viejo a Koha.</a:t>
            </a:r>
          </a:p>
        </p:txBody>
      </p:sp>
      <p:sp>
        <p:nvSpPr>
          <p:cNvPr id="15362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2 Marcador de contenido"/>
          <p:cNvSpPr>
            <a:spLocks noGrp="1"/>
          </p:cNvSpPr>
          <p:nvPr>
            <p:ph idx="1"/>
          </p:nvPr>
        </p:nvSpPr>
        <p:spPr>
          <a:xfrm>
            <a:off x="487876" y="1988840"/>
            <a:ext cx="8452618" cy="4458617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es-AR" b="1" dirty="0" smtClean="0"/>
              <a:t>MAYO a JULIO 2015</a:t>
            </a:r>
            <a:endParaRPr lang="es-AR" dirty="0" smtClean="0"/>
          </a:p>
          <a:p>
            <a:pPr marL="0" indent="0">
              <a:buFont typeface="Symbol" pitchFamily="18" charset="2"/>
              <a:buNone/>
            </a:pPr>
            <a:r>
              <a:rPr lang="es-AR" dirty="0" smtClean="0"/>
              <a:t> </a:t>
            </a:r>
          </a:p>
          <a:p>
            <a:pPr marL="0" indent="0">
              <a:buFont typeface="Symbol" pitchFamily="18" charset="2"/>
              <a:buNone/>
            </a:pPr>
            <a:r>
              <a:rPr lang="es-AR" dirty="0" smtClean="0"/>
              <a:t>Configuraciones del sistema</a:t>
            </a:r>
            <a:br>
              <a:rPr lang="es-AR" dirty="0" smtClean="0"/>
            </a:br>
            <a:endParaRPr lang="es-AR" dirty="0" smtClean="0"/>
          </a:p>
          <a:p>
            <a:pPr lvl="2"/>
            <a:r>
              <a:rPr lang="es-AR" sz="2400" dirty="0" smtClean="0"/>
              <a:t>Administración de Koha, Circulación, Usuarios, Catalogación, Publicaciones seriadas</a:t>
            </a:r>
          </a:p>
          <a:p>
            <a:pPr lvl="2"/>
            <a:r>
              <a:rPr lang="es-AR" sz="2600" dirty="0" smtClean="0"/>
              <a:t>Contenido enriquecido (Google, OCLC, etc.)</a:t>
            </a:r>
          </a:p>
          <a:p>
            <a:pPr lvl="2"/>
            <a:r>
              <a:rPr lang="es-AR" sz="2600" dirty="0" smtClean="0"/>
              <a:t>Sets para los catálogos del SISBI</a:t>
            </a:r>
            <a:br>
              <a:rPr lang="es-AR" sz="2600" dirty="0" smtClean="0"/>
            </a:br>
            <a:endParaRPr lang="es-AR" sz="2600" dirty="0" smtClean="0"/>
          </a:p>
          <a:p>
            <a:pPr marL="0" indent="0">
              <a:buFont typeface="Symbol" pitchFamily="18" charset="2"/>
              <a:buNone/>
            </a:pPr>
            <a:r>
              <a:rPr lang="es-AR" dirty="0" smtClean="0"/>
              <a:t>Configuración del OPAC y customización de la interfaz</a:t>
            </a:r>
          </a:p>
        </p:txBody>
      </p:sp>
      <p:sp>
        <p:nvSpPr>
          <p:cNvPr id="16386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3225" y="2204864"/>
            <a:ext cx="8280400" cy="446422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b="1" dirty="0" smtClean="0"/>
              <a:t>AGOSTO </a:t>
            </a:r>
            <a:r>
              <a:rPr lang="es-AR" b="1" dirty="0"/>
              <a:t>2015</a:t>
            </a:r>
            <a:endParaRPr lang="es-AR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es-AR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 smtClean="0"/>
              <a:t>Puesta </a:t>
            </a:r>
            <a:r>
              <a:rPr lang="es-AR" dirty="0"/>
              <a:t>en funcionamiento del sistema en entorno de pruebas: capacitación inicial básica al personal de la biblioteca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/>
              <a:t> </a:t>
            </a:r>
            <a:endParaRPr lang="es-AR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s-AR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b="1" dirty="0" smtClean="0"/>
              <a:t>SEPTIEMBRE 2015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s-AR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 smtClean="0"/>
              <a:t>Resolución </a:t>
            </a:r>
            <a:r>
              <a:rPr lang="es-AR" dirty="0"/>
              <a:t>de los problemas surgidos en el entorno de pruebas: capacitación avanzada al personal de la </a:t>
            </a:r>
            <a:r>
              <a:rPr lang="es-AR" dirty="0" smtClean="0"/>
              <a:t>biblioteca</a:t>
            </a:r>
            <a:endParaRPr lang="es-AR" dirty="0"/>
          </a:p>
        </p:txBody>
      </p:sp>
      <p:sp>
        <p:nvSpPr>
          <p:cNvPr id="17410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89192"/>
            <a:ext cx="8280400" cy="483070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b="1" dirty="0" smtClean="0"/>
              <a:t>SEPTIEMBRE 2015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s-AR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 smtClean="0"/>
              <a:t>Puesta </a:t>
            </a:r>
            <a:r>
              <a:rPr lang="es-AR" dirty="0"/>
              <a:t>en </a:t>
            </a:r>
            <a:r>
              <a:rPr lang="es-AR" dirty="0" smtClean="0"/>
              <a:t>producción con el sistema </a:t>
            </a:r>
            <a:r>
              <a:rPr lang="es-AR" dirty="0"/>
              <a:t>viejo </a:t>
            </a:r>
            <a:r>
              <a:rPr lang="es-AR" dirty="0" smtClean="0"/>
              <a:t>en paralelo</a:t>
            </a:r>
            <a:endParaRPr lang="es-AR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/>
              <a:t> </a:t>
            </a:r>
          </a:p>
          <a:p>
            <a:pPr marL="1508760" lvl="5" indent="0">
              <a:buFont typeface="Symbol" pitchFamily="18" charset="2"/>
              <a:buNone/>
              <a:defRPr/>
            </a:pPr>
            <a:r>
              <a:rPr lang="es-AR" sz="2400" b="1" dirty="0"/>
              <a:t>Módulos implementados</a:t>
            </a:r>
            <a:endParaRPr lang="es-AR" sz="2400" dirty="0"/>
          </a:p>
          <a:p>
            <a:pPr lvl="6"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Catalogación de libros y revistas</a:t>
            </a:r>
          </a:p>
          <a:p>
            <a:pPr lvl="6"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Catalogación de autoridades</a:t>
            </a:r>
            <a:endParaRPr lang="es-AR" sz="2400" dirty="0"/>
          </a:p>
          <a:p>
            <a:pPr lvl="6"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Circulación</a:t>
            </a:r>
          </a:p>
          <a:p>
            <a:pPr lvl="6"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Usuarios</a:t>
            </a:r>
          </a:p>
          <a:p>
            <a:pPr lvl="6"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Reportes</a:t>
            </a:r>
          </a:p>
          <a:p>
            <a:pPr lvl="6"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Herramientas</a:t>
            </a:r>
            <a:endParaRPr lang="es-AR" sz="2400" dirty="0"/>
          </a:p>
          <a:p>
            <a:pPr lvl="6"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OPAC</a:t>
            </a:r>
            <a:endParaRPr lang="es-AR" sz="2400" dirty="0"/>
          </a:p>
        </p:txBody>
      </p:sp>
      <p:sp>
        <p:nvSpPr>
          <p:cNvPr id="18434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3225" y="1772816"/>
            <a:ext cx="8280400" cy="4896544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b="1" dirty="0" smtClean="0"/>
              <a:t>SEPTIEMBRE </a:t>
            </a:r>
            <a:r>
              <a:rPr lang="es-AR" b="1" dirty="0"/>
              <a:t>2015</a:t>
            </a:r>
            <a:endParaRPr lang="es-AR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/>
              <a:t> 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 smtClean="0"/>
              <a:t>Puesta </a:t>
            </a:r>
            <a:r>
              <a:rPr lang="es-AR" dirty="0"/>
              <a:t>en </a:t>
            </a:r>
            <a:r>
              <a:rPr lang="es-AR" dirty="0" smtClean="0"/>
              <a:t>producción con el sistema </a:t>
            </a:r>
            <a:r>
              <a:rPr lang="es-AR" dirty="0"/>
              <a:t>viejo </a:t>
            </a:r>
            <a:r>
              <a:rPr lang="es-AR" dirty="0" smtClean="0"/>
              <a:t>en paralelo</a:t>
            </a:r>
            <a:endParaRPr lang="es-AR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/>
              <a:t> </a:t>
            </a:r>
          </a:p>
          <a:p>
            <a:pPr marL="581343" lvl="2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sz="2200" b="1" dirty="0" smtClean="0"/>
              <a:t>Tamaños de las bases de datos</a:t>
            </a:r>
            <a:br>
              <a:rPr lang="es-AR" sz="2200" b="1" dirty="0" smtClean="0"/>
            </a:br>
            <a:endParaRPr lang="es-AR" sz="2200" dirty="0" smtClean="0"/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Cantidad de registros bibliográficos migrados:  </a:t>
            </a:r>
            <a:r>
              <a:rPr lang="es-AR" sz="2400" b="1" dirty="0" smtClean="0"/>
              <a:t>63.148</a:t>
            </a:r>
            <a:endParaRPr lang="es-AR" sz="2400" dirty="0" smtClean="0"/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Cantidad de inventarios/ejemplares migrados:  </a:t>
            </a:r>
            <a:r>
              <a:rPr lang="es-AR" sz="2400" b="1" dirty="0" smtClean="0"/>
              <a:t>113.130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sz="2400" dirty="0" smtClean="0"/>
              <a:t>Cantidad de registros de autoridades creados:  </a:t>
            </a:r>
            <a:r>
              <a:rPr lang="es-AR" sz="2400" b="1" dirty="0" smtClean="0"/>
              <a:t>40.528</a:t>
            </a:r>
          </a:p>
          <a:p>
            <a:pPr lvl="4"/>
            <a:r>
              <a:rPr lang="es-AR" sz="2400" dirty="0" smtClean="0"/>
              <a:t>Autores personales:	</a:t>
            </a:r>
            <a:r>
              <a:rPr lang="es-AR" sz="2400" b="1" dirty="0" smtClean="0"/>
              <a:t>33.154</a:t>
            </a:r>
            <a:endParaRPr lang="es-AR" sz="2400" b="1" dirty="0"/>
          </a:p>
          <a:p>
            <a:pPr lvl="4"/>
            <a:r>
              <a:rPr lang="es-AR" sz="2400" dirty="0" smtClean="0"/>
              <a:t>Autores institucionales:   </a:t>
            </a:r>
            <a:r>
              <a:rPr lang="es-AR" sz="2400" b="1" dirty="0" smtClean="0"/>
              <a:t>6.148</a:t>
            </a:r>
            <a:endParaRPr lang="es-AR" sz="2400" b="1" dirty="0"/>
          </a:p>
          <a:p>
            <a:pPr lvl="4"/>
            <a:r>
              <a:rPr lang="es-AR" sz="2400" dirty="0" smtClean="0"/>
              <a:t>Reuniones: 		  </a:t>
            </a:r>
            <a:r>
              <a:rPr lang="es-AR" sz="2400" b="1" dirty="0" smtClean="0"/>
              <a:t>1.226</a:t>
            </a:r>
            <a:endParaRPr lang="es-AR" sz="2400" b="1" dirty="0"/>
          </a:p>
        </p:txBody>
      </p:sp>
      <p:sp>
        <p:nvSpPr>
          <p:cNvPr id="18434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09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3225" y="1597874"/>
            <a:ext cx="8280400" cy="51879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b="1" dirty="0" smtClean="0"/>
              <a:t>SEPTIEMBRE </a:t>
            </a:r>
            <a:r>
              <a:rPr lang="es-AR" b="1" dirty="0"/>
              <a:t>2015</a:t>
            </a:r>
            <a:endParaRPr lang="es-AR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/>
              <a:t> 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 smtClean="0"/>
              <a:t>Puesta </a:t>
            </a:r>
            <a:r>
              <a:rPr lang="es-AR" dirty="0"/>
              <a:t>en </a:t>
            </a:r>
            <a:r>
              <a:rPr lang="es-AR" dirty="0" smtClean="0"/>
              <a:t>producción con el sistema </a:t>
            </a:r>
            <a:r>
              <a:rPr lang="es-AR" dirty="0"/>
              <a:t>viejo </a:t>
            </a:r>
            <a:r>
              <a:rPr lang="es-AR" dirty="0" smtClean="0"/>
              <a:t>en paralelo</a:t>
            </a:r>
            <a:endParaRPr lang="es-AR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/>
              <a:t> </a:t>
            </a:r>
          </a:p>
          <a:p>
            <a:pPr marL="1508760" lvl="5" indent="0">
              <a:buFont typeface="Symbol" pitchFamily="18" charset="2"/>
              <a:buNone/>
              <a:defRPr/>
            </a:pPr>
            <a:r>
              <a:rPr lang="es-AR" sz="2600" b="1" dirty="0" smtClean="0"/>
              <a:t>Tamaños de las bases de datos</a:t>
            </a:r>
            <a:br>
              <a:rPr lang="es-AR" sz="2600" b="1" dirty="0" smtClean="0"/>
            </a:br>
            <a:endParaRPr lang="es-AR" sz="2600" dirty="0" smtClean="0"/>
          </a:p>
          <a:p>
            <a:pPr lvl="5">
              <a:buFont typeface="Wingdings" panose="05000000000000000000" pitchFamily="2" charset="2"/>
              <a:buChar char="§"/>
              <a:defRPr/>
            </a:pPr>
            <a:r>
              <a:rPr lang="es-AR" sz="2600" dirty="0" smtClean="0"/>
              <a:t>Cantidad total de usuarios: 	</a:t>
            </a:r>
            <a:r>
              <a:rPr lang="es-AR" sz="2600" b="1" dirty="0" smtClean="0"/>
              <a:t>79.578</a:t>
            </a:r>
          </a:p>
          <a:p>
            <a:pPr lvl="7"/>
            <a:r>
              <a:rPr lang="es-AR" sz="2600" dirty="0" smtClean="0"/>
              <a:t>Alumnos:			</a:t>
            </a:r>
            <a:r>
              <a:rPr lang="es-AR" sz="2600" b="1" dirty="0" smtClean="0"/>
              <a:t>65.405</a:t>
            </a:r>
            <a:endParaRPr lang="es-AR" sz="2600" b="1" dirty="0"/>
          </a:p>
          <a:p>
            <a:pPr lvl="7"/>
            <a:r>
              <a:rPr lang="es-AR" sz="2600" dirty="0" smtClean="0"/>
              <a:t>Autoridades:		        </a:t>
            </a:r>
            <a:r>
              <a:rPr lang="es-AR" sz="2600" b="1" dirty="0" smtClean="0"/>
              <a:t>42</a:t>
            </a:r>
            <a:endParaRPr lang="es-AR" sz="2600" b="1" dirty="0"/>
          </a:p>
          <a:p>
            <a:pPr lvl="7"/>
            <a:r>
              <a:rPr lang="es-AR" sz="2600" dirty="0"/>
              <a:t>Docentes: </a:t>
            </a:r>
            <a:r>
              <a:rPr lang="es-AR" sz="2600" dirty="0" smtClean="0"/>
              <a:t>		   </a:t>
            </a:r>
            <a:r>
              <a:rPr lang="es-AR" sz="2600" b="1" dirty="0" smtClean="0"/>
              <a:t>5.708</a:t>
            </a:r>
            <a:endParaRPr lang="es-AR" sz="2600" b="1" dirty="0"/>
          </a:p>
          <a:p>
            <a:pPr lvl="7"/>
            <a:r>
              <a:rPr lang="es-AR" sz="2600" dirty="0"/>
              <a:t>Externos: </a:t>
            </a:r>
            <a:r>
              <a:rPr lang="es-AR" sz="2600" dirty="0" smtClean="0"/>
              <a:t>		         </a:t>
            </a:r>
            <a:r>
              <a:rPr lang="es-AR" sz="2600" b="1" dirty="0" smtClean="0"/>
              <a:t>79</a:t>
            </a:r>
            <a:endParaRPr lang="es-AR" sz="2600" b="1" dirty="0"/>
          </a:p>
          <a:p>
            <a:pPr lvl="7"/>
            <a:r>
              <a:rPr lang="es-AR" sz="2600" dirty="0"/>
              <a:t>No Docentes: </a:t>
            </a:r>
            <a:r>
              <a:rPr lang="es-AR" sz="2600" dirty="0" smtClean="0"/>
              <a:t>		     </a:t>
            </a:r>
            <a:r>
              <a:rPr lang="es-AR" sz="2600" b="1" dirty="0" smtClean="0"/>
              <a:t>1.134</a:t>
            </a:r>
            <a:endParaRPr lang="es-AR" sz="2600" b="1" dirty="0"/>
          </a:p>
          <a:p>
            <a:pPr lvl="7"/>
            <a:r>
              <a:rPr lang="es-AR" sz="2600" dirty="0" smtClean="0"/>
              <a:t>Posgrado</a:t>
            </a:r>
            <a:r>
              <a:rPr lang="es-AR" sz="2600" dirty="0"/>
              <a:t>: </a:t>
            </a:r>
            <a:r>
              <a:rPr lang="es-AR" sz="2600" dirty="0" smtClean="0"/>
              <a:t>		    </a:t>
            </a:r>
            <a:r>
              <a:rPr lang="es-AR" sz="2600" b="1" dirty="0" smtClean="0"/>
              <a:t>7.210</a:t>
            </a:r>
            <a:endParaRPr lang="es-AR" sz="2600" b="1" dirty="0"/>
          </a:p>
          <a:p>
            <a:pPr lvl="5">
              <a:buFont typeface="Wingdings" panose="05000000000000000000" pitchFamily="2" charset="2"/>
              <a:buChar char="§"/>
              <a:defRPr/>
            </a:pPr>
            <a:endParaRPr lang="es-AR" sz="2600" dirty="0" smtClean="0"/>
          </a:p>
          <a:p>
            <a:pPr lvl="5">
              <a:buFont typeface="Wingdings" panose="05000000000000000000" pitchFamily="2" charset="2"/>
              <a:buChar char="§"/>
              <a:defRPr/>
            </a:pPr>
            <a:r>
              <a:rPr lang="es-AR" sz="2600" dirty="0" smtClean="0"/>
              <a:t>Cantidad de usuarios activos:    </a:t>
            </a:r>
            <a:r>
              <a:rPr lang="es-AR" sz="2600" b="1" dirty="0" smtClean="0"/>
              <a:t>5.310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8434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9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Subtítulo"/>
          <p:cNvSpPr txBox="1">
            <a:spLocks/>
          </p:cNvSpPr>
          <p:nvPr/>
        </p:nvSpPr>
        <p:spPr bwMode="auto">
          <a:xfrm>
            <a:off x="7524750" y="6243638"/>
            <a:ext cx="1593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Enzo Di Muro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AR" sz="1400">
                <a:latin typeface="Candara" pitchFamily="34" charset="0"/>
              </a:rPr>
              <a:t>Juan Pablo Vallés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88913"/>
            <a:ext cx="348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8913"/>
            <a:ext cx="44211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idx="1"/>
          </p:nvPr>
        </p:nvSpPr>
        <p:spPr>
          <a:xfrm>
            <a:off x="468313" y="1196975"/>
            <a:ext cx="8280400" cy="5622925"/>
          </a:xfrm>
        </p:spPr>
        <p:txBody>
          <a:bodyPr rtlCol="0">
            <a:normAutofit fontScale="90000"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b="1" dirty="0"/>
              <a:t>OCTUBRE 2015 hasta hoy</a:t>
            </a:r>
            <a:endParaRPr lang="es-AR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/>
              <a:t> 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 smtClean="0"/>
              <a:t>Soporte y mantenimiento </a:t>
            </a:r>
            <a:r>
              <a:rPr lang="es-AR" dirty="0"/>
              <a:t>de </a:t>
            </a:r>
            <a:r>
              <a:rPr lang="es-AR" dirty="0" smtClean="0"/>
              <a:t>Koha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s-AR" dirty="0"/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dirty="0"/>
              <a:t>Aplicación de parches de seguridad</a:t>
            </a:r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dirty="0"/>
              <a:t>Actualización de </a:t>
            </a:r>
            <a:r>
              <a:rPr lang="es-AR" dirty="0" smtClean="0"/>
              <a:t>versiones</a:t>
            </a:r>
            <a:endParaRPr lang="es-AR" dirty="0"/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dirty="0"/>
              <a:t>Copias de resguardo</a:t>
            </a:r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dirty="0"/>
              <a:t>Plan de contingencias</a:t>
            </a:r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dirty="0"/>
              <a:t>Recupero de la </a:t>
            </a:r>
            <a:r>
              <a:rPr lang="es-AR" dirty="0" smtClean="0"/>
              <a:t>información</a:t>
            </a:r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dirty="0" smtClean="0"/>
              <a:t>Limpieza de datos</a:t>
            </a:r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dirty="0" smtClean="0"/>
              <a:t>Creación de reportes específicos</a:t>
            </a:r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dirty="0" smtClean="0"/>
              <a:t>Incorporación de módulo para el prestamos de Libros Digitales</a:t>
            </a:r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dirty="0" smtClean="0"/>
              <a:t>Customizaciones en el OPAC</a:t>
            </a:r>
          </a:p>
          <a:p>
            <a:pPr lvl="1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AR" dirty="0" smtClean="0"/>
              <a:t>Sistema de avisos de retrasos, de préstamo y de recordatorio de devolución</a:t>
            </a:r>
            <a:endParaRPr lang="es-AR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AR" dirty="0"/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405</TotalTime>
  <Words>341</Words>
  <Application>Microsoft Office PowerPoint</Application>
  <PresentationFormat>Presentación en pantalla (4:3)</PresentationFormat>
  <Paragraphs>188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Forma de onda</vt:lpstr>
      <vt:lpstr>Implementación del Koha en la biblioteca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Personal</vt:lpstr>
      <vt:lpstr>Cronograma</vt:lpstr>
      <vt:lpstr>Muchas gracias !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del Koha en la biblioteca</dc:title>
  <dc:creator>Dimuro, Enzo</dc:creator>
  <cp:lastModifiedBy>elsa</cp:lastModifiedBy>
  <cp:revision>51</cp:revision>
  <dcterms:created xsi:type="dcterms:W3CDTF">2016-10-17T15:03:57Z</dcterms:created>
  <dcterms:modified xsi:type="dcterms:W3CDTF">2016-10-20T12:33:53Z</dcterms:modified>
</cp:coreProperties>
</file>