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64" r:id="rId5"/>
    <p:sldId id="276" r:id="rId6"/>
    <p:sldId id="281" r:id="rId7"/>
    <p:sldId id="295" r:id="rId8"/>
    <p:sldId id="283" r:id="rId9"/>
    <p:sldId id="284" r:id="rId10"/>
    <p:sldId id="266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</p:sldIdLst>
  <p:sldSz cx="12188825" cy="6858000"/>
  <p:notesSz cx="6797675" cy="9928225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howGuides="1">
      <p:cViewPr varScale="1">
        <p:scale>
          <a:sx n="54" d="100"/>
          <a:sy n="54" d="100"/>
        </p:scale>
        <p:origin x="-547" y="-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5" d="100"/>
          <a:sy n="75" d="100"/>
        </p:scale>
        <p:origin x="3342" y="79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DD6FA3E-F0AA-4174-B4A2-E5A74C55C518}" type="datetime1">
              <a:rPr lang="es-ES" smtClean="0">
                <a:solidFill>
                  <a:schemeClr val="tx2"/>
                </a:solidFill>
              </a:rPr>
              <a:pPr algn="r" rtl="0"/>
              <a:t>23/08/2017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s-ES">
                <a:solidFill>
                  <a:schemeClr val="tx2"/>
                </a:solidFill>
              </a:rPr>
              <a:pPr algn="r" rtl="0"/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142CE8E-1509-4367-B318-56C7A1E910B6}" type="datetime1">
              <a:rPr lang="es-ES" smtClean="0"/>
              <a:pPr/>
              <a:t>23/08/2017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A6EC49-7015-4469-9A74-004F639B3FDA}" type="datetime1">
              <a:rPr lang="es-ES" smtClean="0"/>
              <a:pPr/>
              <a:t>23/08/2017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778434-5D58-47CE-9224-ED2BB79A18DD}" type="datetime1">
              <a:rPr lang="es-ES" smtClean="0"/>
              <a:pPr/>
              <a:t>23/08/2017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83ED9F-182D-465B-83F0-8108EBE0391A}" type="datetime1">
              <a:rPr lang="es-ES" smtClean="0"/>
              <a:pPr/>
              <a:t>23/08/2017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1690F1-80DA-4D8B-B458-8D4BD410131D}" type="datetime1">
              <a:rPr lang="es-ES" smtClean="0"/>
              <a:pPr/>
              <a:t>23/08/2017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778C7E-2806-4739-BD8D-319D61955722}" type="datetime1">
              <a:rPr lang="es-ES" smtClean="0"/>
              <a:pPr/>
              <a:t>23/08/2017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8437A7-884C-4343-A93E-6370C2487814}" type="datetime1">
              <a:rPr lang="es-ES" smtClean="0"/>
              <a:pPr/>
              <a:t>23/08/2017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ED79CC-2E17-4813-9B77-E03A744EFEA4}" type="datetime1">
              <a:rPr lang="es-ES" smtClean="0"/>
              <a:pPr/>
              <a:t>23/08/2017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229622-6F3C-4902-9962-43BF7D6E67A7}" type="datetime1">
              <a:rPr lang="es-ES" smtClean="0"/>
              <a:pPr/>
              <a:t>23/08/2017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F52E44-9152-44CF-BA11-17304D98E8E7}" type="datetime1">
              <a:rPr lang="es-ES" smtClean="0"/>
              <a:pPr/>
              <a:t>23/08/2017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6F3C807-97E5-4EB1-B67A-316AEC28F394}" type="datetime1">
              <a:rPr lang="es-ES" smtClean="0"/>
              <a:pPr/>
              <a:t>23/08/2017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071" y="2204864"/>
            <a:ext cx="11665295" cy="216024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 smtClean="0">
                <a:effectLst>
                  <a:reflection blurRad="6350" stA="15000" endPos="58000" dir="5400000" sy="-100000" algn="bl" rotWithShape="0"/>
                </a:effectLst>
              </a:rPr>
              <a:t>“Pensar la biblioteca” de manera innovadora</a:t>
            </a:r>
            <a:r>
              <a:rPr lang="es-ES" sz="3600" b="1" dirty="0" smtClean="0"/>
              <a:t/>
            </a:r>
            <a:br>
              <a:rPr lang="es-ES" sz="3600" b="1" dirty="0" smtClean="0"/>
            </a:br>
            <a:endParaRPr lang="es-ES" sz="3600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086042" y="4869160"/>
            <a:ext cx="10157354" cy="1656184"/>
          </a:xfrm>
        </p:spPr>
        <p:txBody>
          <a:bodyPr rtlCol="0"/>
          <a:lstStyle/>
          <a:p>
            <a:pPr marL="0" indent="0" algn="r" rtl="0">
              <a:buNone/>
            </a:pPr>
            <a:endParaRPr lang="es-ES" b="1" dirty="0" smtClean="0"/>
          </a:p>
          <a:p>
            <a:pPr marL="0" indent="0" algn="r" rtl="0">
              <a:buNone/>
            </a:pPr>
            <a:r>
              <a:rPr lang="es-ES" sz="2000" b="1" dirty="0" smtClean="0"/>
              <a:t>Nilda Elvira Fernández</a:t>
            </a:r>
            <a:endParaRPr lang="es-ES" sz="2000" b="1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33773" y="692696"/>
            <a:ext cx="11521280" cy="172819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 smtClean="0"/>
              <a:t>13° Jornada de Bibliotecas y Centros de Documentación de la Universidad de Buenos Aires</a:t>
            </a:r>
          </a:p>
          <a:p>
            <a:pPr algn="ctr"/>
            <a:endParaRPr lang="es-ES" sz="1800" b="1" dirty="0" smtClean="0"/>
          </a:p>
          <a:p>
            <a:pPr algn="ctr"/>
            <a:r>
              <a:rPr lang="es-ES" sz="1800" b="1" dirty="0" smtClean="0"/>
              <a:t>“Hacia la biblioteca universitaria del S.XXI, sinergias y transformaciones de roles y servicios”</a:t>
            </a:r>
          </a:p>
          <a:p>
            <a:pPr algn="ctr"/>
            <a:endParaRPr lang="es-ES" sz="1800" b="1" dirty="0" smtClean="0"/>
          </a:p>
          <a:p>
            <a:pPr algn="ctr"/>
            <a:r>
              <a:rPr lang="es-ES" sz="1800" b="1" dirty="0" smtClean="0"/>
              <a:t>24 de agosto de 2017</a:t>
            </a: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837828" y="2388156"/>
            <a:ext cx="11047783" cy="1728192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Cualidades del bibliotecario innovador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125860" y="4149080"/>
            <a:ext cx="10157354" cy="2815208"/>
          </a:xfrm>
        </p:spPr>
        <p:txBody>
          <a:bodyPr rtlCol="0"/>
          <a:lstStyle/>
          <a:p>
            <a:pPr marL="0" indent="0" algn="r" rtl="0">
              <a:buNone/>
            </a:pPr>
            <a:r>
              <a:rPr lang="es-ES" dirty="0" smtClean="0"/>
              <a:t>Nieves González Fernández Villavicencio</a:t>
            </a:r>
          </a:p>
        </p:txBody>
      </p:sp>
    </p:spTree>
    <p:extLst>
      <p:ext uri="{BB962C8B-B14F-4D97-AF65-F5344CB8AC3E}">
        <p14:creationId xmlns:p14="http://schemas.microsoft.com/office/powerpoint/2010/main" val="27069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1714375"/>
          </a:xfrm>
        </p:spPr>
        <p:txBody>
          <a:bodyPr>
            <a:normAutofit/>
          </a:bodyPr>
          <a:lstStyle/>
          <a:p>
            <a:r>
              <a:rPr lang="es-AR" sz="4400" dirty="0" smtClean="0"/>
              <a:t>Escanea, observa e inspira</a:t>
            </a:r>
            <a:endParaRPr lang="es-A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38951" y="3861048"/>
            <a:ext cx="7008574" cy="172819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s-AR" dirty="0" smtClean="0"/>
              <a:t>Observa las prácticas de otros profesionales (y profesiones), se inspira y toma la mejor de cada una de ellas.</a:t>
            </a:r>
          </a:p>
          <a:p>
            <a:pPr marL="514350" indent="-514350">
              <a:buAutoNum type="arabicPeriod"/>
            </a:pPr>
            <a:endParaRPr lang="es-AR" dirty="0" smtClean="0"/>
          </a:p>
          <a:p>
            <a:pPr marL="514350" indent="-514350">
              <a:buAutoNum type="arabicPeriod"/>
            </a:pPr>
            <a:r>
              <a:rPr lang="es-AR" dirty="0" smtClean="0"/>
              <a:t>Es sensible a lo que sucede a su alrededor, observa, ve oportunidades.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899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1714375"/>
          </a:xfrm>
        </p:spPr>
        <p:txBody>
          <a:bodyPr>
            <a:normAutofit/>
          </a:bodyPr>
          <a:lstStyle/>
          <a:p>
            <a:r>
              <a:rPr lang="es-AR" sz="4400" dirty="0" smtClean="0"/>
              <a:t>Reflexiona, experimenta y se arriesga</a:t>
            </a:r>
            <a:endParaRPr lang="es-A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38951" y="3501008"/>
            <a:ext cx="7008574" cy="3096344"/>
          </a:xfrm>
        </p:spPr>
        <p:txBody>
          <a:bodyPr>
            <a:normAutofit fontScale="70000" lnSpcReduction="20000"/>
          </a:bodyPr>
          <a:lstStyle/>
          <a:p>
            <a:r>
              <a:rPr lang="es-AR" dirty="0" smtClean="0"/>
              <a:t>3. Piensa en métodos diferentes para trabajar y ofrecer servicios, cambia de perspectiva.</a:t>
            </a:r>
          </a:p>
          <a:p>
            <a:endParaRPr lang="es-AR" dirty="0" smtClean="0"/>
          </a:p>
          <a:p>
            <a:r>
              <a:rPr lang="es-AR" dirty="0" smtClean="0"/>
              <a:t>4. Tiene una curiosidad insaciable, experimenta a menudo y se arriesga.</a:t>
            </a:r>
          </a:p>
          <a:p>
            <a:endParaRPr lang="es-AR" dirty="0" smtClean="0"/>
          </a:p>
          <a:p>
            <a:r>
              <a:rPr lang="es-AR" dirty="0" smtClean="0"/>
              <a:t>5. No teme a cambios, se adapta a ellos y les saca partido.</a:t>
            </a:r>
          </a:p>
          <a:p>
            <a:endParaRPr lang="es-AR" dirty="0" smtClean="0"/>
          </a:p>
          <a:p>
            <a:r>
              <a:rPr lang="es-AR" dirty="0" smtClean="0"/>
              <a:t>6. Aprovecha los recursos que tiene a su disposición para convertirlos en herramientas que apoyen y mejoren productos y servicios a usuarios.</a:t>
            </a:r>
          </a:p>
        </p:txBody>
      </p:sp>
    </p:spTree>
    <p:extLst>
      <p:ext uri="{BB962C8B-B14F-4D97-AF65-F5344CB8AC3E}">
        <p14:creationId xmlns:p14="http://schemas.microsoft.com/office/powerpoint/2010/main" val="23440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1714375"/>
          </a:xfrm>
        </p:spPr>
        <p:txBody>
          <a:bodyPr>
            <a:normAutofit/>
          </a:bodyPr>
          <a:lstStyle/>
          <a:p>
            <a:r>
              <a:rPr lang="es-AR" sz="4400" dirty="0" smtClean="0"/>
              <a:t>Busca la colaboración e implicación</a:t>
            </a:r>
            <a:endParaRPr lang="es-A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38951" y="3861048"/>
            <a:ext cx="7008574" cy="2016224"/>
          </a:xfrm>
        </p:spPr>
        <p:txBody>
          <a:bodyPr>
            <a:normAutofit fontScale="70000" lnSpcReduction="20000"/>
          </a:bodyPr>
          <a:lstStyle/>
          <a:p>
            <a:r>
              <a:rPr lang="es-AR" dirty="0"/>
              <a:t>7</a:t>
            </a:r>
            <a:r>
              <a:rPr lang="es-AR" dirty="0" smtClean="0"/>
              <a:t>. Intercambia conocimientos y experiencias innovadoras con sus compañeros.</a:t>
            </a:r>
          </a:p>
          <a:p>
            <a:endParaRPr lang="es-AR" dirty="0" smtClean="0"/>
          </a:p>
          <a:p>
            <a:r>
              <a:rPr lang="es-AR" dirty="0" smtClean="0"/>
              <a:t>8. Desarrolla un ambiente de colaboración y trabajo en equipo.</a:t>
            </a:r>
          </a:p>
          <a:p>
            <a:endParaRPr lang="es-AR" dirty="0" smtClean="0"/>
          </a:p>
          <a:p>
            <a:r>
              <a:rPr lang="es-AR" dirty="0"/>
              <a:t>9</a:t>
            </a:r>
            <a:r>
              <a:rPr lang="es-AR" dirty="0" smtClean="0"/>
              <a:t>. Valora de forma positiva las capacidades de sus usuarios.</a:t>
            </a:r>
          </a:p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3365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1714375"/>
          </a:xfrm>
        </p:spPr>
        <p:txBody>
          <a:bodyPr>
            <a:normAutofit/>
          </a:bodyPr>
          <a:lstStyle/>
          <a:p>
            <a:r>
              <a:rPr lang="es-AR" sz="4400" dirty="0" smtClean="0"/>
              <a:t>Planifica y organiza</a:t>
            </a:r>
            <a:endParaRPr lang="es-A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38951" y="3861048"/>
            <a:ext cx="7008574" cy="2016224"/>
          </a:xfrm>
        </p:spPr>
        <p:txBody>
          <a:bodyPr>
            <a:normAutofit fontScale="85000" lnSpcReduction="10000"/>
          </a:bodyPr>
          <a:lstStyle/>
          <a:p>
            <a:r>
              <a:rPr lang="es-AR" dirty="0" smtClean="0"/>
              <a:t>10. Aprende continuamente (</a:t>
            </a:r>
            <a:r>
              <a:rPr lang="es-AR" dirty="0" err="1" smtClean="0"/>
              <a:t>autoaprende</a:t>
            </a:r>
            <a:r>
              <a:rPr lang="es-AR" dirty="0" smtClean="0"/>
              <a:t>).</a:t>
            </a:r>
          </a:p>
          <a:p>
            <a:endParaRPr lang="es-AR" dirty="0" smtClean="0"/>
          </a:p>
          <a:p>
            <a:r>
              <a:rPr lang="es-AR" dirty="0" smtClean="0"/>
              <a:t>11. Le apasiona su trabajo y es constante en sus ideas.</a:t>
            </a:r>
          </a:p>
          <a:p>
            <a:endParaRPr lang="es-AR" dirty="0" smtClean="0"/>
          </a:p>
          <a:p>
            <a:r>
              <a:rPr lang="es-AR" dirty="0" smtClean="0"/>
              <a:t>12. Evalúa constantemente, mide y rectifica.</a:t>
            </a:r>
          </a:p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41178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3" cy="1397000"/>
          </a:xfrm>
        </p:spPr>
        <p:txBody>
          <a:bodyPr rtlCol="0">
            <a:normAutofit/>
          </a:bodyPr>
          <a:lstStyle/>
          <a:p>
            <a:pPr rtl="0"/>
            <a:r>
              <a:rPr lang="es-ES" sz="3600" dirty="0" smtClean="0"/>
              <a:t>¿Cómo construimos una cultura innovadora?</a:t>
            </a:r>
            <a:endParaRPr lang="es-ES" sz="3600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Compromiso de las autoridades </a:t>
            </a:r>
          </a:p>
          <a:p>
            <a:pPr rtl="0"/>
            <a:r>
              <a:rPr lang="es-ES" dirty="0" smtClean="0"/>
              <a:t>Escuchando a todos</a:t>
            </a:r>
          </a:p>
          <a:p>
            <a:pPr rtl="0"/>
            <a:r>
              <a:rPr lang="es-ES" dirty="0" smtClean="0"/>
              <a:t>Colaborando con grupos externos</a:t>
            </a:r>
          </a:p>
          <a:p>
            <a:pPr rtl="0"/>
            <a:r>
              <a:rPr lang="es-ES" dirty="0" smtClean="0"/>
              <a:t>Estructura plana</a:t>
            </a:r>
          </a:p>
          <a:p>
            <a:pPr rtl="0"/>
            <a:r>
              <a:rPr lang="es-ES" dirty="0" smtClean="0"/>
              <a:t>Tolerancia al error</a:t>
            </a:r>
          </a:p>
          <a:p>
            <a:pPr rtl="0"/>
            <a:r>
              <a:rPr lang="es-ES" dirty="0" smtClean="0"/>
              <a:t>Comunicación multidireccional</a:t>
            </a:r>
          </a:p>
          <a:p>
            <a:pPr rtl="0"/>
            <a:r>
              <a:rPr lang="es-ES" dirty="0" smtClean="0"/>
              <a:t>Obtención de resultados concretos, medirlos y evaluarlos en forma continua</a:t>
            </a:r>
          </a:p>
        </p:txBody>
      </p:sp>
    </p:spTree>
    <p:extLst>
      <p:ext uri="{BB962C8B-B14F-4D97-AF65-F5344CB8AC3E}">
        <p14:creationId xmlns:p14="http://schemas.microsoft.com/office/powerpoint/2010/main" val="100782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8188" y="1484785"/>
            <a:ext cx="7746785" cy="2520279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 smtClean="0"/>
              <a:t>“La gran innovación que nos debemos es la innovación de nuestro pensamiento”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es-ES" sz="2400" dirty="0" smtClean="0"/>
              <a:t>Matthew </a:t>
            </a:r>
            <a:r>
              <a:rPr lang="es-ES" sz="2400" dirty="0" err="1" smtClean="0"/>
              <a:t>Ridley</a:t>
            </a:r>
            <a:endParaRPr lang="es-ES" sz="2400" dirty="0" smtClean="0"/>
          </a:p>
          <a:p>
            <a:pPr algn="r" rtl="0"/>
            <a:r>
              <a:rPr lang="es-ES" sz="1600" dirty="0" smtClean="0"/>
              <a:t>Dr. en Zoología</a:t>
            </a:r>
          </a:p>
          <a:p>
            <a:pPr algn="r" rtl="0"/>
            <a:r>
              <a:rPr lang="es-ES" sz="1600" dirty="0" smtClean="0"/>
              <a:t>Universidad de Oxford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5009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17308" y="1988840"/>
            <a:ext cx="10768303" cy="2304256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2400" b="1" dirty="0" smtClean="0"/>
              <a:t>Ministerio de Agroindustria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1800" b="1" dirty="0" smtClean="0"/>
              <a:t>Subsecretaría de Desarrollo Foresto Industrial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CDIF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1400" dirty="0" smtClean="0"/>
              <a:t>Centro de Documentación e Información Forestal</a:t>
            </a:r>
            <a:br>
              <a:rPr lang="es-ES" sz="1400" dirty="0" smtClean="0"/>
            </a:br>
            <a:r>
              <a:rPr lang="es-ES" sz="1400" dirty="0" smtClean="0"/>
              <a:t>Ing. Agr. Lucas </a:t>
            </a:r>
            <a:r>
              <a:rPr lang="es-ES" sz="1400" dirty="0" err="1" smtClean="0"/>
              <a:t>Tortorelli</a:t>
            </a: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/>
              <a:t>Contacto: nifern@magyp.gob.ar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5562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17308" y="476672"/>
            <a:ext cx="10768303" cy="1296144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Innovación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117309" y="2420888"/>
            <a:ext cx="10157354" cy="375131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es-ES" dirty="0" smtClean="0"/>
              <a:t>“La innovación es un proceso interactivo activado por la percepción de una oportunidad proporcionada por un nuevo mercado y/o nuevo servicio y/o avance tecnológico que se puede entregar a través de actividades de definición, diseño, producción, marketing, y éxito comercial del invento”.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s-ES" sz="1600" b="1" dirty="0" smtClean="0"/>
              <a:t>OCDE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s-ES" sz="1600" dirty="0" smtClean="0"/>
              <a:t>Organización para la Cooperación y el </a:t>
            </a:r>
            <a:r>
              <a:rPr lang="es-ES" sz="1600" dirty="0"/>
              <a:t>D</a:t>
            </a:r>
            <a:r>
              <a:rPr lang="es-ES" sz="1600" dirty="0" smtClean="0"/>
              <a:t>esarrollo Económico 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3" cy="1984648"/>
          </a:xfrm>
        </p:spPr>
        <p:txBody>
          <a:bodyPr rtlCol="0"/>
          <a:lstStyle/>
          <a:p>
            <a:pPr rtl="0"/>
            <a:r>
              <a:rPr lang="es-ES" dirty="0" smtClean="0"/>
              <a:t>La innovación según Kenneth Morse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119494" y="3140968"/>
            <a:ext cx="10157354" cy="144016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800" dirty="0" smtClean="0"/>
              <a:t>“La innovación es la comercialización con éxito de una  invención novel”.</a:t>
            </a:r>
          </a:p>
        </p:txBody>
      </p:sp>
    </p:spTree>
    <p:extLst>
      <p:ext uri="{BB962C8B-B14F-4D97-AF65-F5344CB8AC3E}">
        <p14:creationId xmlns:p14="http://schemas.microsoft.com/office/powerpoint/2010/main" val="188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3" cy="1984648"/>
          </a:xfrm>
        </p:spPr>
        <p:txBody>
          <a:bodyPr rtlCol="0"/>
          <a:lstStyle/>
          <a:p>
            <a:pPr rtl="0"/>
            <a:r>
              <a:rPr lang="es-ES" dirty="0" smtClean="0"/>
              <a:t>Innovación en bibliotecas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119494" y="3140968"/>
            <a:ext cx="10157354" cy="223224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800" dirty="0" smtClean="0"/>
              <a:t>La innovación desde la biblioteca universitaria debe estar enfocada esencialmente al desarrollo de servicios y estratégicas que faciliten lograr un cambio en la manera en que los profesores y estudiantes se relacionen con la información y el conocimiento.</a:t>
            </a:r>
          </a:p>
        </p:txBody>
      </p:sp>
      <p:sp>
        <p:nvSpPr>
          <p:cNvPr id="4" name="Marcador de posición de contenido 13"/>
          <p:cNvSpPr txBox="1">
            <a:spLocks/>
          </p:cNvSpPr>
          <p:nvPr/>
        </p:nvSpPr>
        <p:spPr>
          <a:xfrm>
            <a:off x="5590356" y="5805264"/>
            <a:ext cx="5686492" cy="100811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s-ES" sz="2000" dirty="0" smtClean="0"/>
              <a:t>María Pinto Molina (2010)</a:t>
            </a:r>
          </a:p>
        </p:txBody>
      </p:sp>
    </p:spTree>
    <p:extLst>
      <p:ext uri="{BB962C8B-B14F-4D97-AF65-F5344CB8AC3E}">
        <p14:creationId xmlns:p14="http://schemas.microsoft.com/office/powerpoint/2010/main" val="13777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3" cy="1397000"/>
          </a:xfrm>
        </p:spPr>
        <p:txBody>
          <a:bodyPr rtlCol="0"/>
          <a:lstStyle/>
          <a:p>
            <a:pPr rtl="0"/>
            <a:r>
              <a:rPr lang="es-ES" dirty="0" smtClean="0"/>
              <a:t>La innovación abierta debe incluir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117309" y="2636912"/>
            <a:ext cx="10157354" cy="3535288"/>
          </a:xfrm>
        </p:spPr>
        <p:txBody>
          <a:bodyPr rtlCol="0"/>
          <a:lstStyle/>
          <a:p>
            <a:pPr rtl="0"/>
            <a:r>
              <a:rPr lang="es-ES" dirty="0" smtClean="0"/>
              <a:t>Aspectos tecnológicos</a:t>
            </a:r>
          </a:p>
          <a:p>
            <a:pPr rtl="0"/>
            <a:r>
              <a:rPr lang="es-ES" dirty="0" smtClean="0"/>
              <a:t>Aspectos arquitectónicos</a:t>
            </a:r>
          </a:p>
          <a:p>
            <a:pPr rtl="0"/>
            <a:r>
              <a:rPr lang="es-ES" dirty="0" smtClean="0"/>
              <a:t>Organización y gestión de la biblioteca</a:t>
            </a:r>
          </a:p>
          <a:p>
            <a:pPr rtl="0"/>
            <a:r>
              <a:rPr lang="es-ES" dirty="0" smtClean="0"/>
              <a:t>Formación y desarrollo del profesional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23666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17308" y="980728"/>
            <a:ext cx="10768303" cy="1397000"/>
          </a:xfrm>
        </p:spPr>
        <p:txBody>
          <a:bodyPr rtlCol="0"/>
          <a:lstStyle/>
          <a:p>
            <a:pPr rtl="0"/>
            <a:r>
              <a:rPr lang="es-ES" dirty="0" smtClean="0"/>
              <a:t>¿</a:t>
            </a:r>
            <a:r>
              <a:rPr lang="es-ES" sz="3600" dirty="0" err="1" smtClean="0"/>
              <a:t>Considerás</a:t>
            </a:r>
            <a:r>
              <a:rPr lang="es-ES" sz="3600" dirty="0" smtClean="0"/>
              <a:t> qué tu biblioteca es innovadora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117308" y="3501008"/>
            <a:ext cx="10157354" cy="1871216"/>
          </a:xfrm>
        </p:spPr>
        <p:txBody>
          <a:bodyPr rtlCol="0"/>
          <a:lstStyle/>
          <a:p>
            <a:pPr marL="0" indent="0" algn="ctr" rtl="0">
              <a:buNone/>
            </a:pPr>
            <a:r>
              <a:rPr lang="es-ES" sz="2800" dirty="0" smtClean="0"/>
              <a:t>Nueve factores críticos del éxito en la innovación</a:t>
            </a:r>
          </a:p>
          <a:p>
            <a:pPr marL="0" indent="0" algn="r" rtl="0">
              <a:buNone/>
            </a:pPr>
            <a:endParaRPr lang="es-ES" dirty="0" smtClean="0"/>
          </a:p>
          <a:p>
            <a:pPr marL="0" indent="0" algn="r" rtl="0">
              <a:buNone/>
            </a:pPr>
            <a:r>
              <a:rPr lang="es-ES" dirty="0" smtClean="0"/>
              <a:t>Stephen Abram</a:t>
            </a:r>
          </a:p>
        </p:txBody>
      </p:sp>
    </p:spTree>
    <p:extLst>
      <p:ext uri="{BB962C8B-B14F-4D97-AF65-F5344CB8AC3E}">
        <p14:creationId xmlns:p14="http://schemas.microsoft.com/office/powerpoint/2010/main" val="12134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05780" y="260648"/>
            <a:ext cx="8280920" cy="57606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AR" dirty="0" smtClean="0"/>
              <a:t>Tener convicción y un motivo convincente para innovar</a:t>
            </a:r>
          </a:p>
          <a:p>
            <a:pPr marL="514350" indent="-514350">
              <a:buAutoNum type="arabicPeriod"/>
            </a:pPr>
            <a:endParaRPr lang="es-AR" dirty="0" smtClean="0"/>
          </a:p>
          <a:p>
            <a:pPr marL="514350" indent="-514350">
              <a:buAutoNum type="arabicPeriod"/>
            </a:pPr>
            <a:r>
              <a:rPr lang="es-AR" dirty="0" smtClean="0"/>
              <a:t>Tener visión de futuro pero que sea compartida y motivadora</a:t>
            </a:r>
          </a:p>
          <a:p>
            <a:pPr marL="514350" indent="-514350">
              <a:buAutoNum type="arabicPeriod"/>
            </a:pPr>
            <a:endParaRPr lang="es-AR" dirty="0" smtClean="0"/>
          </a:p>
          <a:p>
            <a:pPr marL="514350" indent="-514350">
              <a:buAutoNum type="arabicPeriod"/>
            </a:pPr>
            <a:r>
              <a:rPr lang="es-AR" dirty="0" smtClean="0"/>
              <a:t>Tener una agenda de innovación estratégica que afecte a toda la planificación de la biblioteca que inspire todos los proyectos y que sea denominador común 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05780" y="836712"/>
            <a:ext cx="7920879" cy="4896544"/>
          </a:xfrm>
        </p:spPr>
        <p:txBody>
          <a:bodyPr>
            <a:normAutofit/>
          </a:bodyPr>
          <a:lstStyle/>
          <a:p>
            <a:r>
              <a:rPr lang="es-AR" dirty="0"/>
              <a:t>4</a:t>
            </a:r>
            <a:r>
              <a:rPr lang="es-AR" dirty="0" smtClean="0"/>
              <a:t>. La Dirección tiene que ser partícipe del proceso</a:t>
            </a:r>
          </a:p>
          <a:p>
            <a:endParaRPr lang="es-AR" dirty="0" smtClean="0"/>
          </a:p>
          <a:p>
            <a:r>
              <a:rPr lang="es-AR" dirty="0"/>
              <a:t>5</a:t>
            </a:r>
            <a:r>
              <a:rPr lang="es-AR" dirty="0" smtClean="0"/>
              <a:t>. Un modelo de toma de decisiones que fomente un trabajo en equipo </a:t>
            </a:r>
          </a:p>
          <a:p>
            <a:endParaRPr lang="es-AR" dirty="0" smtClean="0"/>
          </a:p>
          <a:p>
            <a:r>
              <a:rPr lang="es-AR" dirty="0" smtClean="0"/>
              <a:t>6. Equipos multidisciplinarios y creativos con personal experto pero también inexperto que puedan aportar nuevos y enriquecedores puntos de vista.</a:t>
            </a:r>
          </a:p>
        </p:txBody>
      </p:sp>
    </p:spTree>
    <p:extLst>
      <p:ext uri="{BB962C8B-B14F-4D97-AF65-F5344CB8AC3E}">
        <p14:creationId xmlns:p14="http://schemas.microsoft.com/office/powerpoint/2010/main" val="39857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05780" y="260648"/>
            <a:ext cx="7920879" cy="5832648"/>
          </a:xfrm>
        </p:spPr>
        <p:txBody>
          <a:bodyPr>
            <a:normAutofit/>
          </a:bodyPr>
          <a:lstStyle/>
          <a:p>
            <a:r>
              <a:rPr lang="es-AR" dirty="0" smtClean="0"/>
              <a:t>7. Explorar con mente abierta las claves que controlan el mercado de la información: usuarios, competidores, leyes y normativas reguladoras, ciencia y tecnología.</a:t>
            </a:r>
          </a:p>
          <a:p>
            <a:endParaRPr lang="es-AR" dirty="0" smtClean="0"/>
          </a:p>
          <a:p>
            <a:r>
              <a:rPr lang="es-AR" dirty="0" smtClean="0"/>
              <a:t>8. Estar dispuestos a asumir riesgos y a ver el valor de lo absurdo.</a:t>
            </a:r>
          </a:p>
          <a:p>
            <a:endParaRPr lang="es-AR" dirty="0" smtClean="0"/>
          </a:p>
          <a:p>
            <a:r>
              <a:rPr lang="es-AR" dirty="0" smtClean="0"/>
              <a:t>9. Un proceso de ejecución bien definido y flexible, para ello hay que tener un equipo de personas dedicadas a la información.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8431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bros 16 ×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25_TF02787940_TF02787940.potx" id="{E4867741-AB88-422F-8BCA-FDD508E2AD3F}" vid="{39C8C42B-A481-4D65-818A-E436C803BC0B}"/>
    </a:ext>
  </a:extLst>
</a:theme>
</file>

<file path=ppt/theme/theme2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4873beb7-5857-4685-be1f-d57550cc96cc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pila de libros azul (panorámica)</Template>
  <TotalTime>0</TotalTime>
  <Words>620</Words>
  <Application>Microsoft Office PowerPoint</Application>
  <PresentationFormat>Personalizado</PresentationFormat>
  <Paragraphs>80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Libros 16 × 9</vt:lpstr>
      <vt:lpstr>    “Pensar la biblioteca” de manera innovadora </vt:lpstr>
      <vt:lpstr>Innovación</vt:lpstr>
      <vt:lpstr>La innovación según Kenneth Morse</vt:lpstr>
      <vt:lpstr>Innovación en bibliotecas</vt:lpstr>
      <vt:lpstr>La innovación abierta debe incluir</vt:lpstr>
      <vt:lpstr>¿Considerás qué tu biblioteca es innovadora?</vt:lpstr>
      <vt:lpstr>Presentación de PowerPoint</vt:lpstr>
      <vt:lpstr>Presentación de PowerPoint</vt:lpstr>
      <vt:lpstr>Presentación de PowerPoint</vt:lpstr>
      <vt:lpstr>Cualidades del bibliotecario innovador </vt:lpstr>
      <vt:lpstr>Escanea, observa e inspira</vt:lpstr>
      <vt:lpstr>Reflexiona, experimenta y se arriesga</vt:lpstr>
      <vt:lpstr>Busca la colaboración e implicación</vt:lpstr>
      <vt:lpstr>Planifica y organiza</vt:lpstr>
      <vt:lpstr>¿Cómo construimos una cultura innovadora?</vt:lpstr>
      <vt:lpstr>“La gran innovación que nos debemos es la innovación de nuestro pensamiento”</vt:lpstr>
      <vt:lpstr> Ministerio de Agroindustria Subsecretaría de Desarrollo Foresto Industrial CDIF Centro de Documentación e Información Forestal Ing. Agr. Lucas Tortorelli Contacto: nifern@magyp.gob.ar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2017-08-22T13:38:02Z</dcterms:created>
  <dcterms:modified xsi:type="dcterms:W3CDTF">2017-08-23T17:13:09Z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