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906000" cy="6858000" type="A4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75" autoAdjust="0"/>
    <p:restoredTop sz="94203" autoAdjust="0"/>
  </p:normalViewPr>
  <p:slideViewPr>
    <p:cSldViewPr>
      <p:cViewPr varScale="1">
        <p:scale>
          <a:sx n="86" d="100"/>
          <a:sy n="86" d="100"/>
        </p:scale>
        <p:origin x="-1098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035CD-D28C-4335-B13B-D4D1EA76C193}" type="datetimeFigureOut">
              <a:rPr lang="es-ES" smtClean="0"/>
              <a:pPr/>
              <a:t>18/09/2023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AD927-C686-4EC6-AA9B-F9DB39A5D6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FA017-746D-4600-8DC4-AFAFDA7507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AD895-5383-4FA8-B069-86F8F9F56A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623F-A197-40CF-A883-586CA07AD5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55863-B22F-41FE-91FC-C070F5B99F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20094-993D-43E9-9F11-DF1AE8D4E6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14189-6B01-4B2D-9EC8-3166E825D3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36414-4912-4D50-9BBC-967E237BB8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868D-3462-41A6-9433-11FCB121CE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1FA2B-4282-4CAB-A51E-AE2813B832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A07EB-1513-45F6-B7C2-A0249E7F59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D0CFB-2388-4BB4-B817-E987E7E302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A4E302B-D643-4071-991A-9D1C2DC510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sn.org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crunch.org/resource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rot.org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mim.org/abou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cyt-conicet.gov.ar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hyperlink" Target="https://www.facebook.com/caicy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kifrases.com/frase/13169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sn.org/es/centre/argentina-argentin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or.org/search?query=conice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3"/>
          <p:cNvSpPr txBox="1">
            <a:spLocks noChangeArrowheads="1"/>
          </p:cNvSpPr>
          <p:nvPr/>
        </p:nvSpPr>
        <p:spPr bwMode="auto">
          <a:xfrm>
            <a:off x="560388" y="1839913"/>
            <a:ext cx="8572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ES" sz="2000" b="1" dirty="0" smtClean="0">
              <a:solidFill>
                <a:srgbClr val="FFFFFF"/>
              </a:solidFill>
              <a:latin typeface="+mj-lt"/>
            </a:endParaRPr>
          </a:p>
          <a:p>
            <a:pPr algn="ctr">
              <a:spcBef>
                <a:spcPct val="50000"/>
              </a:spcBef>
              <a:defRPr/>
            </a:pPr>
            <a:endParaRPr lang="es-ES" sz="2000" b="1" dirty="0" smtClean="0">
              <a:solidFill>
                <a:srgbClr val="FFFFFF"/>
              </a:solidFill>
              <a:latin typeface="+mj-lt"/>
            </a:endParaRPr>
          </a:p>
          <a:p>
            <a:pPr algn="ctr">
              <a:spcBef>
                <a:spcPct val="50000"/>
              </a:spcBef>
              <a:defRPr/>
            </a:pPr>
            <a:endParaRPr lang="es-E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1" name="Text Box 16"/>
          <p:cNvSpPr txBox="1">
            <a:spLocks noChangeArrowheads="1"/>
          </p:cNvSpPr>
          <p:nvPr/>
        </p:nvSpPr>
        <p:spPr bwMode="auto">
          <a:xfrm>
            <a:off x="2360613" y="5734050"/>
            <a:ext cx="2087562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1400">
              <a:latin typeface="Frutiger-Light" pitchFamily="18" charset="0"/>
            </a:endParaRPr>
          </a:p>
          <a:p>
            <a:pPr algn="ctr">
              <a:spcBef>
                <a:spcPct val="50000"/>
              </a:spcBef>
            </a:pPr>
            <a:endParaRPr lang="es-ES" sz="1400">
              <a:latin typeface="Frutiger-Light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s-ES" sz="1000">
                <a:latin typeface="Black Chancery" pitchFamily="2" charset="0"/>
              </a:rPr>
              <a:t> </a:t>
            </a:r>
          </a:p>
        </p:txBody>
      </p:sp>
      <p:sp>
        <p:nvSpPr>
          <p:cNvPr id="2053" name="Text Box 21"/>
          <p:cNvSpPr txBox="1">
            <a:spLocks noChangeArrowheads="1"/>
          </p:cNvSpPr>
          <p:nvPr/>
        </p:nvSpPr>
        <p:spPr bwMode="auto">
          <a:xfrm>
            <a:off x="7691438" y="55895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s-ES_tradnl" sz="1400">
              <a:latin typeface="Frutiger-Light" pitchFamily="18" charset="0"/>
            </a:endParaRPr>
          </a:p>
        </p:txBody>
      </p: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560388" y="6176984"/>
            <a:ext cx="8572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500" dirty="0" smtClean="0">
                <a:solidFill>
                  <a:srgbClr val="FFFFFF"/>
                </a:solidFill>
                <a:latin typeface="+mj-lt"/>
              </a:rPr>
              <a:t>Buenos Aires - FECHA 19-09-2023</a:t>
            </a:r>
            <a:endParaRPr lang="es-ES" sz="15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102" y="5286388"/>
            <a:ext cx="2006254" cy="475488"/>
          </a:xfrm>
          <a:prstGeom prst="rect">
            <a:avLst/>
          </a:prstGeom>
        </p:spPr>
      </p:pic>
      <p:pic>
        <p:nvPicPr>
          <p:cNvPr id="12" name="image2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9794" y="5286388"/>
            <a:ext cx="2850395" cy="690372"/>
          </a:xfrm>
          <a:prstGeom prst="rect">
            <a:avLst/>
          </a:prstGeom>
        </p:spPr>
      </p:pic>
      <p:pic>
        <p:nvPicPr>
          <p:cNvPr id="13" name="12 Imagen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2" y="5286388"/>
            <a:ext cx="2372056" cy="466790"/>
          </a:xfrm>
          <a:prstGeom prst="rect">
            <a:avLst/>
          </a:prstGeom>
        </p:spPr>
      </p:pic>
      <p:pic>
        <p:nvPicPr>
          <p:cNvPr id="14" name="13 Imagen" descr="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644" y="5286388"/>
            <a:ext cx="1971950" cy="666843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523976" y="2643182"/>
            <a:ext cx="6999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Identificadores persistentes</a:t>
            </a:r>
            <a:endParaRPr lang="es-E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8092" y="1714488"/>
            <a:ext cx="935837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ISNI (International Standard Name Identifier)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El International Standard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Name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Identifier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 (ISNI) es un sistema para identificar de forma única las identidades públicas.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rebuchet MS" pitchFamily="34" charset="0"/>
              <a:cs typeface="Trebuchet MS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Podemos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decir que ROR e ISNI están hechos para los mismos objetivos, algunos recomiendan o uno u otro. Tener multiplicidad de identificadores no es perjudicial dado que no existe la incompatibilidad de los mismos.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38092" y="1643050"/>
            <a:ext cx="94298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IGSN (International Generic Sample Number)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Aunque inicialmente se desarrolló para muestras en las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geociencias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, la aplicación de IGSN puede ampliarse y ya se ha ampliado a otros dominios que dependen de muestras y colecciones físicas.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El objetivo de IGSN es implementar y promover métodos estándar para identificar, citar y ubicar muestras físicas con confianza mediante la operación de un servicio de registro internacional.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  <a:hlinkClick r:id="rId3"/>
              </a:rPr>
              <a:t>https://www.igsn.org/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66654" y="1643050"/>
            <a:ext cx="950125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RRID (Research Resource Identifiers)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El portal ofrece una ubicación central para obtener y explorar identificadores de recursos de investigación (RRID).</a:t>
            </a:r>
            <a:r>
              <a:rPr lang="es-ES" sz="2400" dirty="0" smtClean="0">
                <a:latin typeface="Arial" pitchFamily="34" charset="0"/>
                <a:ea typeface="Trebuchet MS" pitchFamily="34" charset="0"/>
                <a:cs typeface="Arial" pitchFamily="34" charset="0"/>
              </a:rPr>
              <a:t> P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ara citar recursos en la literatura biomédica.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Anticuerpo: RRID:AB_2783747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Organismo: RRID:IMSR_JAX:000664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Herramienta:  RRID:SCR_003070      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Plásmido:  RRID:Addgene_80088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Línea celular: RRID:CVCL_LB79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  <a:hlinkClick r:id="rId3"/>
              </a:rPr>
              <a:t>https://scicrunch.org/resources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9850225" cy="42582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38092" y="1571612"/>
            <a:ext cx="92869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Uniprot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rebuchet MS" pitchFamily="34" charset="0"/>
              <a:cs typeface="Trebuchet MS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Es un portal de identificadores persistentes que identifica las proteínas.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Universal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Protein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Resource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 (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UniProt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) es un recurso completo para secuencias de proteínas y datos de anotación.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rebuchet MS" pitchFamily="34" charset="0"/>
              <a:cs typeface="Trebuchet MS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400" dirty="0" smtClean="0">
              <a:latin typeface="Arial" pitchFamily="34" charset="0"/>
              <a:ea typeface="Trebuchet MS" pitchFamily="34" charset="0"/>
              <a:cs typeface="Trebuchet MS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El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consorcio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UniProt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 y las instituciones anfitrionas EMBL-EBI, SIB y PIR están comprometidos con la preservación a largo plazo de las bases de datos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UniProt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  <a:hlinkClick r:id="rId3"/>
              </a:rPr>
              <a:t>https://www.uniprot.org/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9530" y="1643050"/>
            <a:ext cx="935837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OMIM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latin typeface="Arial" pitchFamily="34" charset="0"/>
                <a:ea typeface="Trebuchet MS" pitchFamily="34" charset="0"/>
                <a:cs typeface="Trebuchet MS" pitchFamily="34" charset="0"/>
              </a:rPr>
              <a:t>E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s un compendio completo y autorizado de genes humanos y fenotipos genéticos que está disponible gratuitamente y se actualiza diariamente. Está diseñado para ser utilizado principalmente por médicos y otros profesionales relacionados con trastornos genéticos, por investigadores en genética y por estudiantes avanzados de ciencia y medicina.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  <a:hlinkClick r:id="rId3"/>
              </a:rPr>
              <a:t>https://omim.org/about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3"/>
          <p:cNvSpPr txBox="1">
            <a:spLocks noChangeArrowheads="1"/>
          </p:cNvSpPr>
          <p:nvPr/>
        </p:nvSpPr>
        <p:spPr bwMode="auto">
          <a:xfrm>
            <a:off x="560388" y="3152775"/>
            <a:ext cx="85725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FFFF"/>
                </a:solidFill>
              </a:rPr>
              <a:t>Carlos </a:t>
            </a:r>
            <a:r>
              <a:rPr lang="es-ES" sz="2000" b="1" dirty="0" err="1">
                <a:solidFill>
                  <a:srgbClr val="FFFFFF"/>
                </a:solidFill>
              </a:rPr>
              <a:t>Authier</a:t>
            </a:r>
            <a:r>
              <a:rPr lang="es-ES" sz="2000" b="1" dirty="0">
                <a:solidFill>
                  <a:srgbClr val="FFFFFF"/>
                </a:solidFill>
              </a:rPr>
              <a:t> / cauthier@conicet.gov.ar</a:t>
            </a:r>
          </a:p>
          <a:p>
            <a:pPr algn="ctr">
              <a:spcBef>
                <a:spcPct val="50000"/>
              </a:spcBef>
            </a:pPr>
            <a:endParaRPr lang="es-ES" sz="3000" b="1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000" dirty="0">
              <a:latin typeface="DINPro-Black" pitchFamily="50" charset="0"/>
            </a:endParaRPr>
          </a:p>
        </p:txBody>
      </p:sp>
      <p:sp>
        <p:nvSpPr>
          <p:cNvPr id="26627" name="Text Box 17"/>
          <p:cNvSpPr txBox="1">
            <a:spLocks noChangeArrowheads="1"/>
          </p:cNvSpPr>
          <p:nvPr/>
        </p:nvSpPr>
        <p:spPr bwMode="auto">
          <a:xfrm>
            <a:off x="7473950" y="6324600"/>
            <a:ext cx="2087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1400">
              <a:latin typeface="Frutiger-Light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s-ES" sz="1000">
                <a:latin typeface="Black Chancery" pitchFamily="2" charset="0"/>
              </a:rPr>
              <a:t> </a:t>
            </a:r>
          </a:p>
        </p:txBody>
      </p:sp>
      <p:sp>
        <p:nvSpPr>
          <p:cNvPr id="26628" name="Text Box 21"/>
          <p:cNvSpPr txBox="1">
            <a:spLocks noChangeArrowheads="1"/>
          </p:cNvSpPr>
          <p:nvPr/>
        </p:nvSpPr>
        <p:spPr bwMode="auto">
          <a:xfrm>
            <a:off x="7691438" y="55895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s-ES_tradnl" sz="1400">
              <a:latin typeface="Frutiger-Light" pitchFamily="18" charset="0"/>
            </a:endParaRP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560388" y="4868863"/>
            <a:ext cx="8572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500" smtClean="0">
                <a:solidFill>
                  <a:schemeClr val="bg1"/>
                </a:solidFill>
                <a:latin typeface="+mj-lt"/>
              </a:rPr>
              <a:t>FECHA 14-09-2023</a:t>
            </a:r>
            <a:endParaRPr lang="es-ES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630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1065213" y="6092825"/>
            <a:ext cx="20431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DINPro-Black" pitchFamily="50" charset="0"/>
              </a:rPr>
              <a:t>www.caicyt-conicet.gov.ar</a:t>
            </a:r>
          </a:p>
        </p:txBody>
      </p:sp>
      <p:sp>
        <p:nvSpPr>
          <p:cNvPr id="26632" name="Rectangle 10">
            <a:hlinkClick r:id="rId4"/>
          </p:cNvPr>
          <p:cNvSpPr>
            <a:spLocks noChangeArrowheads="1"/>
          </p:cNvSpPr>
          <p:nvPr/>
        </p:nvSpPr>
        <p:spPr bwMode="auto">
          <a:xfrm>
            <a:off x="8048625" y="6078538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solidFill>
                <a:srgbClr val="FFFFFF"/>
              </a:solidFill>
              <a:latin typeface="DINPro-Black" pitchFamily="50" charset="0"/>
            </a:endParaRPr>
          </a:p>
        </p:txBody>
      </p:sp>
      <p:sp>
        <p:nvSpPr>
          <p:cNvPr id="26633" name="AutoShape 10" descr="Creative Commons"/>
          <p:cNvSpPr>
            <a:spLocks noChangeAspect="1" noChangeArrowheads="1"/>
          </p:cNvSpPr>
          <p:nvPr/>
        </p:nvSpPr>
        <p:spPr bwMode="auto">
          <a:xfrm>
            <a:off x="20002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34" name="Picture 11" descr="C:\Users\vsangoi\Google Drive\--00--header\Power-Point-\descarg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5300" y="6092825"/>
            <a:ext cx="952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acceso-abierto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0520" y="5929330"/>
            <a:ext cx="1366830" cy="512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Subtítulo"/>
          <p:cNvSpPr txBox="1">
            <a:spLocks/>
          </p:cNvSpPr>
          <p:nvPr/>
        </p:nvSpPr>
        <p:spPr bwMode="auto">
          <a:xfrm>
            <a:off x="357158" y="2071678"/>
            <a:ext cx="8786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“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Dormía y soñaba que la vida era alegría,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desperté y vi que la vida era servicio,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serví y vi que el servicio era alegría.”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s-ES" sz="2000" kern="0" dirty="0" smtClean="0">
              <a:latin typeface="+mn-lt"/>
              <a:cs typeface="MS PGothic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Rabindranath Tagore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s-ES" sz="1600" kern="0" dirty="0" smtClean="0">
              <a:latin typeface="+mn-lt"/>
              <a:cs typeface="MS PGothic" charset="0"/>
              <a:hlinkClick r:id="rId3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  <a:hlinkClick r:id="rId3"/>
              </a:rPr>
              <a:t>https://akifrases.com/frase/131699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/>
            </a:r>
            <a:b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</a:b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MS PGothic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3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MS PGothic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MS PGothic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MS PGothic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2538" y="1500174"/>
            <a:ext cx="7010196" cy="4525963"/>
          </a:xfrm>
        </p:spPr>
      </p:pic>
      <p:sp>
        <p:nvSpPr>
          <p:cNvPr id="10" name="6 Subtítulo"/>
          <p:cNvSpPr txBox="1">
            <a:spLocks/>
          </p:cNvSpPr>
          <p:nvPr/>
        </p:nvSpPr>
        <p:spPr>
          <a:xfrm>
            <a:off x="1523976" y="6143644"/>
            <a:ext cx="6842626" cy="461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dirty="0">
                <a:hlinkClick r:id="rId4"/>
              </a:rPr>
              <a:t>https://</a:t>
            </a:r>
            <a:r>
              <a:rPr lang="es-AR" sz="1800" dirty="0" err="1">
                <a:hlinkClick r:id="rId4"/>
              </a:rPr>
              <a:t>www.issn.org</a:t>
            </a:r>
            <a:r>
              <a:rPr lang="es-AR" sz="1800" dirty="0">
                <a:hlinkClick r:id="rId4"/>
              </a:rPr>
              <a:t>/es/centre/argentina-</a:t>
            </a:r>
            <a:r>
              <a:rPr lang="es-AR" sz="1800" dirty="0" err="1">
                <a:hlinkClick r:id="rId4"/>
              </a:rPr>
              <a:t>argentine</a:t>
            </a:r>
            <a:r>
              <a:rPr lang="es-AR" sz="1800" dirty="0">
                <a:hlinkClick r:id="rId4"/>
              </a:rPr>
              <a:t>/</a:t>
            </a:r>
            <a:endParaRPr lang="es-ES" sz="1800" dirty="0" smtClean="0"/>
          </a:p>
          <a:p>
            <a:endParaRPr lang="es-E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2538" y="1403367"/>
            <a:ext cx="6791942" cy="4525963"/>
          </a:xfrm>
        </p:spPr>
      </p:pic>
      <p:sp>
        <p:nvSpPr>
          <p:cNvPr id="6" name="6 Subtítulo"/>
          <p:cNvSpPr txBox="1">
            <a:spLocks/>
          </p:cNvSpPr>
          <p:nvPr/>
        </p:nvSpPr>
        <p:spPr>
          <a:xfrm>
            <a:off x="1452538" y="6000768"/>
            <a:ext cx="6842626" cy="461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dirty="0" smtClean="0"/>
              <a:t>https://portal.issn.org/</a:t>
            </a:r>
            <a:endParaRPr lang="es-E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AR" sz="2400" b="1" dirty="0" smtClean="0"/>
              <a:t>¿Qué es un identificador único?</a:t>
            </a:r>
            <a:br>
              <a:rPr lang="es-AR" sz="2400" b="1" dirty="0" smtClean="0"/>
            </a:br>
            <a:r>
              <a:rPr lang="es-AR" sz="2400" b="1" dirty="0" smtClean="0"/>
              <a:t/>
            </a:r>
            <a:br>
              <a:rPr lang="es-AR" sz="2400" b="1" dirty="0" smtClean="0"/>
            </a:br>
            <a:r>
              <a:rPr lang="es-AR" sz="2400" b="1" dirty="0" smtClean="0"/>
              <a:t/>
            </a:r>
            <a:br>
              <a:rPr lang="es-AR" sz="2400" b="1" dirty="0" smtClean="0"/>
            </a:br>
            <a:r>
              <a:rPr lang="es-AR" sz="2400" b="1" dirty="0" smtClean="0"/>
              <a:t>ISBN</a:t>
            </a:r>
            <a:br>
              <a:rPr lang="es-AR" sz="2400" b="1" dirty="0" smtClean="0"/>
            </a:br>
            <a:r>
              <a:rPr lang="es-AR" sz="2400" b="1" dirty="0" smtClean="0"/>
              <a:t/>
            </a:r>
            <a:br>
              <a:rPr lang="es-AR" sz="2400" b="1" dirty="0" smtClean="0"/>
            </a:br>
            <a:r>
              <a:rPr lang="es-AR" sz="2400" b="1" dirty="0" smtClean="0"/>
              <a:t>ISSN</a:t>
            </a:r>
            <a:br>
              <a:rPr lang="es-AR" sz="2400" b="1" dirty="0" smtClean="0"/>
            </a:br>
            <a:r>
              <a:rPr lang="es-AR" sz="2400" b="1" dirty="0" smtClean="0"/>
              <a:t/>
            </a:r>
            <a:br>
              <a:rPr lang="es-AR" sz="2400" b="1" dirty="0" smtClean="0"/>
            </a:br>
            <a:r>
              <a:rPr lang="es-AR" sz="2400" b="1" dirty="0" smtClean="0"/>
              <a:t>DOI</a:t>
            </a:r>
            <a:br>
              <a:rPr lang="es-AR" sz="2400" b="1" dirty="0" smtClean="0"/>
            </a:br>
            <a:r>
              <a:rPr lang="es-AR" sz="2400" b="1" dirty="0" smtClean="0"/>
              <a:t/>
            </a:r>
            <a:br>
              <a:rPr lang="es-AR" sz="2400" b="1" dirty="0" smtClean="0"/>
            </a:br>
            <a:r>
              <a:rPr lang="es-AR" sz="2400" b="1" dirty="0" err="1" smtClean="0"/>
              <a:t>Handle</a:t>
            </a:r>
            <a:r>
              <a:rPr lang="es-AR" sz="2400" b="1" dirty="0" smtClean="0"/>
              <a:t/>
            </a:r>
            <a:br>
              <a:rPr lang="es-AR" sz="2400" b="1" dirty="0" smtClean="0"/>
            </a:br>
            <a:r>
              <a:rPr lang="es-AR" sz="2400" b="1" dirty="0" smtClean="0"/>
              <a:t/>
            </a:r>
            <a:br>
              <a:rPr lang="es-AR" sz="2400" b="1" dirty="0" smtClean="0"/>
            </a:br>
            <a:r>
              <a:rPr lang="es-AR" sz="2400" b="1" dirty="0" smtClean="0"/>
              <a:t>ORCID</a:t>
            </a:r>
            <a:endParaRPr lang="es-E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1781167"/>
            <a:ext cx="8915400" cy="576263"/>
          </a:xfrm>
        </p:spPr>
        <p:txBody>
          <a:bodyPr/>
          <a:lstStyle/>
          <a:p>
            <a:pPr algn="l"/>
            <a:r>
              <a:rPr lang="es-AR" sz="2000" dirty="0" smtClean="0"/>
              <a:t>¿Por qué nace esta iniciativa?</a:t>
            </a:r>
          </a:p>
        </p:txBody>
      </p:sp>
      <p:pic>
        <p:nvPicPr>
          <p:cNvPr id="6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725" y="3176598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08313" y="2135201"/>
            <a:ext cx="6481762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AR" sz="4000" dirty="0">
                <a:solidFill>
                  <a:schemeClr val="tx2"/>
                </a:solidFill>
                <a:latin typeface="Arial" charset="0"/>
              </a:rPr>
              <a:t>…"El DOI puede identificar recursos en acceso abierto, pero debe pagarse su registro"</a:t>
            </a:r>
            <a:endParaRPr lang="en-US" sz="4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1 CuadroTexto"/>
          <p:cNvSpPr txBox="1">
            <a:spLocks noChangeArrowheads="1"/>
          </p:cNvSpPr>
          <p:nvPr/>
        </p:nvSpPr>
        <p:spPr bwMode="auto">
          <a:xfrm>
            <a:off x="273050" y="5373688"/>
            <a:ext cx="9432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/>
              <a:t>Bosch, Mela, “¡El enmascarado no se rinde! Identificación y persistencia para la producción en Humanidades Digitales,” COMCIENT: repositorio institucional del CAICYT especializado en información y comunicación científica, consulta 30 de octubre de 2018, http://www.caicyt-conicet.gov.ar/comcient/ark%3A/16680081/rscxn.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1495415"/>
            <a:ext cx="8915400" cy="576263"/>
          </a:xfrm>
        </p:spPr>
        <p:txBody>
          <a:bodyPr/>
          <a:lstStyle/>
          <a:p>
            <a:pPr algn="l"/>
            <a:r>
              <a:rPr lang="es-AR" sz="2000" dirty="0" smtClean="0"/>
              <a:t>¿Por qué más identificadores digitales de autores científicos?</a:t>
            </a:r>
          </a:p>
        </p:txBody>
      </p:sp>
      <p:pic>
        <p:nvPicPr>
          <p:cNvPr id="6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2433641"/>
            <a:ext cx="27559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0838" y="2449516"/>
            <a:ext cx="52228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3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7238" y="3929066"/>
            <a:ext cx="25193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5095876" y="2071678"/>
            <a:ext cx="3286148" cy="2143140"/>
          </a:xfrm>
          <a:prstGeom prst="line">
            <a:avLst/>
          </a:prstGeom>
          <a:ln w="88900">
            <a:solidFill>
              <a:srgbClr val="FF0000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738422" y="3929066"/>
            <a:ext cx="3286148" cy="2143140"/>
          </a:xfrm>
          <a:prstGeom prst="line">
            <a:avLst/>
          </a:prstGeom>
          <a:ln w="88900">
            <a:solidFill>
              <a:srgbClr val="FF0000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 flipH="1" flipV="1">
            <a:off x="2702703" y="3821909"/>
            <a:ext cx="2857520" cy="2643206"/>
          </a:xfrm>
          <a:prstGeom prst="line">
            <a:avLst/>
          </a:prstGeom>
          <a:ln w="88900">
            <a:solidFill>
              <a:srgbClr val="FF0000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 flipH="1" flipV="1">
            <a:off x="5212557" y="1831169"/>
            <a:ext cx="2857520" cy="2643206"/>
          </a:xfrm>
          <a:prstGeom prst="line">
            <a:avLst/>
          </a:prstGeom>
          <a:ln w="88900">
            <a:solidFill>
              <a:srgbClr val="FF0000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374618" y="1638291"/>
            <a:ext cx="8915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MS PGothic" charset="0"/>
              </a:rPr>
              <a:t>Como obtener</a:t>
            </a:r>
            <a:b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MS PGothic" charset="0"/>
              </a:rPr>
            </a:br>
            <a:r>
              <a:rPr kumimoji="0" lang="es-A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MS PGothic" charset="0"/>
              </a:rPr>
              <a:t>ARK - CAICYT</a:t>
            </a:r>
            <a:endParaRPr kumimoji="0" lang="es-AR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MS PGothic" pitchFamily="34" charset="-128"/>
              <a:cs typeface="MS PGothic" charset="0"/>
            </a:endParaRPr>
          </a:p>
        </p:txBody>
      </p:sp>
      <p:pic>
        <p:nvPicPr>
          <p:cNvPr id="15" name="4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968" y="2357430"/>
            <a:ext cx="8915400" cy="3722763"/>
          </a:xfrm>
        </p:spPr>
      </p:pic>
      <p:sp>
        <p:nvSpPr>
          <p:cNvPr id="16" name="15 Rectángulo"/>
          <p:cNvSpPr/>
          <p:nvPr/>
        </p:nvSpPr>
        <p:spPr>
          <a:xfrm>
            <a:off x="3167050" y="6143644"/>
            <a:ext cx="339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http://id.caicyt.gov.ar/issn/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38092" y="1643050"/>
            <a:ext cx="950125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ROR (Research Organization Registry)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ROR es un registro global dirigido por la comunidad de identificadores persistentes abiertos para organizaciones de investigación.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El Registro de Organizaciones de Investigación (ROR) incluye identificaciones y metadatos para más de 102.000 organizaciones. Los datos del registro son CC0 y están disponibles abiertamente a través de una interfaz de búsqueda, una API REST y un volcado de datos. Las actualizaciones del registro se seleccionan a través de un proceso comunitario y se publican de forma continua.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Ejemplo: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  <a:hlinkClick r:id="rId3"/>
              </a:rPr>
              <a:t>https://ror.org/search?query=conicet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546</Words>
  <Application>Microsoft Office PowerPoint</Application>
  <PresentationFormat>A4 (210 x 297 mm)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Default Design</vt:lpstr>
      <vt:lpstr>Diapositiva 1</vt:lpstr>
      <vt:lpstr>Diapositiva 2</vt:lpstr>
      <vt:lpstr>Diapositiva 3</vt:lpstr>
      <vt:lpstr>Diapositiva 4</vt:lpstr>
      <vt:lpstr>Diapositiva 5</vt:lpstr>
      <vt:lpstr>¿Por qué nace esta iniciativa?</vt:lpstr>
      <vt:lpstr>¿Por qué más identificadores digitales de autores científicos?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caicyt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Alicia</dc:creator>
  <cp:lastModifiedBy>cauthier</cp:lastModifiedBy>
  <cp:revision>278</cp:revision>
  <dcterms:created xsi:type="dcterms:W3CDTF">2006-08-14T11:27:52Z</dcterms:created>
  <dcterms:modified xsi:type="dcterms:W3CDTF">2023-09-18T15:21:39Z</dcterms:modified>
</cp:coreProperties>
</file>