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57" r:id="rId3"/>
    <p:sldId id="260" r:id="rId4"/>
    <p:sldId id="258" r:id="rId5"/>
    <p:sldId id="267" r:id="rId6"/>
    <p:sldId id="259" r:id="rId7"/>
    <p:sldId id="266" r:id="rId8"/>
    <p:sldId id="262" r:id="rId9"/>
    <p:sldId id="264" r:id="rId10"/>
    <p:sldId id="265" r:id="rId11"/>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15" autoAdjust="0"/>
  </p:normalViewPr>
  <p:slideViewPr>
    <p:cSldViewPr>
      <p:cViewPr varScale="1">
        <p:scale>
          <a:sx n="56" d="100"/>
          <a:sy n="56" d="100"/>
        </p:scale>
        <p:origin x="-151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EA4E9C-5482-4E26-93A3-19CCCB045BF5}" type="datetimeFigureOut">
              <a:rPr lang="es-AR"/>
              <a:pPr>
                <a:defRPr/>
              </a:pPr>
              <a:t>23/08/2012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A6E236C-CB04-4147-A77C-C42A4FFF3296}" type="slidenum">
              <a:rPr lang="es-AR"/>
              <a:pPr>
                <a:defRPr/>
              </a:pPr>
              <a:t>‹Nº›</a:t>
            </a:fld>
            <a:endParaRPr lang="es-AR"/>
          </a:p>
        </p:txBody>
      </p:sp>
    </p:spTree>
    <p:extLst>
      <p:ext uri="{BB962C8B-B14F-4D97-AF65-F5344CB8AC3E}">
        <p14:creationId xmlns:p14="http://schemas.microsoft.com/office/powerpoint/2010/main" val="395222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AR" smtClean="0"/>
              <a:t>Rasgos de la sociedad de la información (Raúl Trejo Delabre):</a:t>
            </a:r>
          </a:p>
          <a:p>
            <a:pPr lvl="1" eaLnBrk="1" hangingPunct="1">
              <a:spcBef>
                <a:spcPct val="0"/>
              </a:spcBef>
              <a:buFontTx/>
              <a:buChar char="-"/>
            </a:pPr>
            <a:r>
              <a:rPr lang="es-AR" b="1" smtClean="0"/>
              <a:t>Exhuberancia</a:t>
            </a:r>
            <a:r>
              <a:rPr lang="es-AR" smtClean="0"/>
              <a:t> de la información</a:t>
            </a:r>
          </a:p>
          <a:p>
            <a:pPr lvl="1" eaLnBrk="1" hangingPunct="1">
              <a:spcBef>
                <a:spcPct val="0"/>
              </a:spcBef>
              <a:buFontTx/>
              <a:buChar char="-"/>
            </a:pPr>
            <a:r>
              <a:rPr lang="es-AR" b="1" smtClean="0"/>
              <a:t>Omnipresencia</a:t>
            </a:r>
            <a:r>
              <a:rPr lang="es-AR" smtClean="0"/>
              <a:t> de las TIC que forman parte del escenario cotidiano, lo constituyen. Los medios de comunicación y su convergencia con las redes, son los espacios d socialización por excelencia</a:t>
            </a:r>
          </a:p>
          <a:p>
            <a:pPr lvl="1" eaLnBrk="1" hangingPunct="1">
              <a:spcBef>
                <a:spcPct val="0"/>
              </a:spcBef>
              <a:buFontTx/>
              <a:buChar char="-"/>
            </a:pPr>
            <a:r>
              <a:rPr lang="es-AR" b="1" smtClean="0"/>
              <a:t>Irradiación</a:t>
            </a:r>
            <a:r>
              <a:rPr lang="es-AR" smtClean="0"/>
              <a:t> de mensajes: ruptura con las barreras geográficas para el intercambio de mensajes</a:t>
            </a:r>
          </a:p>
          <a:p>
            <a:pPr lvl="1" eaLnBrk="1" hangingPunct="1">
              <a:spcBef>
                <a:spcPct val="0"/>
              </a:spcBef>
              <a:buFontTx/>
              <a:buChar char="-"/>
            </a:pPr>
            <a:r>
              <a:rPr lang="es-AR" b="1" smtClean="0"/>
              <a:t>Velocidad</a:t>
            </a:r>
            <a:r>
              <a:rPr lang="es-AR" smtClean="0"/>
              <a:t>: La comunicación se torna instantánea</a:t>
            </a:r>
          </a:p>
          <a:p>
            <a:pPr lvl="1" eaLnBrk="1" hangingPunct="1">
              <a:spcBef>
                <a:spcPct val="0"/>
              </a:spcBef>
              <a:buFontTx/>
              <a:buChar char="-"/>
            </a:pPr>
            <a:r>
              <a:rPr lang="es-AR" b="1" smtClean="0"/>
              <a:t>Multilateralidad/Centralidad:</a:t>
            </a:r>
            <a:r>
              <a:rPr lang="es-AR" smtClean="0"/>
              <a:t> la información puede llegar de cualquier sitio, pero usualmente es iniciada desde de las metrópolis culturales, como ser EEUU. </a:t>
            </a:r>
            <a:r>
              <a:rPr lang="es-AR" smtClean="0">
                <a:solidFill>
                  <a:srgbClr val="FF0000"/>
                </a:solidFill>
              </a:rPr>
              <a:t>Nuevas formas de imperialismo cultural</a:t>
            </a:r>
          </a:p>
          <a:p>
            <a:pPr lvl="1" eaLnBrk="1" hangingPunct="1">
              <a:spcBef>
                <a:spcPct val="0"/>
              </a:spcBef>
              <a:buFontTx/>
              <a:buChar char="-"/>
            </a:pPr>
            <a:r>
              <a:rPr lang="es-AR" b="1" smtClean="0"/>
              <a:t>Interactividad/Unilateralidad</a:t>
            </a:r>
            <a:r>
              <a:rPr lang="es-AR" smtClean="0"/>
              <a:t>: las nuevas tecnologías (WWW) permiten que sus usuarios sean no sólo consumidores, sino además productores de sus propios mensajes, contribuyendo a incrementar el caudal de datos disponible en la red de redes. Sin embargo, la gran mayoría de sus usuarios son consumidores pasivos de los contenidos que ya existen en la Internet.</a:t>
            </a:r>
          </a:p>
          <a:p>
            <a:pPr lvl="1" eaLnBrk="1" hangingPunct="1">
              <a:spcBef>
                <a:spcPct val="0"/>
              </a:spcBef>
              <a:buFontTx/>
              <a:buChar char="-"/>
            </a:pPr>
            <a:r>
              <a:rPr lang="es-AR" b="1" smtClean="0"/>
              <a:t>Desigualdad  </a:t>
            </a:r>
            <a:r>
              <a:rPr lang="es-AR" smtClean="0"/>
              <a:t>Pese a la sobre abundancia de contenidos y a las posibilidades para el intercambio entre la gente de todo el mundo, lejos está la red de redes de promover capacidades igualitarias y liberadoras (por ejemplo Gates: 1995 y 1999 y Negroponte, 1995). Ha sido casi inevitable que reproduzca algunas de las desigualdades más notables que hay en nuestros países. Mientras las naciones más industrializadas extienden el acceso a la red de redes entre porcentajes cada vez más altos de sus ciudadanos, la Internet sigue siendo ajena a casi la totalidad de la gente en los países más pobres o incluso en zonas o entre segmentos de la población marginados aún en los países más desarrollados. </a:t>
            </a:r>
            <a:r>
              <a:rPr lang="es-AR" smtClean="0">
                <a:solidFill>
                  <a:srgbClr val="FF0000"/>
                </a:solidFill>
              </a:rPr>
              <a:t>Brecha digital</a:t>
            </a:r>
          </a:p>
          <a:p>
            <a:pPr lvl="1" eaLnBrk="1" hangingPunct="1">
              <a:spcBef>
                <a:spcPct val="0"/>
              </a:spcBef>
              <a:buFontTx/>
              <a:buChar char="-"/>
            </a:pPr>
            <a:r>
              <a:rPr lang="es-AR" b="1" smtClean="0"/>
              <a:t>Desorientación. </a:t>
            </a:r>
            <a:r>
              <a:rPr lang="es-AR" smtClean="0"/>
              <a:t>La enorme y creciente cantidad de información a la que podemos tener acceso no sólo es oportunidad de desarrollo social y personal sino que también y antes que nada, se ha convertido en desafío cotidiano y hasta agobio</a:t>
            </a:r>
            <a:endParaRPr lang="es-AR" smtClean="0">
              <a:solidFill>
                <a:srgbClr val="FF0000"/>
              </a:solidFill>
            </a:endParaRPr>
          </a:p>
          <a:p>
            <a:pPr lvl="1" eaLnBrk="1" hangingPunct="1">
              <a:spcBef>
                <a:spcPct val="0"/>
              </a:spcBef>
              <a:buFontTx/>
              <a:buChar char="-"/>
            </a:pPr>
            <a:endParaRPr lang="es-AR" smtClean="0"/>
          </a:p>
          <a:p>
            <a:pPr eaLnBrk="1" hangingPunct="1">
              <a:spcBef>
                <a:spcPct val="0"/>
              </a:spcBef>
              <a:buFontTx/>
              <a:buChar char="-"/>
            </a:pPr>
            <a:r>
              <a:rPr lang="es-AR" b="1" smtClean="0"/>
              <a:t>Globalización de los mercados: </a:t>
            </a:r>
            <a:r>
              <a:rPr lang="es-AR" smtClean="0"/>
              <a:t>Los productos de las industrias culturales más extendidas pueden ser consumidos en prácticamente cualquier rincón del planeta. Pero los flujos de la comunicación siguen siendo unilaterales. Cada vez tenemos acceso a más información pero el apabullante caudal de datos que recibimos todo el tiempo no necesariamente nos permite entender mejor lo que ocurre en nuestro entorno inmediato y en el planeta ni comprendernos mejor a nosotros mismos</a:t>
            </a:r>
            <a:endParaRPr lang="es-AR" b="1" smtClean="0"/>
          </a:p>
          <a:p>
            <a:pPr eaLnBrk="1" hangingPunct="1">
              <a:spcBef>
                <a:spcPct val="0"/>
              </a:spcBef>
              <a:buFontTx/>
              <a:buChar char="-"/>
            </a:pPr>
            <a:endParaRPr lang="es-AR" b="1" smtClean="0"/>
          </a:p>
          <a:p>
            <a:pPr eaLnBrk="1" hangingPunct="1">
              <a:spcBef>
                <a:spcPct val="0"/>
              </a:spcBef>
              <a:buFontTx/>
              <a:buChar char="-"/>
            </a:pPr>
            <a:r>
              <a:rPr lang="es-AR" smtClean="0"/>
              <a:t>La Sociedad de la Información es expresión de las realidades y capacidades de los medios de comunicación más nuevos, o renovados merced a los desarrollos tecnológicos que se consolidaron en la última década del siglo: la televisión, el almacenamiento de información, la propagación de video, sonido y textos, han podido comprimirse en soportes de almacenamiento como los discos compactos o a través de señales que no podrían conducir todos esos datos si no hubieran sido traducidos a formatos digitales. </a:t>
            </a:r>
            <a:r>
              <a:rPr lang="es-AR" b="1" smtClean="0"/>
              <a:t>La digitalización de la información es el sustento de la nueva revolución informática.</a:t>
            </a:r>
            <a:r>
              <a:rPr lang="es-AR" smtClean="0"/>
              <a:t> Su expresión hasta ahora más compleja, aunque sin duda seguirá desarrollándose para quizá asumir nuevos formatos en el mediano plazo, es la Internet.</a:t>
            </a:r>
          </a:p>
          <a:p>
            <a:pPr eaLnBrk="1" hangingPunct="1">
              <a:spcBef>
                <a:spcPct val="0"/>
              </a:spcBef>
              <a:buFontTx/>
              <a:buChar char="-"/>
            </a:pPr>
            <a:endParaRPr lang="es-AR" smtClean="0"/>
          </a:p>
        </p:txBody>
      </p:sp>
      <p:sp>
        <p:nvSpPr>
          <p:cNvPr id="1638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83FB38E-46A0-49AC-9F7A-67827276129A}" type="slidenum">
              <a:rPr lang="es-AR" smtClean="0">
                <a:latin typeface="Calibri" pitchFamily="34" charset="0"/>
              </a:rPr>
              <a:pPr fontAlgn="base">
                <a:spcBef>
                  <a:spcPct val="0"/>
                </a:spcBef>
                <a:spcAft>
                  <a:spcPct val="0"/>
                </a:spcAft>
                <a:defRPr/>
              </a:pPr>
              <a:t>3</a:t>
            </a:fld>
            <a:endParaRPr lang="es-AR"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smtClean="0"/>
              <a:t>Aporte de la era pre internet: programas que facilitan el análisis y por lo tanto la construcción de las evidencias empíricas de la investigación</a:t>
            </a:r>
          </a:p>
          <a:p>
            <a:pPr eaLnBrk="1" hangingPunct="1">
              <a:spcBef>
                <a:spcPct val="0"/>
              </a:spcBef>
            </a:pPr>
            <a:r>
              <a:rPr lang="es-AR" smtClean="0"/>
              <a:t>Internet: la posibilidad de descarga, foros de consulta, instructivos, tutoriales, aplicaciones, antecedentes que colaboran con este proceso</a:t>
            </a:r>
          </a:p>
        </p:txBody>
      </p:sp>
      <p:sp>
        <p:nvSpPr>
          <p:cNvPr id="1741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828FBE3-ADDC-4559-BD8E-AE4549215B91}" type="slidenum">
              <a:rPr lang="es-AR" smtClean="0">
                <a:latin typeface="Calibri" pitchFamily="34" charset="0"/>
              </a:rPr>
              <a:pPr fontAlgn="base">
                <a:spcBef>
                  <a:spcPct val="0"/>
                </a:spcBef>
                <a:spcAft>
                  <a:spcPct val="0"/>
                </a:spcAft>
                <a:defRPr/>
              </a:pPr>
              <a:t>4</a:t>
            </a:fld>
            <a:endParaRPr lang="es-AR"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smtClean="0"/>
              <a:t>Aporte de la era pre internet: programas que facilitan el análisis y por lo tanto la construcción de las evidencias empíricas de la investigación</a:t>
            </a:r>
          </a:p>
          <a:p>
            <a:pPr eaLnBrk="1" hangingPunct="1">
              <a:spcBef>
                <a:spcPct val="0"/>
              </a:spcBef>
            </a:pPr>
            <a:r>
              <a:rPr lang="es-AR" smtClean="0"/>
              <a:t>Internet: la posibilidad de descarga, foros de consulta, instructivos, tutoriales, aplicaciones, antecedentes que colaboran con este proceso</a:t>
            </a:r>
          </a:p>
        </p:txBody>
      </p:sp>
      <p:sp>
        <p:nvSpPr>
          <p:cNvPr id="1741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F86E48BB-E9C2-4F8C-AB0F-C12D399C418E}" type="slidenum">
              <a:rPr lang="es-AR" smtClean="0">
                <a:latin typeface="Calibri" pitchFamily="34" charset="0"/>
              </a:rPr>
              <a:pPr fontAlgn="base">
                <a:spcBef>
                  <a:spcPct val="0"/>
                </a:spcBef>
                <a:spcAft>
                  <a:spcPct val="0"/>
                </a:spcAft>
                <a:defRPr/>
              </a:pPr>
              <a:t>5</a:t>
            </a:fld>
            <a:endParaRPr lang="es-A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AR" smtClean="0"/>
              <a:t>Internet permite un incremento exponencial en las </a:t>
            </a:r>
            <a:r>
              <a:rPr lang="es-AR" b="1" smtClean="0"/>
              <a:t>comunicaciones informales </a:t>
            </a:r>
            <a:r>
              <a:rPr lang="es-AR" smtClean="0"/>
              <a:t>(en la comunicación académica) a partir de los diversos entornos, herramientas y canales de comunicación: pags. Web institucionales, personales, los blogs, las redes sociales, por mencionar algunos de los modos en que es posible encontrarse con otros colegas y con los referentes de un determinado campo.</a:t>
            </a:r>
          </a:p>
          <a:p>
            <a:pPr eaLnBrk="1" hangingPunct="1">
              <a:spcBef>
                <a:spcPct val="0"/>
              </a:spcBef>
              <a:buFontTx/>
              <a:buChar char="-"/>
            </a:pPr>
            <a:r>
              <a:rPr lang="es-AR" smtClean="0"/>
              <a:t>Por otra parte ofrece </a:t>
            </a:r>
            <a:r>
              <a:rPr lang="es-AR" b="1" smtClean="0"/>
              <a:t>entornos colaborativos de trabajo: </a:t>
            </a:r>
            <a:r>
              <a:rPr lang="es-AR" smtClean="0"/>
              <a:t>espacios para compartir archivos de todo tipo (textual, gráfico, multimedial), entornos para la escritura colectiva hasta el desarrollo de los colaboratorios (esto es, laboratorios virtuales para la producción científica en colaboración) que asimismo han dado lugar a nuevos campos interdisciplinares.</a:t>
            </a:r>
          </a:p>
        </p:txBody>
      </p:sp>
      <p:sp>
        <p:nvSpPr>
          <p:cNvPr id="1843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360504A-36AA-4B14-9D49-FF35F327CF2F}" type="slidenum">
              <a:rPr lang="es-AR" smtClean="0">
                <a:latin typeface="Calibri" pitchFamily="34" charset="0"/>
              </a:rPr>
              <a:pPr fontAlgn="base">
                <a:spcBef>
                  <a:spcPct val="0"/>
                </a:spcBef>
                <a:spcAft>
                  <a:spcPct val="0"/>
                </a:spcAft>
                <a:defRPr/>
              </a:pPr>
              <a:t>6</a:t>
            </a:fld>
            <a:endParaRPr lang="es-A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AR" smtClean="0"/>
              <a:t>Algunos autores definen la red global como una gran </a:t>
            </a:r>
            <a:r>
              <a:rPr lang="es-AR" b="1" smtClean="0"/>
              <a:t>base de datos</a:t>
            </a:r>
            <a:r>
              <a:rPr lang="es-AR" smtClean="0"/>
              <a:t>. Estos datos son tanto de naturaleza académica como no académica. Los educadores e inv. Anglosajones Burbules, Nicholas y Callister, ?? Aseguran que la inf en Internet resulta inextricable(por la complejidad que implica hallar lo que buscamos), inútil, injuriosa e inexacta. </a:t>
            </a:r>
          </a:p>
          <a:p>
            <a:pPr eaLnBrk="1" hangingPunct="1">
              <a:spcBef>
                <a:spcPct val="0"/>
              </a:spcBef>
              <a:buFontTx/>
              <a:buChar char="-"/>
            </a:pPr>
            <a:r>
              <a:rPr lang="es-AR" smtClean="0"/>
              <a:t>La construcción del estado del arte requiere, entonces, la posibilidad de hallar el conocimiento científico acumulado en torno a un determinado tema de interés que el investigador ha recortado,  en relación con un determinado período de tiempo que se define variablemente pero siempre en relación con el presente de la investigación. En síntesis, el proceso científico </a:t>
            </a:r>
            <a:r>
              <a:rPr lang="es-AR" b="1" smtClean="0"/>
              <a:t>requiere de información confiable, pertinente y actual. </a:t>
            </a:r>
          </a:p>
          <a:p>
            <a:pPr eaLnBrk="1" hangingPunct="1">
              <a:spcBef>
                <a:spcPct val="0"/>
              </a:spcBef>
              <a:buFontTx/>
              <a:buChar char="-"/>
            </a:pPr>
            <a:r>
              <a:rPr lang="es-AR" smtClean="0"/>
              <a:t> En la práctica de la inv, es un momento en el que se genera un proceso de búsqueda a partir de múltiples fuentes, tradicionales y electrónicas. Pensando en estas ùltimas, el èxito de esta búsqueda, se juegan cuestiones vinculadas con el entorno de búsqueda (search engine) y el investigador que es el sujeto de esa búsqueda.</a:t>
            </a:r>
            <a:endParaRPr lang="es-AR" smtClean="0">
              <a:solidFill>
                <a:srgbClr val="FF0000"/>
              </a:solidFill>
            </a:endParaRPr>
          </a:p>
          <a:p>
            <a:pPr eaLnBrk="1" hangingPunct="1">
              <a:spcBef>
                <a:spcPct val="0"/>
              </a:spcBef>
              <a:buFontTx/>
              <a:buChar char="-"/>
            </a:pPr>
            <a:r>
              <a:rPr lang="es-AR" smtClean="0"/>
              <a:t>Simplificando al máximo, hay dos grandes grupos de entornos de búsqueda: los entornos académicos (sistemas) y los entornos no académicos (comerciales). Dentro de los primeros encontramos a los sistemas gestionados por los centros de producción de conocimiento científico. En los segundos aparecen los buscadores search engine generales y específicos. La principal diferencia entre unos y otros está dada por la presencia de la Universidad como garante de la calidad académica de la información que ofrecen.</a:t>
            </a:r>
          </a:p>
          <a:p>
            <a:pPr eaLnBrk="1" hangingPunct="1">
              <a:spcBef>
                <a:spcPct val="0"/>
              </a:spcBef>
              <a:buFontTx/>
              <a:buChar char="-"/>
            </a:pPr>
            <a:r>
              <a:rPr lang="es-AR" smtClean="0"/>
              <a:t>Considerar la perspectiva de los investigadores en búsqueda supone también considerar los procesos que las personas ponen en juego al realizarla. Cuàles son las maneras para ganar efectividad en las bùsquedas? Es posible desarrollar procedimientos heurìsticos para la bùsqueda estratègica?</a:t>
            </a:r>
          </a:p>
          <a:p>
            <a:pPr eaLnBrk="1" hangingPunct="1">
              <a:spcBef>
                <a:spcPct val="0"/>
              </a:spcBef>
              <a:buFontTx/>
              <a:buChar char="-"/>
            </a:pPr>
            <a:endParaRPr lang="es-AR" smtClean="0"/>
          </a:p>
          <a:p>
            <a:pPr eaLnBrk="1" hangingPunct="1">
              <a:spcBef>
                <a:spcPct val="0"/>
              </a:spcBef>
            </a:pPr>
            <a:endParaRPr lang="es-AR" smtClean="0"/>
          </a:p>
        </p:txBody>
      </p:sp>
      <p:sp>
        <p:nvSpPr>
          <p:cNvPr id="1946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B4AC2CED-0066-4D41-B170-6D92BE2866E7}" type="slidenum">
              <a:rPr lang="es-AR" smtClean="0">
                <a:latin typeface="Calibri" pitchFamily="34" charset="0"/>
              </a:rPr>
              <a:pPr fontAlgn="base">
                <a:spcBef>
                  <a:spcPct val="0"/>
                </a:spcBef>
                <a:spcAft>
                  <a:spcPct val="0"/>
                </a:spcAft>
                <a:defRPr/>
              </a:pPr>
              <a:t>7</a:t>
            </a:fld>
            <a:endParaRPr lang="es-AR"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smtClean="0"/>
              <a:t>Publicar o perecer. La publicación es condición básica del quehacer científico: los hallazgos de la investigación no pasan a formar parte del conocimiento científico en tanto no hayan sido socializados con el resto de la comunidad académica. </a:t>
            </a:r>
          </a:p>
          <a:p>
            <a:pPr eaLnBrk="1" hangingPunct="1">
              <a:spcBef>
                <a:spcPct val="0"/>
              </a:spcBef>
            </a:pPr>
            <a:r>
              <a:rPr lang="es-AR" smtClean="0"/>
              <a:t>En el marco de una política que busca la incentivación dela producción científica, el incremento en la cantidad de publicaciones por año es un anhelo que todo investigador persigue, dado que este indicador cuantitativo es una de las dimensiones consideradas en los sistemas de evaluación de la act. Científica que tiene incidencia luego en las categorizaciones a partir de las cuales se perciben las remuneraciones, se califican a los programas de investigación, se consideran en los concursos docentes.</a:t>
            </a:r>
          </a:p>
          <a:p>
            <a:pPr eaLnBrk="1" hangingPunct="1">
              <a:spcBef>
                <a:spcPct val="0"/>
              </a:spcBef>
            </a:pPr>
            <a:r>
              <a:rPr lang="es-AR" smtClean="0"/>
              <a:t>-en los últimos años, hay un crecimiento exponencial del número de publicaciones electrónicas</a:t>
            </a:r>
          </a:p>
          <a:p>
            <a:pPr eaLnBrk="1" hangingPunct="1">
              <a:spcBef>
                <a:spcPct val="0"/>
              </a:spcBef>
              <a:buFontTx/>
              <a:buChar char="-"/>
            </a:pPr>
            <a:r>
              <a:rPr lang="es-AR" smtClean="0"/>
              <a:t>Las ventajas de las publicaciones electrónicas por sobre la tradicional son importantes: promueven la conservación de los derechos de autor en manos del propio investigador, aumenta la velocidad de la transferencia del conocimiento producido, supera las barreras idiomáticas (no más el inglés como el idioma de la ciencia), permite incorporar otros soportes que se articulan con los tradicionales (videos, demostraciones, etc), incrementa exponencialmente las potencialidades de circulación del material publicado que no tiene límites físicos a un costo mucho menor o nulo. </a:t>
            </a:r>
          </a:p>
          <a:p>
            <a:pPr eaLnBrk="1" hangingPunct="1">
              <a:spcBef>
                <a:spcPct val="0"/>
              </a:spcBef>
              <a:buFontTx/>
              <a:buChar char="-"/>
            </a:pPr>
            <a:r>
              <a:rPr lang="es-AR" smtClean="0"/>
              <a:t>Sin embargo, en el sistema de comunicación académica, la publicación electrónica complementa la tradicional, dado que ésta sigue conservando los parámetros de evaluación (comunidad d pares) que permiten al investigador (especialmente en el campo de lo social) aportar validez a su labor. En este sentido, Las revistas científicas con referato constituyen un medio que seguimos privilegiando, gracias al prestigio que tienen. La difusion de la producción científica por estas vías, garantizan de algún modo que el documento que se desea publicar cumple con las normas específicas que la comunidad académica impone para otorgar un alto nivel de confianza al contenido publicado. </a:t>
            </a:r>
          </a:p>
          <a:p>
            <a:pPr eaLnBrk="1" hangingPunct="1">
              <a:spcBef>
                <a:spcPct val="0"/>
              </a:spcBef>
              <a:buFontTx/>
              <a:buChar char="-"/>
            </a:pPr>
            <a:endParaRPr lang="es-AR" smtClean="0"/>
          </a:p>
          <a:p>
            <a:pPr eaLnBrk="1" hangingPunct="1">
              <a:spcBef>
                <a:spcPct val="0"/>
              </a:spcBef>
              <a:buFontTx/>
              <a:buChar char="-"/>
            </a:pPr>
            <a:r>
              <a:rPr lang="es-AR" smtClean="0"/>
              <a:t>La contracara de este proceso social es que la publicación tradicional resulta altamente restrictiva de los procesos de producción de conocimiento generados desde la periferia y por investigadores en proceso de formación, generando el fenómeno de  “la ciencia perdida”</a:t>
            </a:r>
          </a:p>
          <a:p>
            <a:pPr eaLnBrk="1" hangingPunct="1">
              <a:spcBef>
                <a:spcPct val="0"/>
              </a:spcBef>
              <a:buFontTx/>
              <a:buChar char="-"/>
            </a:pPr>
            <a:endParaRPr lang="es-AR" smtClean="0"/>
          </a:p>
          <a:p>
            <a:pPr eaLnBrk="1" hangingPunct="1">
              <a:spcBef>
                <a:spcPct val="0"/>
              </a:spcBef>
              <a:buFontTx/>
              <a:buChar char="-"/>
            </a:pPr>
            <a:r>
              <a:rPr lang="es-AR" smtClean="0"/>
              <a:t>Una interesante propuesta consiste en el desarrollo de sistemas abiertos de comunicación académica: redes electrónicas en el que las universidades tienen el control sobre qué y cómo se publica, a partir de comités con miembros nominados y elegidos por las propias instituciones participantes. Son iniciativas que se alienta el acceso libre al texto completo de los artículos publicados a partir de un cierto tiempo transcurrido desde la fecha inicial de publicación.</a:t>
            </a:r>
          </a:p>
        </p:txBody>
      </p:sp>
      <p:sp>
        <p:nvSpPr>
          <p:cNvPr id="2048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8270403-A026-4C97-A3F6-6671D2206EB1}" type="slidenum">
              <a:rPr lang="es-AR" smtClean="0">
                <a:latin typeface="Calibri" pitchFamily="34" charset="0"/>
              </a:rPr>
              <a:pPr fontAlgn="base">
                <a:spcBef>
                  <a:spcPct val="0"/>
                </a:spcBef>
                <a:spcAft>
                  <a:spcPct val="0"/>
                </a:spcAft>
                <a:defRPr/>
              </a:pPr>
              <a:t>8</a:t>
            </a:fld>
            <a:endParaRPr lang="es-AR"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smtClean="0"/>
          </a:p>
          <a:p>
            <a:pPr eaLnBrk="1" hangingPunct="1">
              <a:spcBef>
                <a:spcPct val="0"/>
              </a:spcBef>
            </a:pPr>
            <a:r>
              <a:rPr lang="es-AR" smtClean="0"/>
              <a:t>La infraestructura líquida/abstracta del siglo XXI, marcada por la tecnología, que configura el contexto en el que se desenvuelve la inv cientìfica hoy, requiere de nuevas habilidades</a:t>
            </a:r>
          </a:p>
          <a:p>
            <a:pPr eaLnBrk="1" hangingPunct="1">
              <a:spcBef>
                <a:spcPct val="0"/>
              </a:spcBef>
            </a:pPr>
            <a:endParaRPr lang="es-AR" smtClean="0"/>
          </a:p>
          <a:p>
            <a:pPr eaLnBrk="1" hangingPunct="1">
              <a:spcBef>
                <a:spcPct val="0"/>
              </a:spcBef>
            </a:pPr>
            <a:r>
              <a:rPr lang="es-AR" smtClean="0"/>
              <a:t>Polanyi, 196… Conocimiento tàcito: En la formación del cientifíco, se destina una gran parte de tiempo a aprender un cierto conjunto de mètodos y estrategias necesarias para su labor y que son aprehensibles a partir de mecanismos “formales”. Sin embargo, hay  todo otro conjunto de habilidades, vinculados con  la lógica de trabajo en la que dichos mètodo y estrategias resultan aplicables. Estos aspectos tàcitos son cruciales en el ejercidio de la ciencia, se basan en los aprendizajes formales pero no son enteramente transmisibles por esos medios, y se aprenden junto con otro màs experimentado. Conocemos más de lo que podemos decir.</a:t>
            </a:r>
          </a:p>
          <a:p>
            <a:pPr eaLnBrk="1" hangingPunct="1">
              <a:spcBef>
                <a:spcPct val="0"/>
              </a:spcBef>
            </a:pPr>
            <a:endParaRPr lang="es-AR" smtClean="0"/>
          </a:p>
        </p:txBody>
      </p:sp>
      <p:sp>
        <p:nvSpPr>
          <p:cNvPr id="2150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C0D9D268-909C-46F1-AB25-B6D4002A04DC}" type="slidenum">
              <a:rPr lang="es-AR" smtClean="0">
                <a:latin typeface="Calibri" pitchFamily="34" charset="0"/>
              </a:rPr>
              <a:pPr fontAlgn="base">
                <a:spcBef>
                  <a:spcPct val="0"/>
                </a:spcBef>
                <a:spcAft>
                  <a:spcPct val="0"/>
                </a:spcAft>
                <a:defRPr/>
              </a:pPr>
              <a:t>9</a:t>
            </a:fld>
            <a:endParaRPr lang="es-AR"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smtClean="0"/>
              <a:t>La autoría</a:t>
            </a:r>
          </a:p>
        </p:txBody>
      </p:sp>
      <p:sp>
        <p:nvSpPr>
          <p:cNvPr id="2253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C75C47F-7F71-4FC3-935C-3A464FFA2EA9}" type="slidenum">
              <a:rPr lang="es-AR" smtClean="0">
                <a:latin typeface="Calibri" pitchFamily="34" charset="0"/>
              </a:rPr>
              <a:pPr fontAlgn="base">
                <a:spcBef>
                  <a:spcPct val="0"/>
                </a:spcBef>
                <a:spcAft>
                  <a:spcPct val="0"/>
                </a:spcAft>
                <a:defRPr/>
              </a:pPr>
              <a:t>10</a:t>
            </a:fld>
            <a:endParaRPr lang="es-AR"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s-ES" smtClean="0"/>
              <a:t>Haga clic para modificar el estilo de título del patrón</a:t>
            </a:r>
            <a:endParaRPr lang="en-US"/>
          </a:p>
        </p:txBody>
      </p:sp>
      <p:sp>
        <p:nvSpPr>
          <p:cNvPr id="20" name="19 Subtítulo"/>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7" name="18 Marcador de fecha"/>
          <p:cNvSpPr>
            <a:spLocks noGrp="1"/>
          </p:cNvSpPr>
          <p:nvPr>
            <p:ph type="dt" sz="half" idx="10"/>
          </p:nvPr>
        </p:nvSpPr>
        <p:spPr/>
        <p:txBody>
          <a:bodyPr/>
          <a:lstStyle>
            <a:lvl1pPr>
              <a:defRPr/>
            </a:lvl1pPr>
            <a:extLst/>
          </a:lstStyle>
          <a:p>
            <a:pPr>
              <a:defRPr/>
            </a:pPr>
            <a:fld id="{B0290A25-54DC-494D-AFA5-EC9F4E963583}" type="datetimeFigureOut">
              <a:rPr lang="es-AR"/>
              <a:pPr>
                <a:defRPr/>
              </a:pPr>
              <a:t>23/08/2012</a:t>
            </a:fld>
            <a:endParaRPr lang="es-AR"/>
          </a:p>
        </p:txBody>
      </p:sp>
      <p:sp>
        <p:nvSpPr>
          <p:cNvPr id="8" name="7 Marcador de pie de página"/>
          <p:cNvSpPr>
            <a:spLocks noGrp="1"/>
          </p:cNvSpPr>
          <p:nvPr>
            <p:ph type="ftr" sz="quarter" idx="11"/>
          </p:nvPr>
        </p:nvSpPr>
        <p:spPr/>
        <p:txBody>
          <a:bodyPr/>
          <a:lstStyle>
            <a:lvl1pPr>
              <a:defRPr/>
            </a:lvl1pPr>
            <a:extLst/>
          </a:lstStyle>
          <a:p>
            <a:pPr>
              <a:defRPr/>
            </a:pPr>
            <a:endParaRPr lang="es-AR"/>
          </a:p>
        </p:txBody>
      </p:sp>
      <p:sp>
        <p:nvSpPr>
          <p:cNvPr id="9" name="10 Marcador de número de diapositiva"/>
          <p:cNvSpPr>
            <a:spLocks noGrp="1"/>
          </p:cNvSpPr>
          <p:nvPr>
            <p:ph type="sldNum" sz="quarter" idx="12"/>
          </p:nvPr>
        </p:nvSpPr>
        <p:spPr/>
        <p:txBody>
          <a:bodyPr/>
          <a:lstStyle>
            <a:lvl1pPr>
              <a:defRPr/>
            </a:lvl1pPr>
            <a:extLst/>
          </a:lstStyle>
          <a:p>
            <a:pPr>
              <a:defRPr/>
            </a:pPr>
            <a:fld id="{F064AB73-9D2A-4E74-866B-A83341DAE479}" type="slidenum">
              <a:rPr lang="es-AR"/>
              <a:pPr>
                <a:defRPr/>
              </a:pPr>
              <a:t>‹Nº›</a:t>
            </a:fld>
            <a:endParaRPr lang="es-AR"/>
          </a:p>
        </p:txBody>
      </p:sp>
    </p:spTree>
    <p:extLst>
      <p:ext uri="{BB962C8B-B14F-4D97-AF65-F5344CB8AC3E}">
        <p14:creationId xmlns:p14="http://schemas.microsoft.com/office/powerpoint/2010/main" val="269812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EC5100B2-B0F0-4F0C-AE52-1DBBD4BAA9ED}" type="datetimeFigureOut">
              <a:rPr lang="es-AR"/>
              <a:pPr>
                <a:defRPr/>
              </a:pPr>
              <a:t>23/08/2012</a:t>
            </a:fld>
            <a:endParaRPr lang="es-AR"/>
          </a:p>
        </p:txBody>
      </p:sp>
      <p:sp>
        <p:nvSpPr>
          <p:cNvPr id="5" name="17 Marcador de pie de página"/>
          <p:cNvSpPr>
            <a:spLocks noGrp="1"/>
          </p:cNvSpPr>
          <p:nvPr>
            <p:ph type="ftr" sz="quarter" idx="11"/>
          </p:nvPr>
        </p:nvSpPr>
        <p:spPr/>
        <p:txBody>
          <a:bodyPr/>
          <a:lstStyle>
            <a:lvl1pPr>
              <a:defRPr/>
            </a:lvl1pPr>
          </a:lstStyle>
          <a:p>
            <a:pPr>
              <a:defRPr/>
            </a:pPr>
            <a:endParaRPr lang="es-AR"/>
          </a:p>
        </p:txBody>
      </p:sp>
      <p:sp>
        <p:nvSpPr>
          <p:cNvPr id="6" name="4 Marcador de número de diapositiva"/>
          <p:cNvSpPr>
            <a:spLocks noGrp="1"/>
          </p:cNvSpPr>
          <p:nvPr>
            <p:ph type="sldNum" sz="quarter" idx="12"/>
          </p:nvPr>
        </p:nvSpPr>
        <p:spPr/>
        <p:txBody>
          <a:bodyPr/>
          <a:lstStyle>
            <a:lvl1pPr>
              <a:defRPr/>
            </a:lvl1pPr>
          </a:lstStyle>
          <a:p>
            <a:pPr>
              <a:defRPr/>
            </a:pPr>
            <a:fld id="{2CF6A31F-3E59-4EB2-A33B-536110D51797}" type="slidenum">
              <a:rPr lang="es-AR"/>
              <a:pPr>
                <a:defRPr/>
              </a:pPr>
              <a:t>‹Nº›</a:t>
            </a:fld>
            <a:endParaRPr lang="es-AR"/>
          </a:p>
        </p:txBody>
      </p:sp>
    </p:spTree>
    <p:extLst>
      <p:ext uri="{BB962C8B-B14F-4D97-AF65-F5344CB8AC3E}">
        <p14:creationId xmlns:p14="http://schemas.microsoft.com/office/powerpoint/2010/main" val="54433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C82FFD0A-36C9-4F5E-B6EC-D36D3F6867CC}" type="datetimeFigureOut">
              <a:rPr lang="es-AR"/>
              <a:pPr>
                <a:defRPr/>
              </a:pPr>
              <a:t>23/08/2012</a:t>
            </a:fld>
            <a:endParaRPr lang="es-AR"/>
          </a:p>
        </p:txBody>
      </p:sp>
      <p:sp>
        <p:nvSpPr>
          <p:cNvPr id="5" name="17 Marcador de pie de página"/>
          <p:cNvSpPr>
            <a:spLocks noGrp="1"/>
          </p:cNvSpPr>
          <p:nvPr>
            <p:ph type="ftr" sz="quarter" idx="11"/>
          </p:nvPr>
        </p:nvSpPr>
        <p:spPr/>
        <p:txBody>
          <a:bodyPr/>
          <a:lstStyle>
            <a:lvl1pPr>
              <a:defRPr/>
            </a:lvl1pPr>
          </a:lstStyle>
          <a:p>
            <a:pPr>
              <a:defRPr/>
            </a:pPr>
            <a:endParaRPr lang="es-AR"/>
          </a:p>
        </p:txBody>
      </p:sp>
      <p:sp>
        <p:nvSpPr>
          <p:cNvPr id="6" name="4 Marcador de número de diapositiva"/>
          <p:cNvSpPr>
            <a:spLocks noGrp="1"/>
          </p:cNvSpPr>
          <p:nvPr>
            <p:ph type="sldNum" sz="quarter" idx="12"/>
          </p:nvPr>
        </p:nvSpPr>
        <p:spPr/>
        <p:txBody>
          <a:bodyPr/>
          <a:lstStyle>
            <a:lvl1pPr>
              <a:defRPr/>
            </a:lvl1pPr>
          </a:lstStyle>
          <a:p>
            <a:pPr>
              <a:defRPr/>
            </a:pPr>
            <a:fld id="{B2C67423-D30F-41A0-94F6-55D6CA134542}" type="slidenum">
              <a:rPr lang="es-AR"/>
              <a:pPr>
                <a:defRPr/>
              </a:pPr>
              <a:t>‹Nº›</a:t>
            </a:fld>
            <a:endParaRPr lang="es-AR"/>
          </a:p>
        </p:txBody>
      </p:sp>
    </p:spTree>
    <p:extLst>
      <p:ext uri="{BB962C8B-B14F-4D97-AF65-F5344CB8AC3E}">
        <p14:creationId xmlns:p14="http://schemas.microsoft.com/office/powerpoint/2010/main" val="166897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502920" y="530352"/>
            <a:ext cx="8183880" cy="4187952"/>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B2A5F71F-93F0-43C3-B2B5-D9CA1261ED5E}" type="datetimeFigureOut">
              <a:rPr lang="es-AR"/>
              <a:pPr>
                <a:defRPr/>
              </a:pPr>
              <a:t>23/08/2012</a:t>
            </a:fld>
            <a:endParaRPr lang="es-AR"/>
          </a:p>
        </p:txBody>
      </p:sp>
      <p:sp>
        <p:nvSpPr>
          <p:cNvPr id="5" name="17 Marcador de pie de página"/>
          <p:cNvSpPr>
            <a:spLocks noGrp="1"/>
          </p:cNvSpPr>
          <p:nvPr>
            <p:ph type="ftr" sz="quarter" idx="11"/>
          </p:nvPr>
        </p:nvSpPr>
        <p:spPr/>
        <p:txBody>
          <a:bodyPr/>
          <a:lstStyle>
            <a:lvl1pPr>
              <a:defRPr/>
            </a:lvl1pPr>
          </a:lstStyle>
          <a:p>
            <a:pPr>
              <a:defRPr/>
            </a:pPr>
            <a:endParaRPr lang="es-AR"/>
          </a:p>
        </p:txBody>
      </p:sp>
      <p:sp>
        <p:nvSpPr>
          <p:cNvPr id="6" name="4 Marcador de número de diapositiva"/>
          <p:cNvSpPr>
            <a:spLocks noGrp="1"/>
          </p:cNvSpPr>
          <p:nvPr>
            <p:ph type="sldNum" sz="quarter" idx="12"/>
          </p:nvPr>
        </p:nvSpPr>
        <p:spPr/>
        <p:txBody>
          <a:bodyPr/>
          <a:lstStyle>
            <a:lvl1pPr>
              <a:defRPr/>
            </a:lvl1pPr>
          </a:lstStyle>
          <a:p>
            <a:pPr>
              <a:defRPr/>
            </a:pPr>
            <a:fld id="{C6623CBC-C04D-4E37-B2D0-1250E3027C9B}" type="slidenum">
              <a:rPr lang="es-AR"/>
              <a:pPr>
                <a:defRPr/>
              </a:pPr>
              <a:t>‹Nº›</a:t>
            </a:fld>
            <a:endParaRPr lang="es-AR"/>
          </a:p>
        </p:txBody>
      </p:sp>
    </p:spTree>
    <p:extLst>
      <p:ext uri="{BB962C8B-B14F-4D97-AF65-F5344CB8AC3E}">
        <p14:creationId xmlns:p14="http://schemas.microsoft.com/office/powerpoint/2010/main" val="141132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B20FF9A4-F282-41F2-B56D-86B967F40BBE}" type="datetimeFigureOut">
              <a:rPr lang="es-AR"/>
              <a:pPr>
                <a:defRPr/>
              </a:pPr>
              <a:t>23/08/2012</a:t>
            </a:fld>
            <a:endParaRPr lang="es-AR"/>
          </a:p>
        </p:txBody>
      </p:sp>
      <p:sp>
        <p:nvSpPr>
          <p:cNvPr id="7" name="4 Marcador de pie de página"/>
          <p:cNvSpPr>
            <a:spLocks noGrp="1"/>
          </p:cNvSpPr>
          <p:nvPr>
            <p:ph type="ftr" sz="quarter" idx="11"/>
          </p:nvPr>
        </p:nvSpPr>
        <p:spPr/>
        <p:txBody>
          <a:bodyPr/>
          <a:lstStyle>
            <a:lvl1pPr>
              <a:defRPr/>
            </a:lvl1pPr>
            <a:extLst/>
          </a:lstStyle>
          <a:p>
            <a:pPr>
              <a:defRPr/>
            </a:pPr>
            <a:endParaRPr lang="es-AR"/>
          </a:p>
        </p:txBody>
      </p:sp>
      <p:sp>
        <p:nvSpPr>
          <p:cNvPr id="8" name="5 Marcador de número de diapositiva"/>
          <p:cNvSpPr>
            <a:spLocks noGrp="1"/>
          </p:cNvSpPr>
          <p:nvPr>
            <p:ph type="sldNum" sz="quarter" idx="12"/>
          </p:nvPr>
        </p:nvSpPr>
        <p:spPr/>
        <p:txBody>
          <a:bodyPr/>
          <a:lstStyle>
            <a:lvl1pPr>
              <a:defRPr/>
            </a:lvl1pPr>
            <a:extLst/>
          </a:lstStyle>
          <a:p>
            <a:pPr>
              <a:defRPr/>
            </a:pPr>
            <a:fld id="{C7C5A5BD-4ACD-4EB4-A56B-31FE079A57DB}" type="slidenum">
              <a:rPr lang="es-AR"/>
              <a:pPr>
                <a:defRPr/>
              </a:pPr>
              <a:t>‹Nº›</a:t>
            </a:fld>
            <a:endParaRPr lang="es-AR"/>
          </a:p>
        </p:txBody>
      </p:sp>
    </p:spTree>
    <p:extLst>
      <p:ext uri="{BB962C8B-B14F-4D97-AF65-F5344CB8AC3E}">
        <p14:creationId xmlns:p14="http://schemas.microsoft.com/office/powerpoint/2010/main" val="116157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D368C6F2-8186-4E03-986F-ADB69B1198A9}" type="datetimeFigureOut">
              <a:rPr lang="es-AR"/>
              <a:pPr>
                <a:defRPr/>
              </a:pPr>
              <a:t>23/08/2012</a:t>
            </a:fld>
            <a:endParaRPr lang="es-AR"/>
          </a:p>
        </p:txBody>
      </p:sp>
      <p:sp>
        <p:nvSpPr>
          <p:cNvPr id="6" name="17 Marcador de pie de página"/>
          <p:cNvSpPr>
            <a:spLocks noGrp="1"/>
          </p:cNvSpPr>
          <p:nvPr>
            <p:ph type="ftr" sz="quarter" idx="11"/>
          </p:nvPr>
        </p:nvSpPr>
        <p:spPr/>
        <p:txBody>
          <a:bodyPr/>
          <a:lstStyle>
            <a:lvl1pPr>
              <a:defRPr/>
            </a:lvl1pPr>
          </a:lstStyle>
          <a:p>
            <a:pPr>
              <a:defRPr/>
            </a:pPr>
            <a:endParaRPr lang="es-AR"/>
          </a:p>
        </p:txBody>
      </p:sp>
      <p:sp>
        <p:nvSpPr>
          <p:cNvPr id="7" name="4 Marcador de número de diapositiva"/>
          <p:cNvSpPr>
            <a:spLocks noGrp="1"/>
          </p:cNvSpPr>
          <p:nvPr>
            <p:ph type="sldNum" sz="quarter" idx="12"/>
          </p:nvPr>
        </p:nvSpPr>
        <p:spPr/>
        <p:txBody>
          <a:bodyPr/>
          <a:lstStyle>
            <a:lvl1pPr>
              <a:defRPr/>
            </a:lvl1pPr>
          </a:lstStyle>
          <a:p>
            <a:pPr>
              <a:defRPr/>
            </a:pPr>
            <a:fld id="{BB9F02FC-43EF-41BF-8088-BE7EC2A7CD14}" type="slidenum">
              <a:rPr lang="es-AR"/>
              <a:pPr>
                <a:defRPr/>
              </a:pPr>
              <a:t>‹Nº›</a:t>
            </a:fld>
            <a:endParaRPr lang="es-AR"/>
          </a:p>
        </p:txBody>
      </p:sp>
    </p:spTree>
    <p:extLst>
      <p:ext uri="{BB962C8B-B14F-4D97-AF65-F5344CB8AC3E}">
        <p14:creationId xmlns:p14="http://schemas.microsoft.com/office/powerpoint/2010/main" val="82065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lvl1pPr>
              <a:defRPr b="1"/>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4 Marcador de fecha"/>
          <p:cNvSpPr>
            <a:spLocks noGrp="1"/>
          </p:cNvSpPr>
          <p:nvPr>
            <p:ph type="dt" sz="half" idx="10"/>
          </p:nvPr>
        </p:nvSpPr>
        <p:spPr/>
        <p:txBody>
          <a:bodyPr/>
          <a:lstStyle>
            <a:lvl1pPr>
              <a:defRPr/>
            </a:lvl1pPr>
          </a:lstStyle>
          <a:p>
            <a:pPr>
              <a:defRPr/>
            </a:pPr>
            <a:fld id="{FC228A42-BE09-49EA-837B-34096608394A}" type="datetimeFigureOut">
              <a:rPr lang="es-AR"/>
              <a:pPr>
                <a:defRPr/>
              </a:pPr>
              <a:t>23/08/2012</a:t>
            </a:fld>
            <a:endParaRPr lang="es-AR"/>
          </a:p>
        </p:txBody>
      </p:sp>
      <p:sp>
        <p:nvSpPr>
          <p:cNvPr id="8" name="17 Marcador de pie de página"/>
          <p:cNvSpPr>
            <a:spLocks noGrp="1"/>
          </p:cNvSpPr>
          <p:nvPr>
            <p:ph type="ftr" sz="quarter" idx="11"/>
          </p:nvPr>
        </p:nvSpPr>
        <p:spPr/>
        <p:txBody>
          <a:bodyPr/>
          <a:lstStyle>
            <a:lvl1pPr>
              <a:defRPr/>
            </a:lvl1pPr>
          </a:lstStyle>
          <a:p>
            <a:pPr>
              <a:defRPr/>
            </a:pPr>
            <a:endParaRPr lang="es-AR"/>
          </a:p>
        </p:txBody>
      </p:sp>
      <p:sp>
        <p:nvSpPr>
          <p:cNvPr id="9" name="4 Marcador de número de diapositiva"/>
          <p:cNvSpPr>
            <a:spLocks noGrp="1"/>
          </p:cNvSpPr>
          <p:nvPr>
            <p:ph type="sldNum" sz="quarter" idx="12"/>
          </p:nvPr>
        </p:nvSpPr>
        <p:spPr/>
        <p:txBody>
          <a:bodyPr/>
          <a:lstStyle>
            <a:lvl1pPr>
              <a:defRPr/>
            </a:lvl1pPr>
          </a:lstStyle>
          <a:p>
            <a:pPr>
              <a:defRPr/>
            </a:pPr>
            <a:fld id="{06A1DEB6-5FB5-45F6-A2F4-7B5E279D2211}" type="slidenum">
              <a:rPr lang="es-AR"/>
              <a:pPr>
                <a:defRPr/>
              </a:pPr>
              <a:t>‹Nº›</a:t>
            </a:fld>
            <a:endParaRPr lang="es-AR"/>
          </a:p>
        </p:txBody>
      </p:sp>
    </p:spTree>
    <p:extLst>
      <p:ext uri="{BB962C8B-B14F-4D97-AF65-F5344CB8AC3E}">
        <p14:creationId xmlns:p14="http://schemas.microsoft.com/office/powerpoint/2010/main" val="377663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4 Marcador de fecha"/>
          <p:cNvSpPr>
            <a:spLocks noGrp="1"/>
          </p:cNvSpPr>
          <p:nvPr>
            <p:ph type="dt" sz="half" idx="10"/>
          </p:nvPr>
        </p:nvSpPr>
        <p:spPr/>
        <p:txBody>
          <a:bodyPr/>
          <a:lstStyle>
            <a:lvl1pPr>
              <a:defRPr/>
            </a:lvl1pPr>
          </a:lstStyle>
          <a:p>
            <a:pPr>
              <a:defRPr/>
            </a:pPr>
            <a:fld id="{DA4525CA-FCDB-4DF3-8834-21178C2C525C}" type="datetimeFigureOut">
              <a:rPr lang="es-AR"/>
              <a:pPr>
                <a:defRPr/>
              </a:pPr>
              <a:t>23/08/2012</a:t>
            </a:fld>
            <a:endParaRPr lang="es-AR"/>
          </a:p>
        </p:txBody>
      </p:sp>
      <p:sp>
        <p:nvSpPr>
          <p:cNvPr id="4" name="17 Marcador de pie de página"/>
          <p:cNvSpPr>
            <a:spLocks noGrp="1"/>
          </p:cNvSpPr>
          <p:nvPr>
            <p:ph type="ftr" sz="quarter" idx="11"/>
          </p:nvPr>
        </p:nvSpPr>
        <p:spPr/>
        <p:txBody>
          <a:bodyPr/>
          <a:lstStyle>
            <a:lvl1pPr>
              <a:defRPr/>
            </a:lvl1pPr>
          </a:lstStyle>
          <a:p>
            <a:pPr>
              <a:defRPr/>
            </a:pPr>
            <a:endParaRPr lang="es-AR"/>
          </a:p>
        </p:txBody>
      </p:sp>
      <p:sp>
        <p:nvSpPr>
          <p:cNvPr id="5" name="4 Marcador de número de diapositiva"/>
          <p:cNvSpPr>
            <a:spLocks noGrp="1"/>
          </p:cNvSpPr>
          <p:nvPr>
            <p:ph type="sldNum" sz="quarter" idx="12"/>
          </p:nvPr>
        </p:nvSpPr>
        <p:spPr/>
        <p:txBody>
          <a:bodyPr/>
          <a:lstStyle>
            <a:lvl1pPr>
              <a:defRPr/>
            </a:lvl1pPr>
          </a:lstStyle>
          <a:p>
            <a:pPr>
              <a:defRPr/>
            </a:pPr>
            <a:fld id="{1710BA5B-B40D-449F-9159-EC9AF52CA8C2}" type="slidenum">
              <a:rPr lang="es-AR"/>
              <a:pPr>
                <a:defRPr/>
              </a:pPr>
              <a:t>‹Nº›</a:t>
            </a:fld>
            <a:endParaRPr lang="es-AR"/>
          </a:p>
        </p:txBody>
      </p:sp>
    </p:spTree>
    <p:extLst>
      <p:ext uri="{BB962C8B-B14F-4D97-AF65-F5344CB8AC3E}">
        <p14:creationId xmlns:p14="http://schemas.microsoft.com/office/powerpoint/2010/main" val="294811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1 Marcador de fecha"/>
          <p:cNvSpPr>
            <a:spLocks noGrp="1"/>
          </p:cNvSpPr>
          <p:nvPr>
            <p:ph type="dt" sz="half" idx="10"/>
          </p:nvPr>
        </p:nvSpPr>
        <p:spPr/>
        <p:txBody>
          <a:bodyPr/>
          <a:lstStyle>
            <a:lvl1pPr>
              <a:defRPr/>
            </a:lvl1pPr>
            <a:extLst/>
          </a:lstStyle>
          <a:p>
            <a:pPr>
              <a:defRPr/>
            </a:pPr>
            <a:fld id="{4398D71E-AE6F-4D1C-B9D6-A3FAE7713A78}" type="datetimeFigureOut">
              <a:rPr lang="es-AR"/>
              <a:pPr>
                <a:defRPr/>
              </a:pPr>
              <a:t>23/08/2012</a:t>
            </a:fld>
            <a:endParaRPr lang="es-AR"/>
          </a:p>
        </p:txBody>
      </p:sp>
      <p:sp>
        <p:nvSpPr>
          <p:cNvPr id="4" name="2 Marcador de pie de página"/>
          <p:cNvSpPr>
            <a:spLocks noGrp="1"/>
          </p:cNvSpPr>
          <p:nvPr>
            <p:ph type="ftr" sz="quarter" idx="11"/>
          </p:nvPr>
        </p:nvSpPr>
        <p:spPr/>
        <p:txBody>
          <a:bodyPr/>
          <a:lstStyle>
            <a:lvl1pPr>
              <a:defRPr/>
            </a:lvl1pPr>
            <a:extLst/>
          </a:lstStyle>
          <a:p>
            <a:pPr>
              <a:defRPr/>
            </a:pPr>
            <a:endParaRPr lang="es-AR"/>
          </a:p>
        </p:txBody>
      </p:sp>
      <p:sp>
        <p:nvSpPr>
          <p:cNvPr id="5" name="3 Marcador de número de diapositiva"/>
          <p:cNvSpPr>
            <a:spLocks noGrp="1"/>
          </p:cNvSpPr>
          <p:nvPr>
            <p:ph type="sldNum" sz="quarter" idx="12"/>
          </p:nvPr>
        </p:nvSpPr>
        <p:spPr/>
        <p:txBody>
          <a:bodyPr/>
          <a:lstStyle>
            <a:lvl1pPr>
              <a:defRPr/>
            </a:lvl1pPr>
            <a:extLst/>
          </a:lstStyle>
          <a:p>
            <a:pPr>
              <a:defRPr/>
            </a:pPr>
            <a:fld id="{ED9D44BE-610B-45E1-9B82-5D523B1F0EA2}" type="slidenum">
              <a:rPr lang="es-AR"/>
              <a:pPr>
                <a:defRPr/>
              </a:pPr>
              <a:t>‹Nº›</a:t>
            </a:fld>
            <a:endParaRPr lang="es-AR"/>
          </a:p>
        </p:txBody>
      </p:sp>
    </p:spTree>
    <p:extLst>
      <p:ext uri="{BB962C8B-B14F-4D97-AF65-F5344CB8AC3E}">
        <p14:creationId xmlns:p14="http://schemas.microsoft.com/office/powerpoint/2010/main" val="3138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p:txBody>
          <a:bodyPr/>
          <a:lstStyle>
            <a:lvl1pPr>
              <a:defRPr/>
            </a:lvl1pPr>
          </a:lstStyle>
          <a:p>
            <a:pPr>
              <a:defRPr/>
            </a:pPr>
            <a:fld id="{346251F2-5479-47B2-A996-045767A49F94}" type="datetimeFigureOut">
              <a:rPr lang="es-AR"/>
              <a:pPr>
                <a:defRPr/>
              </a:pPr>
              <a:t>23/08/2012</a:t>
            </a:fld>
            <a:endParaRPr lang="es-AR"/>
          </a:p>
        </p:txBody>
      </p:sp>
      <p:sp>
        <p:nvSpPr>
          <p:cNvPr id="6" name="17 Marcador de pie de página"/>
          <p:cNvSpPr>
            <a:spLocks noGrp="1"/>
          </p:cNvSpPr>
          <p:nvPr>
            <p:ph type="ftr" sz="quarter" idx="11"/>
          </p:nvPr>
        </p:nvSpPr>
        <p:spPr/>
        <p:txBody>
          <a:bodyPr/>
          <a:lstStyle>
            <a:lvl1pPr>
              <a:defRPr/>
            </a:lvl1pPr>
          </a:lstStyle>
          <a:p>
            <a:pPr>
              <a:defRPr/>
            </a:pPr>
            <a:endParaRPr lang="es-AR"/>
          </a:p>
        </p:txBody>
      </p:sp>
      <p:sp>
        <p:nvSpPr>
          <p:cNvPr id="7" name="4 Marcador de número de diapositiva"/>
          <p:cNvSpPr>
            <a:spLocks noGrp="1"/>
          </p:cNvSpPr>
          <p:nvPr>
            <p:ph type="sldNum" sz="quarter" idx="12"/>
          </p:nvPr>
        </p:nvSpPr>
        <p:spPr/>
        <p:txBody>
          <a:bodyPr/>
          <a:lstStyle>
            <a:lvl1pPr>
              <a:defRPr/>
            </a:lvl1pPr>
          </a:lstStyle>
          <a:p>
            <a:pPr>
              <a:defRPr/>
            </a:pPr>
            <a:fld id="{4A7FB5C6-E462-488D-A01A-E944D5C008CF}" type="slidenum">
              <a:rPr lang="es-AR"/>
              <a:pPr>
                <a:defRPr/>
              </a:pPr>
              <a:t>‹Nº›</a:t>
            </a:fld>
            <a:endParaRPr lang="es-AR"/>
          </a:p>
        </p:txBody>
      </p:sp>
    </p:spTree>
    <p:extLst>
      <p:ext uri="{BB962C8B-B14F-4D97-AF65-F5344CB8AC3E}">
        <p14:creationId xmlns:p14="http://schemas.microsoft.com/office/powerpoint/2010/main" val="72028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Redondear rectángulo de esquina sencilla"/>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7" name="4 Marcador de fecha"/>
          <p:cNvSpPr>
            <a:spLocks noGrp="1"/>
          </p:cNvSpPr>
          <p:nvPr>
            <p:ph type="dt" sz="half" idx="10"/>
          </p:nvPr>
        </p:nvSpPr>
        <p:spPr/>
        <p:txBody>
          <a:bodyPr/>
          <a:lstStyle>
            <a:lvl1pPr>
              <a:defRPr/>
            </a:lvl1pPr>
            <a:extLst/>
          </a:lstStyle>
          <a:p>
            <a:pPr>
              <a:defRPr/>
            </a:pPr>
            <a:fld id="{DD7E580C-FDC4-40A9-94F0-DD87B2912BF6}" type="datetimeFigureOut">
              <a:rPr lang="es-AR"/>
              <a:pPr>
                <a:defRPr/>
              </a:pPr>
              <a:t>23/08/2012</a:t>
            </a:fld>
            <a:endParaRPr lang="es-AR"/>
          </a:p>
        </p:txBody>
      </p:sp>
      <p:sp>
        <p:nvSpPr>
          <p:cNvPr id="8" name="5 Marcador de pie de página"/>
          <p:cNvSpPr>
            <a:spLocks noGrp="1"/>
          </p:cNvSpPr>
          <p:nvPr>
            <p:ph type="ftr" sz="quarter" idx="11"/>
          </p:nvPr>
        </p:nvSpPr>
        <p:spPr/>
        <p:txBody>
          <a:bodyPr/>
          <a:lstStyle>
            <a:lvl1pPr>
              <a:defRPr/>
            </a:lvl1pPr>
            <a:extLst/>
          </a:lstStyle>
          <a:p>
            <a:pPr>
              <a:defRPr/>
            </a:pPr>
            <a:endParaRPr lang="es-AR"/>
          </a:p>
        </p:txBody>
      </p:sp>
      <p:sp>
        <p:nvSpPr>
          <p:cNvPr id="9" name="6 Marcador de número de diapositiva"/>
          <p:cNvSpPr>
            <a:spLocks noGrp="1"/>
          </p:cNvSpPr>
          <p:nvPr>
            <p:ph type="sldNum" sz="quarter" idx="12"/>
          </p:nvPr>
        </p:nvSpPr>
        <p:spPr/>
        <p:txBody>
          <a:bodyPr/>
          <a:lstStyle>
            <a:lvl1pPr>
              <a:defRPr/>
            </a:lvl1pPr>
            <a:extLst/>
          </a:lstStyle>
          <a:p>
            <a:pPr>
              <a:defRPr/>
            </a:pPr>
            <a:fld id="{7677F7BB-3C14-467D-8BD6-21C3480C776E}" type="slidenum">
              <a:rPr lang="es-AR"/>
              <a:pPr>
                <a:defRPr/>
              </a:pPr>
              <a:t>‹Nº›</a:t>
            </a:fld>
            <a:endParaRPr lang="es-AR"/>
          </a:p>
        </p:txBody>
      </p:sp>
    </p:spTree>
    <p:extLst>
      <p:ext uri="{BB962C8B-B14F-4D97-AF65-F5344CB8AC3E}">
        <p14:creationId xmlns:p14="http://schemas.microsoft.com/office/powerpoint/2010/main" val="58396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Marcador de título"/>
          <p:cNvSpPr>
            <a:spLocks noGrp="1"/>
          </p:cNvSpPr>
          <p:nvPr>
            <p:ph type="title"/>
          </p:nvPr>
        </p:nvSpPr>
        <p:spPr>
          <a:xfrm>
            <a:off x="503238" y="4986338"/>
            <a:ext cx="8183562" cy="1050925"/>
          </a:xfrm>
          <a:prstGeom prst="rect">
            <a:avLst/>
          </a:prstGeom>
        </p:spPr>
        <p:txBody>
          <a:bodyPr vert="horz" anchor="b">
            <a:normAutofit/>
          </a:bodyPr>
          <a:lstStyle>
            <a:extLst/>
          </a:lstStyle>
          <a:p>
            <a:r>
              <a:rPr lang="es-ES" smtClean="0"/>
              <a:t>Haga clic para modificar el estilo de título del patrón</a:t>
            </a:r>
            <a:endParaRPr lang="en-US"/>
          </a:p>
        </p:txBody>
      </p:sp>
      <p:sp>
        <p:nvSpPr>
          <p:cNvPr id="1031" name="3 Marcador de texto"/>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5" name="24 Marcador de fecha"/>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CF8B1CEA-02FD-4797-B742-357A867E7DAF}" type="datetimeFigureOut">
              <a:rPr lang="es-AR"/>
              <a:pPr>
                <a:defRPr/>
              </a:pPr>
              <a:t>23/08/2012</a:t>
            </a:fld>
            <a:endParaRPr lang="es-AR"/>
          </a:p>
        </p:txBody>
      </p:sp>
      <p:sp>
        <p:nvSpPr>
          <p:cNvPr id="18" name="17 Marcador de pie de página"/>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s-AR"/>
          </a:p>
        </p:txBody>
      </p:sp>
      <p:sp>
        <p:nvSpPr>
          <p:cNvPr id="5" name="4 Marcador de número de diapositiva"/>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5287FEA6-EB5B-4F82-A4C1-E938FB5A0247}"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773" r:id="rId1"/>
    <p:sldLayoutId id="2147483766" r:id="rId2"/>
    <p:sldLayoutId id="2147483774" r:id="rId3"/>
    <p:sldLayoutId id="2147483767" r:id="rId4"/>
    <p:sldLayoutId id="2147483768" r:id="rId5"/>
    <p:sldLayoutId id="2147483769" r:id="rId6"/>
    <p:sldLayoutId id="2147483775" r:id="rId7"/>
    <p:sldLayoutId id="2147483770" r:id="rId8"/>
    <p:sldLayoutId id="2147483776" r:id="rId9"/>
    <p:sldLayoutId id="2147483771" r:id="rId10"/>
    <p:sldLayoutId id="2147483772"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mailto:suesdean@yahoo.com.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2313" y="1820863"/>
            <a:ext cx="7772400" cy="1828800"/>
          </a:xfrm>
        </p:spPr>
        <p:txBody>
          <a:bodyPr>
            <a:normAutofit fontScale="90000"/>
          </a:bodyPr>
          <a:lstStyle/>
          <a:p>
            <a:pPr eaLnBrk="1" fontAlgn="auto" hangingPunct="1">
              <a:spcAft>
                <a:spcPts val="0"/>
              </a:spcAft>
              <a:defRPr/>
            </a:pPr>
            <a:r>
              <a:rPr lang="es-AR" dirty="0" smtClean="0"/>
              <a:t>El oficio de investigar en los inicios del nuevo siglo</a:t>
            </a:r>
            <a:endParaRPr lang="es-AR" dirty="0"/>
          </a:p>
        </p:txBody>
      </p:sp>
      <p:sp>
        <p:nvSpPr>
          <p:cNvPr id="3" name="2 Subtítulo"/>
          <p:cNvSpPr>
            <a:spLocks noGrp="1"/>
          </p:cNvSpPr>
          <p:nvPr>
            <p:ph type="subTitle" idx="1"/>
          </p:nvPr>
        </p:nvSpPr>
        <p:spPr>
          <a:xfrm>
            <a:off x="900113" y="3573463"/>
            <a:ext cx="7772400" cy="914400"/>
          </a:xfrm>
        </p:spPr>
        <p:txBody>
          <a:bodyPr>
            <a:normAutofit/>
          </a:bodyPr>
          <a:lstStyle/>
          <a:p>
            <a:pPr eaLnBrk="1" fontAlgn="auto" hangingPunct="1">
              <a:spcAft>
                <a:spcPts val="0"/>
              </a:spcAft>
              <a:buFont typeface="Wingdings 2"/>
              <a:buNone/>
              <a:defRPr/>
            </a:pPr>
            <a:r>
              <a:rPr lang="es-AR" dirty="0" smtClean="0"/>
              <a:t>Lic. </a:t>
            </a:r>
            <a:r>
              <a:rPr lang="es-AR" dirty="0" err="1" smtClean="0"/>
              <a:t>Susan</a:t>
            </a:r>
            <a:r>
              <a:rPr lang="es-AR" dirty="0" smtClean="0"/>
              <a:t> E. De </a:t>
            </a:r>
            <a:r>
              <a:rPr lang="es-AR" dirty="0" err="1" smtClean="0"/>
              <a:t>Angelis</a:t>
            </a:r>
            <a:endParaRPr lang="es-AR" dirty="0" smtClean="0"/>
          </a:p>
          <a:p>
            <a:pPr eaLnBrk="1" fontAlgn="auto" hangingPunct="1">
              <a:spcAft>
                <a:spcPts val="0"/>
              </a:spcAft>
              <a:buFont typeface="Wingdings 2"/>
              <a:buNone/>
              <a:defRPr/>
            </a:pPr>
            <a:endParaRPr lang="es-AR" dirty="0"/>
          </a:p>
          <a:p>
            <a:pPr eaLnBrk="1" fontAlgn="auto" hangingPunct="1">
              <a:spcAft>
                <a:spcPts val="0"/>
              </a:spcAft>
              <a:buFont typeface="Wingdings 2"/>
              <a:buNone/>
              <a:defRPr/>
            </a:pPr>
            <a:endParaRPr lang="es-AR" dirty="0" smtClean="0"/>
          </a:p>
        </p:txBody>
      </p:sp>
      <p:sp>
        <p:nvSpPr>
          <p:cNvPr id="6148" name="2 Subtítulo"/>
          <p:cNvSpPr txBox="1">
            <a:spLocks/>
          </p:cNvSpPr>
          <p:nvPr/>
        </p:nvSpPr>
        <p:spPr bwMode="auto">
          <a:xfrm>
            <a:off x="900113" y="5445125"/>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a:lstStyle>
            <a:lvl1pPr marL="365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buClr>
                <a:schemeClr val="accent1"/>
              </a:buClr>
              <a:buSzPct val="80000"/>
              <a:buFont typeface="Wingdings 2" pitchFamily="18" charset="2"/>
              <a:buNone/>
            </a:pPr>
            <a:r>
              <a:rPr lang="es-AR" b="1">
                <a:solidFill>
                  <a:schemeClr val="accent2"/>
                </a:solidFill>
                <a:latin typeface="Verdana" pitchFamily="34" charset="0"/>
              </a:rPr>
              <a:t>8va Jornada de las Bibliotecas y Centros de Documentación de la UBA</a:t>
            </a:r>
            <a:endParaRPr lang="es-AR">
              <a:solidFill>
                <a:schemeClr val="accent2"/>
              </a:solidFill>
              <a:latin typeface="Verdana" pitchFamily="34" charset="0"/>
            </a:endParaRPr>
          </a:p>
          <a:p>
            <a:pPr algn="r" eaLnBrk="1" hangingPunct="1">
              <a:buClr>
                <a:schemeClr val="accent1"/>
              </a:buClr>
              <a:buSzPct val="80000"/>
              <a:buFont typeface="Wingdings 2" pitchFamily="18" charset="2"/>
              <a:buNone/>
            </a:pPr>
            <a:endParaRPr lang="es-AR" sz="2000">
              <a:solidFill>
                <a:srgbClr val="79766F"/>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b="13889"/>
          <a:stretch/>
        </p:blipFill>
        <p:spPr bwMode="auto">
          <a:xfrm>
            <a:off x="4267200" y="2556975"/>
            <a:ext cx="762000" cy="787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a:spLocks noChangeArrowheads="1"/>
          </p:cNvSpPr>
          <p:nvPr/>
        </p:nvSpPr>
        <p:spPr bwMode="auto">
          <a:xfrm>
            <a:off x="4140200" y="3789363"/>
            <a:ext cx="45354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sz="2800" b="1"/>
              <a:t>Muchas gracias!!</a:t>
            </a:r>
          </a:p>
          <a:p>
            <a:pPr eaLnBrk="1" hangingPunct="1"/>
            <a:endParaRPr lang="es-AR" sz="2800" b="1"/>
          </a:p>
          <a:p>
            <a:pPr eaLnBrk="1" hangingPunct="1"/>
            <a:endParaRPr lang="es-AR" sz="2800" b="1"/>
          </a:p>
          <a:p>
            <a:pPr algn="r" eaLnBrk="1" hangingPunct="1"/>
            <a:r>
              <a:rPr lang="es-AR"/>
              <a:t>Lic. Susan E. De Angelis</a:t>
            </a:r>
          </a:p>
          <a:p>
            <a:pPr algn="r" eaLnBrk="1" hangingPunct="1"/>
            <a:r>
              <a:rPr lang="es-AR">
                <a:hlinkClick r:id="rId4"/>
              </a:rPr>
              <a:t>suesdean@yahoo.com.ar</a:t>
            </a:r>
            <a:endParaRPr lang="es-AR"/>
          </a:p>
          <a:p>
            <a:pPr algn="r" eaLnBrk="1" hangingPunct="1"/>
            <a:r>
              <a:rPr lang="es-AR"/>
              <a:t>TT: @juegoytics</a:t>
            </a:r>
          </a:p>
          <a:p>
            <a:pPr algn="r" eaLnBrk="1" hangingPunct="1"/>
            <a:r>
              <a:rPr lang="es-AR"/>
              <a:t>Facebook: Susan De Angelis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100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725">
                                          <p:stCondLst>
                                            <p:cond delay="0"/>
                                          </p:stCondLst>
                                        </p:cTn>
                                        <p:tgtEl>
                                          <p:spTgt spid="14340"/>
                                        </p:tgtEl>
                                      </p:cBhvr>
                                    </p:animEffect>
                                    <p:anim calcmode="lin" valueType="num">
                                      <p:cBhvr>
                                        <p:cTn id="8" dur="2278"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14340"/>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14340"/>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14340"/>
                                        </p:tgtEl>
                                        <p:attrNameLst>
                                          <p:attrName>ppt_y</p:attrName>
                                        </p:attrNameLst>
                                      </p:cBhvr>
                                      <p:tavLst>
                                        <p:tav tm="0" fmla="#ppt_y-sin(pi*$)/81">
                                          <p:val>
                                            <p:fltVal val="0"/>
                                          </p:val>
                                        </p:tav>
                                        <p:tav tm="100000">
                                          <p:val>
                                            <p:fltVal val="1"/>
                                          </p:val>
                                        </p:tav>
                                      </p:tavLst>
                                    </p:anim>
                                    <p:animScale>
                                      <p:cBhvr>
                                        <p:cTn id="13" dur="33">
                                          <p:stCondLst>
                                            <p:cond delay="812"/>
                                          </p:stCondLst>
                                        </p:cTn>
                                        <p:tgtEl>
                                          <p:spTgt spid="14340"/>
                                        </p:tgtEl>
                                      </p:cBhvr>
                                      <p:to x="100000" y="60000"/>
                                    </p:animScale>
                                    <p:animScale>
                                      <p:cBhvr>
                                        <p:cTn id="14" dur="207" decel="50000">
                                          <p:stCondLst>
                                            <p:cond delay="845"/>
                                          </p:stCondLst>
                                        </p:cTn>
                                        <p:tgtEl>
                                          <p:spTgt spid="14340"/>
                                        </p:tgtEl>
                                      </p:cBhvr>
                                      <p:to x="100000" y="100000"/>
                                    </p:animScale>
                                    <p:animScale>
                                      <p:cBhvr>
                                        <p:cTn id="15" dur="33">
                                          <p:stCondLst>
                                            <p:cond delay="1640"/>
                                          </p:stCondLst>
                                        </p:cTn>
                                        <p:tgtEl>
                                          <p:spTgt spid="14340"/>
                                        </p:tgtEl>
                                      </p:cBhvr>
                                      <p:to x="100000" y="80000"/>
                                    </p:animScale>
                                    <p:animScale>
                                      <p:cBhvr>
                                        <p:cTn id="16" dur="207" decel="50000">
                                          <p:stCondLst>
                                            <p:cond delay="1673"/>
                                          </p:stCondLst>
                                        </p:cTn>
                                        <p:tgtEl>
                                          <p:spTgt spid="14340"/>
                                        </p:tgtEl>
                                      </p:cBhvr>
                                      <p:to x="100000" y="100000"/>
                                    </p:animScale>
                                    <p:animScale>
                                      <p:cBhvr>
                                        <p:cTn id="17" dur="33">
                                          <p:stCondLst>
                                            <p:cond delay="2052"/>
                                          </p:stCondLst>
                                        </p:cTn>
                                        <p:tgtEl>
                                          <p:spTgt spid="14340"/>
                                        </p:tgtEl>
                                      </p:cBhvr>
                                      <p:to x="100000" y="90000"/>
                                    </p:animScale>
                                    <p:animScale>
                                      <p:cBhvr>
                                        <p:cTn id="18" dur="207" decel="50000">
                                          <p:stCondLst>
                                            <p:cond delay="2085"/>
                                          </p:stCondLst>
                                        </p:cTn>
                                        <p:tgtEl>
                                          <p:spTgt spid="14340"/>
                                        </p:tgtEl>
                                      </p:cBhvr>
                                      <p:to x="100000" y="100000"/>
                                    </p:animScale>
                                    <p:animScale>
                                      <p:cBhvr>
                                        <p:cTn id="19" dur="33">
                                          <p:stCondLst>
                                            <p:cond delay="2260"/>
                                          </p:stCondLst>
                                        </p:cTn>
                                        <p:tgtEl>
                                          <p:spTgt spid="14340"/>
                                        </p:tgtEl>
                                      </p:cBhvr>
                                      <p:to x="100000" y="95000"/>
                                    </p:animScale>
                                    <p:animScale>
                                      <p:cBhvr>
                                        <p:cTn id="20" dur="207" decel="50000">
                                          <p:stCondLst>
                                            <p:cond delay="2293"/>
                                          </p:stCondLst>
                                        </p:cTn>
                                        <p:tgtEl>
                                          <p:spTgt spid="1434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grpId="0" nodeType="clickEffect">
                                  <p:stCondLst>
                                    <p:cond delay="200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20713"/>
            <a:ext cx="8183562" cy="936625"/>
          </a:xfrm>
        </p:spPr>
        <p:txBody>
          <a:bodyPr/>
          <a:lstStyle/>
          <a:p>
            <a:pPr eaLnBrk="1" fontAlgn="auto" hangingPunct="1">
              <a:spcAft>
                <a:spcPts val="0"/>
              </a:spcAft>
              <a:defRPr/>
            </a:pPr>
            <a:r>
              <a:rPr lang="es-AR" sz="3200" dirty="0" smtClean="0">
                <a:solidFill>
                  <a:schemeClr val="accent1">
                    <a:tint val="88000"/>
                    <a:satMod val="150000"/>
                  </a:schemeClr>
                </a:solidFill>
              </a:rPr>
              <a:t>Investigación científica…  </a:t>
            </a:r>
            <a:endParaRPr lang="es-AR" sz="3200" dirty="0">
              <a:solidFill>
                <a:schemeClr val="accent1">
                  <a:tint val="88000"/>
                  <a:satMod val="150000"/>
                </a:schemeClr>
              </a:solidFill>
            </a:endParaRPr>
          </a:p>
        </p:txBody>
      </p:sp>
      <p:sp>
        <p:nvSpPr>
          <p:cNvPr id="3" name="2 CuadroTexto"/>
          <p:cNvSpPr txBox="1"/>
          <p:nvPr/>
        </p:nvSpPr>
        <p:spPr>
          <a:xfrm>
            <a:off x="755650" y="1844675"/>
            <a:ext cx="4032250" cy="3970338"/>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s-AR" dirty="0">
                <a:latin typeface="+mn-lt"/>
                <a:cs typeface="+mn-cs"/>
              </a:rPr>
              <a:t>Práctica social</a:t>
            </a:r>
          </a:p>
          <a:p>
            <a:pPr marL="285750" indent="-285750" fontAlgn="auto">
              <a:spcBef>
                <a:spcPts val="0"/>
              </a:spcBef>
              <a:spcAft>
                <a:spcPts val="0"/>
              </a:spcAft>
              <a:buFont typeface="Arial" pitchFamily="34" charset="0"/>
              <a:buChar char="•"/>
              <a:defRPr/>
            </a:pPr>
            <a:r>
              <a:rPr lang="es-AR" dirty="0">
                <a:latin typeface="+mn-lt"/>
                <a:cs typeface="+mn-cs"/>
              </a:rPr>
              <a:t>Se desenvuelve en un contexto social, histórico, económico, político, argumentativo que la condiciona</a:t>
            </a:r>
          </a:p>
          <a:p>
            <a:pPr marL="285750" indent="-285750" fontAlgn="auto">
              <a:spcBef>
                <a:spcPts val="0"/>
              </a:spcBef>
              <a:spcAft>
                <a:spcPts val="0"/>
              </a:spcAft>
              <a:buFont typeface="Arial" pitchFamily="34" charset="0"/>
              <a:buChar char="•"/>
              <a:defRPr/>
            </a:pPr>
            <a:r>
              <a:rPr lang="es-AR" dirty="0">
                <a:latin typeface="+mn-lt"/>
                <a:cs typeface="+mn-cs"/>
              </a:rPr>
              <a:t>Implica articular un universo teórico y un universo empírico</a:t>
            </a:r>
          </a:p>
          <a:p>
            <a:pPr marL="285750" indent="-285750" fontAlgn="auto">
              <a:spcBef>
                <a:spcPts val="0"/>
              </a:spcBef>
              <a:spcAft>
                <a:spcPts val="0"/>
              </a:spcAft>
              <a:buFont typeface="Arial" pitchFamily="34" charset="0"/>
              <a:buChar char="•"/>
              <a:defRPr/>
            </a:pPr>
            <a:r>
              <a:rPr lang="es-AR" dirty="0">
                <a:latin typeface="+mn-lt"/>
                <a:cs typeface="+mn-cs"/>
              </a:rPr>
              <a:t>En busca de la producción de conocimiento científico original</a:t>
            </a:r>
          </a:p>
          <a:p>
            <a:pPr marL="285750" indent="-285750" fontAlgn="auto">
              <a:spcBef>
                <a:spcPts val="0"/>
              </a:spcBef>
              <a:spcAft>
                <a:spcPts val="0"/>
              </a:spcAft>
              <a:buFont typeface="Arial" pitchFamily="34" charset="0"/>
              <a:buChar char="•"/>
              <a:defRPr/>
            </a:pPr>
            <a:r>
              <a:rPr lang="es-AR" dirty="0">
                <a:latin typeface="+mn-lt"/>
                <a:cs typeface="+mn-cs"/>
              </a:rPr>
              <a:t>Busca ser validada</a:t>
            </a:r>
          </a:p>
          <a:p>
            <a:pPr marL="285750" indent="-285750" fontAlgn="auto">
              <a:spcBef>
                <a:spcPts val="0"/>
              </a:spcBef>
              <a:spcAft>
                <a:spcPts val="0"/>
              </a:spcAft>
              <a:buFont typeface="Arial" pitchFamily="34" charset="0"/>
              <a:buChar char="•"/>
              <a:defRPr/>
            </a:pPr>
            <a:r>
              <a:rPr lang="es-AR" dirty="0">
                <a:latin typeface="+mn-lt"/>
                <a:cs typeface="+mn-cs"/>
              </a:rPr>
              <a:t>Busca socializar el conocimiento producido</a:t>
            </a:r>
          </a:p>
          <a:p>
            <a:pPr algn="r" fontAlgn="auto">
              <a:spcBef>
                <a:spcPts val="0"/>
              </a:spcBef>
              <a:spcAft>
                <a:spcPts val="0"/>
              </a:spcAft>
              <a:defRPr/>
            </a:pPr>
            <a:r>
              <a:rPr lang="es-AR" sz="1600" dirty="0">
                <a:latin typeface="+mn-lt"/>
                <a:cs typeface="+mn-cs"/>
              </a:rPr>
              <a:t>(</a:t>
            </a:r>
            <a:r>
              <a:rPr lang="es-AR" sz="1600" dirty="0" err="1">
                <a:latin typeface="+mn-lt"/>
                <a:cs typeface="+mn-cs"/>
              </a:rPr>
              <a:t>Sirvent</a:t>
            </a:r>
            <a:r>
              <a:rPr lang="es-AR" sz="1600" dirty="0">
                <a:latin typeface="+mn-lt"/>
                <a:cs typeface="+mn-cs"/>
              </a:rPr>
              <a:t>, M. T. 2003)</a:t>
            </a:r>
          </a:p>
        </p:txBody>
      </p:sp>
      <p:pic>
        <p:nvPicPr>
          <p:cNvPr id="7176" name="Picture 8" descr="https://encrypted-tbn2.google.com/images?q=tbn:ANd9GcRZH6j1EEPVhqiuiPPIvAH7zyJzJr06LnGuA2ZxIYiDJvTNwY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505877"/>
            <a:ext cx="2143125" cy="2143125"/>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8" name="Picture 10" descr="https://encrypted-tbn0.google.com/images?q=tbn:ANd9GcQzus_LH3qgJnFTKx27rPK5GTDhU5cRSDXTCOudKzuZBfLQMHpY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01534"/>
            <a:ext cx="2162175" cy="2114550"/>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CuadroTexto"/>
          <p:cNvSpPr txBox="1">
            <a:spLocks noChangeArrowheads="1"/>
          </p:cNvSpPr>
          <p:nvPr/>
        </p:nvSpPr>
        <p:spPr bwMode="auto">
          <a:xfrm>
            <a:off x="3924300" y="1133475"/>
            <a:ext cx="472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dirty="0">
                <a:latin typeface="Verdana" pitchFamily="34" charset="0"/>
              </a:rPr>
              <a:t>… el contexto de descubrimiento de la investigación (</a:t>
            </a:r>
            <a:r>
              <a:rPr lang="es-AR" dirty="0" err="1">
                <a:latin typeface="Verdana" pitchFamily="34" charset="0"/>
              </a:rPr>
              <a:t>Schuster</a:t>
            </a:r>
            <a:r>
              <a:rPr lang="es-AR" dirty="0">
                <a:latin typeface="Verdana" pitchFamily="34" charset="0"/>
              </a:rPr>
              <a:t>, F. </a:t>
            </a:r>
            <a:r>
              <a:rPr lang="es-AR" dirty="0" smtClean="0">
                <a:latin typeface="Verdana" pitchFamily="34" charset="0"/>
              </a:rPr>
              <a:t>1992)</a:t>
            </a:r>
            <a:endParaRPr lang="es-AR" dirty="0">
              <a:latin typeface="Verdana" pitchFamily="34" charset="0"/>
            </a:endParaRPr>
          </a:p>
        </p:txBody>
      </p:sp>
      <p:sp>
        <p:nvSpPr>
          <p:cNvPr id="7" name="1 Título"/>
          <p:cNvSpPr txBox="1">
            <a:spLocks/>
          </p:cNvSpPr>
          <p:nvPr/>
        </p:nvSpPr>
        <p:spPr>
          <a:xfrm>
            <a:off x="434975" y="269875"/>
            <a:ext cx="8183563" cy="863600"/>
          </a:xfrm>
          <a:prstGeom prst="rect">
            <a:avLst/>
          </a:prstGeom>
        </p:spPr>
        <p:txBody>
          <a:bodyPr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defRPr/>
            </a:pPr>
            <a:r>
              <a:rPr lang="es-AR" sz="3200" dirty="0" smtClean="0"/>
              <a:t>Las TIC en…  </a:t>
            </a:r>
            <a:endParaRPr lang="es-AR" sz="3200" dirty="0"/>
          </a:p>
        </p:txBody>
      </p:sp>
      <p:pic>
        <p:nvPicPr>
          <p:cNvPr id="3074" name="Picture 2" descr="https://encrypted-tbn3.google.com/images?q=tbn:ANd9GcRR_-7MMBnsfwtppToZvrunAeNFauAKgFkbJnSA3y0TF_zEDBjJeA"/>
          <p:cNvPicPr>
            <a:picLocks noChangeAspect="1" noChangeArrowheads="1"/>
          </p:cNvPicPr>
          <p:nvPr/>
        </p:nvPicPr>
        <p:blipFill>
          <a:blip r:embed="rId3">
            <a:extLst/>
          </a:blip>
          <a:srcRect/>
          <a:stretch>
            <a:fillRect/>
          </a:stretch>
        </p:blipFill>
        <p:spPr bwMode="auto">
          <a:xfrm>
            <a:off x="683568" y="2132856"/>
            <a:ext cx="3676386" cy="2880320"/>
          </a:xfrm>
          <a:prstGeom prst="roundRect">
            <a:avLst/>
          </a:prstGeom>
          <a:noFill/>
          <a:ln>
            <a:solidFill>
              <a:schemeClr val="bg1"/>
            </a:solidFill>
          </a:ln>
          <a:extLst/>
        </p:spPr>
      </p:pic>
      <p:pic>
        <p:nvPicPr>
          <p:cNvPr id="2" name="1 Imagen"/>
          <p:cNvPicPr>
            <a:picLocks noChangeAspect="1"/>
          </p:cNvPicPr>
          <p:nvPr/>
        </p:nvPicPr>
        <p:blipFill>
          <a:blip r:embed="rId4">
            <a:extLst/>
          </a:blip>
          <a:stretch>
            <a:fillRect/>
          </a:stretch>
        </p:blipFill>
        <p:spPr>
          <a:xfrm>
            <a:off x="4932040" y="3140968"/>
            <a:ext cx="3540713" cy="2652117"/>
          </a:xfrm>
          <a:prstGeom prst="roundRect">
            <a:avLst/>
          </a:prstGeom>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20713"/>
            <a:ext cx="8183562" cy="863600"/>
          </a:xfrm>
        </p:spPr>
        <p:txBody>
          <a:bodyPr/>
          <a:lstStyle/>
          <a:p>
            <a:pPr eaLnBrk="1" fontAlgn="auto" hangingPunct="1">
              <a:spcAft>
                <a:spcPts val="0"/>
              </a:spcAft>
              <a:defRPr/>
            </a:pPr>
            <a:r>
              <a:rPr lang="es-AR" sz="3200" dirty="0" smtClean="0">
                <a:solidFill>
                  <a:schemeClr val="accent1">
                    <a:tint val="88000"/>
                    <a:satMod val="150000"/>
                  </a:schemeClr>
                </a:solidFill>
              </a:rPr>
              <a:t>Las TIC en…  </a:t>
            </a:r>
            <a:endParaRPr lang="es-AR" sz="3200" dirty="0">
              <a:solidFill>
                <a:schemeClr val="accent1">
                  <a:tint val="88000"/>
                  <a:satMod val="150000"/>
                </a:schemeClr>
              </a:solidFill>
            </a:endParaRPr>
          </a:p>
        </p:txBody>
      </p:sp>
      <p:sp>
        <p:nvSpPr>
          <p:cNvPr id="9219" name="2 CuadroTexto"/>
          <p:cNvSpPr txBox="1">
            <a:spLocks noChangeArrowheads="1"/>
          </p:cNvSpPr>
          <p:nvPr/>
        </p:nvSpPr>
        <p:spPr bwMode="auto">
          <a:xfrm>
            <a:off x="755650" y="1844675"/>
            <a:ext cx="792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AR">
                <a:latin typeface="Verdana" pitchFamily="34" charset="0"/>
              </a:rPr>
              <a:t>… los procesos metodológicos de articulación del universo teórico y un universo empírico para la construcción del dato científico</a:t>
            </a:r>
          </a:p>
        </p:txBody>
      </p:sp>
      <p:pic>
        <p:nvPicPr>
          <p:cNvPr id="9220" name="Picture 2" descr="https://encrypted-tbn1.google.com/images?q=tbn:ANd9GcTBwhSEHlKefxkyTL9c-7bv80qFSfYWDwbp-6iMYOK4y_wFxjP0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30638"/>
            <a:ext cx="2628900" cy="174307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4" descr="data:image/jpeg;base64,/9j/4AAQSkZJRgABAQAAAQABAAD/2wCEAAkGBhIQERUQERQVExUVGRkVFhcYFhUVGBUYFyAYGRwZGRIaJyYqFxskJRoXJzEiJScrLywsHSE1ODAqNSYsLCkBCQoKDgwOGg8PGi4fHSUxKjUpKSwpNSkpKTY1KiwpKSkpLS40KTUpLCk1KSopNSwpKSk2LSkpLCkpKS4pKSkpLv/AABEIACIApAMBIgACEQEDEQH/xAAcAAEAAQUBAQAAAAAAAAAAAAAABgIDBAUHAQj/xAA0EAACAQMCBAMFCAIDAAAAAAABAgMABBESIQUGMUFRYXEHExQioSMyQmKBkbHwQ3JTgtH/xAAYAQADAQEAAAAAAAAAAAAAAAAAAQIDBP/EACERAQEAAgAGAwEAAAAAAAAAAAEAAhEDEiExQeETUaFx/9oADAMBAAIRAxEAPwDo95y3I5mdVjV5JFKnbZIxqG+PvM+SfI96yluntVee9mCRRqBklcHZPmbAyXJDbDxrf1xL2m8ca7vjbZ+xtsDT2eUjLMR3xkAZ8/GmG+kw3briPtqYki0tSydnlYpq8xGASB604d7ZJNWLi2XT4xscj9GFa/kTl6G6aX36ZRFDatRUgk7DwxgMfXFYlnJZlz7y3IiyQHWR8jqVyO+dtqvlO1v8KqHi7BwfjMV1GJYW1Kf3HkR2rOrifInHTbXarnCSnSw7b9DXXeMcaitYzLK2B2HVmPgq9zUJqxcUdWfQVCucua57ZoEg0D3ylsOpLLuoGd8DOr6GpjbsdI1EasDVjxxvtRqHFAa7SqfeDpncf3pQOKVNVSqdY8aGQDqaIqqV5qrwSA9DRFVSqdYoXA60Re0zVOoHp6VCuGc03M3EWtcx+6jZ9RCnJVfzE+JAp6qxxcu1OKVSrVVSplKUoi8NfP3NFqY+I3QbqZncejnUPpX0FUH5+5LNyRdQAGVRhl/5FH7bj1qsXTVj3tZwRvg+EST4GudsLkZyDhBt4YBNRi9vXngVRGqrDkyFFCKSxAGfFsYpe833IUW8yxBU6I8KYXG2wIrFueZJ7hFtgE0ghhHHGq5Izj5VG/XwrQu7DjGIidV72Pwe3aS6gRdyZE+hyfoDU25ltFuuLJAASAEEm7HtqOB+H5dPTGdVZ/s+5IaBvi7gYkIwid0B6k/mP0rcvyJC1012zuSzBymcKSMdT1I2G3lUr1uczDNaE8Si9/xExQHQlsBGrdfdpAMs2+dwS4367VkchSBY7u6kJMaxnIJOWzlsnxOAN/OpdYchwxCYa5HM6lHZiucNucYHc/xVq39nVukMkIaT7XSGfI1aVIbSNsAHG9LmKvlxceX+e7msNvILSWcsUV2WMAf5HzrYE90UA+rac9Kkdzxma0sLa3iYiSfU+Qd0QnACnsSSPTJ71KrnkCB7eO31OBEzMGBGWLddW2D2qq95CgdIUQtGYDlGGGO5DHUD97JGf7ijZU8bBTf3RGe0+H4ha29uftFVPfMM5dnOptR7/L2PYisW8Z3uLxrlWmkVXSJQrSKGY4QDTkKFBz5bnrUzn4QthHNeIjXNwcsWY7nOM4A+6APDsMVCI7Y20AuYL1RIxDGFGOosxHy6MnWR31Dt6UyMMjKu31i9vw3VOHEssiqgZ2yEX5idGcDOCP8AtV6z4Q9jbJxJpTrxiOPBx8+QgJz90AliO5qVycuHiMFu92XjdFJKrgbtjcgjwArb8b5djuoPh2JVRpKkdVK7D6ZH60t0PEOz99blHE0zDCzMZLm4dpWJOTo3RAfVug8vKtpx/hwkvbaxT8EccbnJ6nc/soU7D8XlW+uvZtaxgSyTOqoPnYsBkDvqP3P0qP8AKNp8ZdzSRy+52YpjSzBW+QABvBe/pT2Wpnimzxv1e8AuBbXt1JEW9xCszNuTlUGBknqdQ6+VaBLeT4aW4ZiNbqhA/wArsS7Z/KBqOPHFdUTka3Fq1qhdQ5Bd8gu+CDgsexxVq59n0DwR2+twImZgflyxbrnalzFOPGxPz3XeQrdksY8nOrUw3zgE7D++NSOsPhXCktolhiGFXx3JJ6knxrNqW5c3eSylKUqbw0FKURarjNhFIpLxo/8Asqt/NU8F4fFHnRGif6oq/wAV7Sr8RbUdaqpSoiUpSiJSlKIqG/8AKti3XOrSufHAz+9KU5ldSqqUpQ1EygqQRmrUUKg5CgHyAHhSlMmdrIpSlKmUpSiJSlKIv//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pic>
        <p:nvPicPr>
          <p:cNvPr id="9222" name="Picture 6" descr="https://encrypted-tbn2.google.com/images?q=tbn:ANd9GcSBx2_kMm4lYZSf3RskNBEDZqYRFllf5-JW5vcKc1NJljFmt0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68" y="2852738"/>
            <a:ext cx="5486400" cy="714375"/>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223" name="AutoShape 8" descr="data:image/jpeg;base64,/9j/4AAQSkZJRgABAQAAAQABAAD/2wCEAAkGBhQSEBQUEhIWFRUUGRcYGRgXGRoWGBkXHxwYFxgYFxwXHCYeFxojGhcXHy8hJCcpLSwsFR4xNTAqNSYrLCkBCQoKDgwOGg8PGiwlHyQ1NSwsLC81MSwyLCwwLDQ0LywsLSkqNCwyNS4uLCw1NSwsLCwpMy8sLC4sLCwpKiwpLP/AABEIAOEA4QMBIgACEQEDEQH/xAAcAAEAAQUBAQAAAAAAAAAAAAAAAwIEBQcIBgH/xABGEAABAwIFAQYDBQQIBAYDAAABAgMRAAQFEhMhMUEGByIyUWEjcYEUQlKRoQgVscEXM1RicpPR0hhzkuE1Q1OCovEWJTT/xAAZAQEAAwEBAAAAAAAAAAAAAAAAAQIDBAX/xAA2EQACAQIEBAMGBQMFAAAAAAAAAQIRQQMhMVESQmHwBCKREzJSgbHBFGJxodFy4fEFFSPC4v/aAAwDAQACEQMRAD8A0eKRVzhz+RwKy5onar5rEyFOnRnP0/Dt8qzlJrRHbgYGHOKcp0za0bt0MRFfDWTVf/ASjT4IOb13n0qnFLouqTDeUgcRz+lFN1o0J+Hw1DijOryyo76r5fvYx1Kk0Vb+E7c7cfOqK0ONxa1PlKUoQKUpQClKUApSlAKUpQClKUApSlAKUpQClKUApSlAKUpQGbyivtKUBjsMdWl0FtOZW8D6b1ftXr4U8Q3JV59jtt86sMMz6o0vNvEx6b81ftfaMzsRP3+PTp9K5sSlXWnz/U9vwLmsONHPV+6k17tuu/QhN07oJTk8AIhXqZ/1q4dvrjWQot+MAwIO469at1a32dMxpyI4mZMe/NXDn2nWRMZ4McRHWqOnS/f8nTCU6LPE5LL5U/67lDN6/L0NzmPj2Ph2Pv6VjTZryhWU5TwehNZJr7RL0Rz4+PQ8fSo1a2gjjTkZeJnePerxfC8qdowxcP2sVx+0dFJrJfF3XqY+4tVIMLSUk+tRVlr60fccSlYBVlkcDb6Vapwlw54A+HIVuOm/1rSOIqZtHDjeCxFiNYcJU0VVnkqss6VdnC15ErjZZAG/rxVZwVzUyQMxE8jire0juY/hMd8jtbfT1LGlVutlKik8gxVFXOdpp0YpSlCBSlKAUpSgFKUoBSlKAUpSgFKUoBSlKAzlKUoDHYY0tTgDasqt4P0q/asnyp4ByCnz7nxbfKsfh1vncCc2SZ3+lXzWGSp0a0ZOv4tvnXPiNJ6/t1PZ8FhuWHFqLeb0lTl2+/yI1WruglWfwEiEydjJ/nVw7Yv6yEl3xkEgydh1HFWpsfgJXqckDL6bx61cOYVDyU68yCc3pHTmqOS3V7d/3OmGFJpeSXJz7/zb4T4zZvfGhyMp8e58Wx9qiXau6CFZ/ASMok7GTFVtYbJd+NGT/wCWx96jVYfBQvV8xAy+m596niVdVa3Qq8KXA/JLSXP+bvK7zLldi/rpSXfGUmFSdh1HFRt2bxD0OeUnPufFsZ6VUvCoeSjX5STm9Pbmo2sOkPfFjIT/AO7b51XiVNVa3U1eFLia4Jay5/y953WR8Xau6TZ1PCSMok7HpU6rF/XCdXx5Sc0nj04q3Xh/wm1avmIGX8M/WpjhXxgjW+7Oaf05qXJbq9u/7lY4UqryS5OfvW2xbfulag6oqHgJzTMk8mvi8GWEIVIhwgDnr67VK1h8pdOrGQkR+L9aOYdDbatWc5Aj8M/XpVuN1pX9uhg/CxceL2T0rXiXxUr9v3Kf3AvV08yZjNO8RWPeayqKT0JFZf8AdXx8mt92c0/pzUCMKBQ4ouCUEiPxR15qY4m72sUx/AtqmHh0dZayTyS0+W9zGUrJuYQAls6g+IQCNtp+tSDAxrFvVEBObNt+XNX9tA5V/p3iG6cOy1V1VXMRSsijCgW1r1B4CRHrH1rHVeMlLQ5sXAnhJOa1zQpSlWMRSlKAUpSgFKUoBSlKAzlKUoDGWDSVOALVlTvJq9bsWSp0F2Any7jxbVZWGTUGr5d5/lxV42LeXJJj7nPp1+tYYjdb9s9bwkYOCqoav3nR+7fpt1IzaNaKVanjJEp223/0qdywZ1UpDvhIJJkbHoKtyGdFPOpInnid/bip3E22qmCckHNzz0qrb63t38jeMMOiyw+W77/q2KW7Fk6su+Xy7jxbGo1WjWkhWp4yRKdthvNVtpt/iyT/AHOfQ/zio1JY0kxOpIzc8bz/ACpV1v2iHDD4Xlh6O7+L67dMy4VYM6qU6vhKSSqRz0FRt2TRDsueUnLuPFttVak22qIJ04M889KjbTbw7JPJyc8bx+tRV0v6dS7hh8Tyw9XzP4fpt1PirRrSbVqeJRGYSNh1qY2DOsE6vgyzmkc+lQLDGmiJzyM/PHWpim21hudPLvz5qVfW9u/kRGGHVZYfLzPv+rYjbs2il0lyCknKJHiHT50XZtBDZDm6iMwkbDrRAYyuyTMnJzx0osMZG4JzSM/PHWpq637RXhhw6Yem7+L6/bMk+wM62XV8GWc0jn0qNFm1kcJc3STlH4h0NSZbbW5Onl9/NUTYYyOSTmk5OeOlQm+trF5Qw6vLD5rvbum7Prlm0EtEObqIzCR4R1+VSpsGdYp1fBlnNI59KicDGVuCZkZ+eOtSBNtrHc6eXbnzUbfW9hGGHxLLD1jzPbuuzIkWbWmtWp4kk5RtuOlVOWTIDUOeYjNuPD61ShLGmuSc8nLzx0qpwW8NQTyM/PHWpq637RmoQ4dMPRXfxfXfpmVpw9nWUnV8ASCDI56ioU2jWktWp4gTA9RtFTITbaqpJ08ojnzdahSljSXJOpJy88dKhN7u3f8AJaUMPPy4fNd/L/zuY818rKupt/hQT/f59B/Oqm022qqSckDLzz1rX2vRnD+Bzp7SGtNd1X+36mIpWQSGdFW51JMc8SI/SvmIhnKjSmfvc+3r9alTq6UZnLwvDDj446J0rnm6U/XcsKUpWhyClKUBnKUpQGMsHUJcBcGZO8j+FXjd2wFOy3IV5NuNvn61aYfcBDgUU5onar1rE0hTp0Zz8Dbw7fKsMRNvR+vU9fwk4xgk5RWb1jXl3+2+ZAbhrRSnJ8QESY5EmevpU7l5b6qSG/AAZEcnoeahVfDQSjT3BBzeu59quHMVSXUK0YABGXbf34qji9ne5vHEhReePJyd6X3I27pj4st+bybcbfOo1XDOkgZPGCMx9RvNStYkkF34U5+P7ux9qjVfjRQjT3SQc3rE7cVNHXR+vQh4keF+eOkuX83dHZZEq7y31QoN+AJIIjk9DzVCLpiHZb8xOTbgdOtSrxVJeSvR2CSMsDf34qNvEkgO/CnOTH93b5VXhdNH69TR4sOJ+eGr5Py90VnmUKuWdJsBHiBGY+o69alVeW+sDp+DLER9715qNeIDSbTpbpIOb19uKmViqdYL0dgmMu358VLi9ne5WOLBU88eXk70vuQt3TOV2W91E5NuB0618Xcs5GwEeIEZj6jr1qpvEQEujSnOTB28M/SjmIgobGl5SDO3ijpx1qaOuj9ehT2keH346fD+bvPbIrN5b62bT8GWIj73rzUSLlnI4CjxEnKfQdOtT/vVOtn0dssZdvz4qJvEQEOJ0pzEkHbwz04qFF7O1zSWLCr88dZcnT722Pjl0zlaARuCM+3I69akF5b6xVp+DLER19eapdxEFLQ0oyEGfxR0461X+90h4rLQgpjLt+fFOF7O9wsWCafHDWPJ0+199SFFyzprBR4iTlMcDp1qpy6YhqG/KRn25HXrVKMTSG1o0xKySDttP0qpzFkkNfDA0yCePF+lTwuuj9ehksaHD78dFy/m7z2yK0XlvqlRb8EAAR16nmoU3LOksFHjJOU+gkR1qZGMoDql6QgpAy7be/FYpxUkniSamMK61WlymP4lRVYOMquXLTJ3/jYyTl2x8KG/L59udh71Wi8t9VRLfgIAAjg9TzWIpV/ZLdnP/uGJWvDHWuisqd9czIC4a0VJyfEJMK9pH8qldu2CpuG4CfPtz+tYqlPZrdlfx06U4Y2Wis6/53Rl2ry3DqyW5QQMojg9etQfaGtApyfEnZUdJ+fpWPpT2S3YfjptNcMb2XN/FthSlK1OEzlKUoDHYY8pDgKE5lb7fSr9m/dCnSGpKvMIPh2qwwwrDg0xKt4n5b/pV+yu4zOwkT9/jbbp9K5sVKtu2e34Gc1hxo5rN+6k17v13WxCbtzQSnT8AIhUHferh3EXi8hRZhQBATB3HrVuVvaCRA05EHbmTH61cOOXOsiUjPBjjjrVGlsr37+Z0wxJ0XmxOTlXy9OXcoav3RrQ15j4tj4djUSrxzRQnT8IIhUHfcwKlaXcS9CRufHxtsePpUalvaCNhpyMvHMmP51NFXRWv0Kuc+B+bE0lyr4vpvs8idzEHi8lWj4gkgJg7j1qNq+dh6GpzE5tj4dqlW5c66SUjPlMDaI61E0u4h6AOTn42Mbx9KqkqaK1+pq8TE4n5sTWXKvh+u/TMpXeOaTadPwpIymDuRxUysQe1wrR8WWMsHieahWt/SbkDJIy8c9JqcuXOuDlGplMDaMtS0tle5SM51XmxOTlW3fDuQtXroS8A1IUTmMHw0cvXdNoFrZJSUmD4iOKNLfyPQBBJz8bHrFWqsWWUoTtCII29OPnVlGryS7RjPxHBBKU5qq2XxfT7l+MRe182j4ssZYPHrULd64G3QG9lFRUYPhJ5FQ/vpzU1JGaMvHSqEYqsJWmRCySdup5qVhv4VYiXjoNv/lnzWV197krmNKKWxlHwyCOd49at8Qvi6vMQBsBtVrStlhxi6pHmYnjMbFi4zlVZftkhSlKucopSlAKUpQClKUApSlAKUpQGcpSlAY7DELLgDZhW8H6b1ftW9xmdhYkef32Pt6VYYbblbgSFZSZ3+lXzWGLKnRrRk5O/i2PvXPiNV1Xp1Pa8FCUsONIyeb0lTl2367ZEKmHtBJzfDkQPeTH61cu21xrIBWM5Bg+g69KtlWKtBK9TYkDL6bketXDuFrDyE60kgnNvt7c1m2t1ex0ww50Xlnyc3ettilq3fl6FjY+P32Pt6VGph7QQc3gJGUehkxVbWGrOtDsZDvz4tj71GqwVooXqbKIAT6c78+1TVV1VrdCrw58D8s9Jc35u6q7zLhdtca6QVjPlJBnp16VG3bvw9C+Cc/uY36VDijC2Vj4hUSOQTt7VZfaVb+I787nf51aMXJVVPQxxseGFiOE1NNN826p/l7ZFZv15UpzGE8D0iq/3o7mz5zmiJ9qtKVvwR2PL/EYq0m/V209C5TiLgCgFGF+b3q2pSpSS0M5Yk504m3QUpSpKClKUApSlAKUpQClKUApSlAKUpQClKUBnKUpQGNw9lK3AlSsoM7/AEq9aw5sqdBdgJ8pkeLarGwSguAOGE7z/Krxtm3lyVGB5Od9vl61hiNp6v5Lqev4OEXBVUHm9ZU5fps98iM2aNBK9TxEiU7bbkVO5hrYdSkPSkgkqkbH0q3LbOik5jqSJHtJnp6VTibbQKdFRIjf5/UVVVbpV3saSWHCHG4QdFHmdfTrfYuGsObJd+LGTy7jxbViyqvlfK3jFrV1PNxsaM0lGPDrvnV/bQ+k18pSrHMKUpQClKUApSlAKUpQClKUApSlAKUpQClKUApSlAKUpQGcpSlAYywWgOAuCU7yP4VeNv2+ZyUGD5Pb9fWrOwuEocClJzATt/8AdXjWJthThLUhfl48O1YYiddGet4ScIwVZQWb1jV+79Om+ZEXWdFIy/EkSfafn6VTijjRI0UwI3+dfXL5BYCNPxD723r+dWISTwKtGOdczHxGOlFQjwuqWaVGqW/Xd3PlKr0leh/I1SRWp558pSlAKUpQClKUApSlAKUpQClVBBPANfdI+h/I0BRSlKAUpSgFK+gVVpH0P5GgKKV9UkjkV8oBSlKAzlKUoDB0pVxh9rqvNtzGdaUTzGYhM+/NAbE7re6I4iE3D6stsFEFIzBbkR5TEZZJEg9DW+8D7GWdmIt7dtByhJVlBUoD8Sjuo9ZrIYTYBhhpoRDaEokDLOUATA4mJ+tao73e956zfVZ2gCXEpGo4oTGZIKQ2J5AIMnr0oDbv2ZH4U/kK812k7srC9Ci7bpS4oyXEDI5MQJI5Ht7Cudme9vFEqSr7a4qCDBykGN4O3BrendR3lfvRpaXUhFw1GbLslaTMKQCZERBG8bb70BpHvK7tXMKdR49Rl3yL2CswAzJUnoRzI2givFV2D277OJvrB9nIhSyhRbK+EuR4VSNxBrj9Q3oDcXcD2atrtF59pt23shay50hUSFzE8TA/Ktt/0b4b/YLf/LTWtv2afJff4mf4OVtLtrjC7XD7m4ajO02VJzCRIjkdaAtv6N8N/sFv/lpp/Rvhv9gt/wDLTWjv+ITEvw2/+Wr/AH1kcD/aKukuj7Wy242YB0wUKTuJUJJzbTtt86A9x2l7hrG4C1MTbuKM+HdviMoRwkEwdq5+7S9mn7G4UxcIyrTwfuqT0Uk9Qf8AtXXXZztA1e2zdwzORwSAqAobxCgCYPtNav8A2i+z2e3Zu0pTLStNaiTmKVeRI6EBWY/WgNAVu7u17jkONoub85krSlSGRmSRvPxZA9IyjYzWvO63BhdYtatlQSAvU3TmB0xqZSD0OWPrXW1AWGGdn7e3QUMMNtpJKiEJAEnafnsPyq7+yo/Cn8hXP3eD34XS33GbI6DbasueBqKUkkKM7hKSekdOd681hvfLijTgWbougT4HACk/MCDP1oDdvafuXw+7R4GxbLHC2QAOQTmTwraR9a527Y9k3cOu1W70EiFJUDspBnKr24Ox9K6m7Ddr0YlZouEJykylaCQSlY546ek15Pv57Nh/DS+lCNS3UFFZ2VpHZSRHMqKTB9KA5qr13d53eO4q8pKVhttvKVrIJ2JAKUwIK43gkV5Gusu6fBRbYRbJCgrUQHSYy/1njg+sZon2oC47O92thZZS1bpK0EkOLGdySIPiPG3T3r0f2ZH4U/kK8H3s95SsLabSygKfekpKt0JSkjMSJkncAD39q0a73tYoVE/bXBJJgZQBO8DbigOl8e7E2d4CLi3bWcpQFZQFpB/CobpMma0X3o9zf2Bs3NssrYCvGlUBTYJhMH74kgetex7pO+By8eFpeAahHw3BCc2UbhYJ8x5kck8Vti9s0PNqbdQFoWCFJUJBB5BoDiSlZTtRg6rW8fYVlltah4SSmORBO/BFYugM5SlKAwdTWVyW3EOAAlCkqAPEpIUJ/KoaUB2h2cxhN1asvpUlWohJOQykKjxAfJUj6V5HvH7pW8UUHUu6LyUhM5QUqEzKwIUTGwM7QK0r3dd6T2FqCIDlspRUtuAFSQBmSrmQANuK33gHeth901nFyho7ZkOqDagSAY8XmjiRttQGkca7isRYDikIS+hB20z41iQJCOevE9K85arv8IuM6UOWzxREqQJyKP8AeBEEp/SuvkrBGxmoruybdQpDqErQoQpKgFJI9CDsaA5ZPfLi39sP/Q3/ALK8WTW++8TuNY0XbixCm3EJUvRErSvcqIQNykxsANtq0IRQG9P2afJff4mf4OVsTvR/8Hvf+Sr+Va7/AGafJff4mf4OVuHF8KbuWHGHgS26kpUASCR8xuKA4pr6BXUP9BWE/wDoL/zXP91ZDBO6bDbVzUatgVCILilO5SCCCkLJAVIG43oDF9xOFLZwhOoANVxbifXKQlIn0MpO1Ud/qv8A9Or/AJrX8TWxFrCQSSAAJJPAHUmuaO+rt8jELlDVurMxb5gFQIU4dlKSeSmAAP8ADPWgPN93WPfY8TtniUhIWEKK5ypQvwLUY9EqJ+lddtuBQBSQQdwRuCPUVxBW1O7jvtXZITb3adS3QlKUFAAU2Aev4xBJ9dqA9p247h0Xlwu4t39FThKloUgFEwAMmWMskEmZ5rWGLdzGJsBJ+z6uYxDJ1CP8QHArorBu3ljdBGjdNFTmyUFQS4TuIyHxA7cRWemgORMK7T4hhRdaaWu3JVDiVITOZMiDnSeJNS4r3o4jcsrZeuittwQpORAkSDyEg8gV1PjOAMXbZbuGkOoM7KAMEgjMk8pVBO43rQ3ev3PIsWftVopZazQtsgq00kbKCucsgglX4hQGpq6p7nO0QusKYBUjOwNJSUndIR4UFQO4JSAfrXK1eg7G9tbjDXi7blPiyhaVAEKSCFZZ5TPqN6A6a7e9gmsUYS24ooUglSFpAJBgiDInLJBIHoK0vi/7Pd82r4K2nk5ZmdMzv4QkzPTr1raXZXvnsLwQtwWzgBJS8QkQIGy/KZnjnavb2d626hK21pWhW4UkgpPTYjmgORHsAv8ADnGn127rCkrBbUpH307iJBBjmst/TNi39sP/AEN/7K6rKRWue2HchZXYK2U/ZnY2LYhsmCAFI4AmCSN6A5vxXFHLl5bzys7jhlSoAk8cAADirSrnEbBbDq2nElK21FJBBBkex39/rVtQGcpSlAYOsngHZu4vXS1atFxYSVEAgeEEAnxEDkisZXrO6/tF9ixRhwqUltR03MoBlKtgDPTNlP0oD0Fp+z/iC2Q4pTLZgktrUorETsciSJMdD1rWzrRSopUCFJMEEQQRyCDwa7dSZG1aE72u6O4VeKubJkuofOZSEeZDnKlHMdwoyZHUxFAauwrtPdWyyti4cbURlJSo8bGN/cCtm93nfjcB5q3vSlxtakp1lSFomd1QDnkkDpFapVhLwMFlzb+4r/Svf92XdJcXbyHrhK2bdELCiIU4QdkoB43G5P8AOgOl65P73MHFti9ykKzBag7wExqePKI6CYrrCuTu9rGRc4vcqCYCFaWxzBWn4MwI9YmgNi/s0+S+/wATP8HK2v2sxs2dk/chGcsoK8pOUGOkwYrVH7NPkvv8TP8ABytid6P/AIPe/wDJV/KgNX/8Srn9gR/nH/ZT/iVc/sCP85X+ytLUoD2Xafvav75BbcdCGzmBQ2MgUkkGF/iiP4142lKAzvZ3sPeXyVKtWC6lBCVEKSIJEx4iOlenx3uOvbW1cuFrZUG0hRQgrUuJAMDJBiZPyNZX9nvtJpXrlstZCH0kpTAy6id5JO4OQED1kV0LcMJWhSFCUrBSR6giCPyNAcRpUQZBgjqKzOE9tb22SUsXTraVHMQlWxPE7/IV6Ltz3S3lm+8pplTtuJWlxsSEoJPhUJkFPHXaDXjBhT3/AKLn/Qr/AEoDfndR3wuXz4tbtKA4UqKFpkZyN8uUCBCcxmelbUxC0DrS2yYC0qTMTEgiYPPNab7mu6h5h9N7dhTSm8wba+8ZBSVL9BBMD61uPEbwNMuOHhtKlbmJgExJ4mI+tAccuYCtV6q0ZBcWHVNI4SVEKKRyYEx617TCe4XEnkqK0tsEGAHVbn3GmFCPnXjP36sXxumyW1l5TqY3KSVFW08xMV2Fg+KIuWG3mjKHUpWmYmCJgwdj6igOO+0WAOWVy5bvedswSJyq/vJzAEg+tQ2GLvMLStl1aFIMpKVEQfb86353192bt7kurRAU8gZVoHmcTIylMmJTvttsT6Voi+7O3LLim3bdxK07EFJMdegjg0B7Xsv3439sqHlfakEkkOGFDaBCwJAHMRXSeG4gh9lDrSsyHEhSTuJBEg771yn2N7tLvEHUhLam2s0LdWkhKBydjupUcCup8FwpNtbNMIJKWUJQkq5IAgT70Boj9ozCAi8YfCt3mykpgCNMjees5/0rUVbc/aLxkOXjDAT/AFDZUVTMlZG0dCMn61qOgM5SlKAwdKUoDfPdj32NaKLa/VpqRlQh2IQpHAzxsgpAAniIrcdtdocQlaFpUlYCklJkFJ3BHqIrjKxwC4eQVs27riE8qQhS0g87lIgbb1f4Dh+IJyv2bV11CXGUuEfhUEqSPpQHYdUOPJSCVKAAEkkxAHJrlFntRjS3VNIuL5TiPMgKcK09DmSNxuRz61i3U4hfuKUoXNytsBKjC3FIEmAqJy7zz70BuvvD78GGWls2Cw68rw6gEtoBAOZJ4Wd4jiRvXPJNZG47OXTZUF2zySlOdWZtYyokjOZGyZB342qh3ALhLIeVbupaIBDhQoIIPBzERvQG5f2a1AIvpIHiZ/g5Ww+9BwHB73cf1KuvyrmE9k75KSr7HchIGYnScAyxOYmOI3mrReG3GdDZadzugFCSlWZYPlKREqB9qAsaVd4hhDzCgl9lxpREgOIUgkcSAoCRVV3gj7SkJcYdQpzyBSFJKunhBG+5HHrQFlSpbq1W2socQpC07FKgUqB9wdxV3h3Z+5uElTFu86AYJbbUsA8wSkHeDQFtYXq2XUOtmFtqStJgGFJMgwedxXSnYTvotbxCG7haWLiIIV4W1KkAZFHaVE+XnmubmcLeU6WktLU6CQWwklcjkZQJkdalt8CuFuqaRbuqdRupCUKK0x1UkCRyPzoDtEKB4Ir7XH7L+JYf5TdWutt/5jepHQTGaJ/Wru/7YYwwQl66vWiRIC1OIJHEgK5E0B1XiGKNMNlx51DaExKlqCQJMCSeNyK0T3sd8aLpo2llu0v+tcUIzQdkIB4G05vlFavaaubx1ZSl64cVK15QpxR33UqJPMb1bt4a6pLig0spa/rCEkhHTxn7u/rQFtW1O6XvdTYI+y3c/Z/EpC0plSFGVEEDzJJn3BPpWt14O+FoQWXAt0AoSUKClg8FAiVA+1VfuN/W0dB3VidPIrPETOWJiN6A7GwvG2LlsOMPIdQTGZKgRPUfPfir2uKcPbeLqUsBwugylKJK8w32Cd5ET9K9Ce2OL5Cv7Ve5ArTKs7mUL/ATxm9uaA60UoDk14Ttv3v2dglaELD1wAoBtG4CwYhxQ8sHeOdq0Bjy8Vd0kXn2xWZXw0uhzdR28AUNzHpWMtuzd06pYbtn1qbMLCW1qKVeioHhPzoCHGcWcun3H3SC46oqUQIE+wFWVfVJIMEQRXygM5SlKAwdKUoDcHYRTr9nZsOIuWIcX9kurWCgLJGb7SkH7pHKo2J6VF2LW4hePI11OabD8LBIClZlfESEmEk87etavtMYeaSUtPOtpVylC1JB6bhJg7VExeLQFBC1JCxlUEqKcyfRUcj2NAbX7tWxbYc9fOXLbDlw+0228srKsqFhx9BhKvOlBj1jpUowr7L2rYDRCWblaXkJQVAFCkq8wPUqCjHvWozeL0w3nVkBzBGY5Qr1CZgH3qs4m6VpWXXM6AAlWdWZIHASZkR7UBtPBX1KPaTMpSsrToEkmBqOwN+B7VlMQZeumLlx03NhcotZeHhVZvNBICEtb5UlfhOxMbxWlkX7gzw4samy4URn6nPv4t/WpHMYeU0GlPOFsRDZWooEcQkmNvlQHv7m9c//ABRtWouTeqSTmV5dM+E77j2r3GJH4pDX/wDacJt/snRzNLuoGp2zRHv6VoI3i8mnnVknNkzHLm9cvE+9SKxJ0rSsurKkQEqzKzJA4CTMpj2oD33Zbs7f3VzYMXiVm2Li1oRcEiUo8TwAPxIIBG+xJr2uPpbvW27lu4buFWmINnMnNmbtnHUpbZEpEkEpkb8c1pBzHLhTgcVcOlwCAsuLKgOoCpkD2qFq/cSCEuLSFEEgKIBI3BIB3IO80B7HvZwl797Xrmi5p5wc+RWSMqROaIisv2UbdPZu40Q4Vfbmv6vMVRlbnybxXgX+0dytBQu5fUhWxSp1akke4Jg1FZYy+yCGX3WwdyELUgE/+0igN8YlaIRiWK3uq0zosNstvKn4Vy42EhRyg/igkgmTxXk+3dnkxawu2HElu9LJztlQLigtAcUrYbKJHzitXqxFwpWkuLIcOZYzGFK5zKE+I+5r4u/cIQC4shvySonJ18O/h39KA23f4QbztY624QtplYdWhZUU6aUN5gkDruDHtVHea2i9wwXjdw1cqt7h1C3E5pDTiyploZkicqVpn09TWqRijocLgdc1FSCvOrMQdiCqZNUJvFhBbC1BCiCU5jlJHBKZgmgNsd2TKbPDV3i7hq2VcPtNtuqzTpoWFvtnKkxmSgxt+VZ9eGNWYx0FtCrd1Fs6lIzZQ24VpCj1lJlce1aIN4soDZWrICSEZjlB9QngH3qVzFnlBQU84QoBKgVqOZI8oMncDoOlAb/ucJaGJ2z63EqYscNaXqrBG8rS06kAHqkq9pqnB7IOYlhN6h1D5dZdYdeRml19tpQUrxJEiEkTA4rQSsWeIILzhBSEEFat0DhJ33SPTivjOKvICQh5xIQSUhK1AJJ2JTB2JneKAzFu7c4feputJ1stukgqSpAVuZTKh95Mj5E1sHtders7uxtrBonVWL/I6sKSt53YIOYJACcpgzyr5Vqm9xy4eSEvXDriQZAW4pYB4kBRImoH71ayCtalFIABUoqIA4Ak7AUBvNu0K3WLhK7tgHELcO2lyJBuCsFSmVHcpTMbdE1HqOOXFyw41coaOIPFi5tN1IuCsj46QZKBOYExsmK0xcY7cOFJXcPKKDKSpxaik+qZPhPypb47cNlRRcPIKzKylxSSo+qiD4j86Av+3FspvEblC3tdSVkF2AM5gSYTsP8AtWCr6VTXygM5Svkj1FfaAUpSgFKUoBSlKAUpSgFKUoBSlKAUpSgFKUoBSlKAUpSgFKUoBSlKAUpSgFBX2lAZelKU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9224" name="AutoShape 10" descr="data:image/jpeg;base64,/9j/4AAQSkZJRgABAQAAAQABAAD/2wCEAAkGBhQSEBQUEhIWFRUUGRcYGRgXGRoWGBkXHxwYFxgYFxwXHCYeFxojGhcXHy8hJCcpLSwsFR4xNTAqNSYrLCkBCQoKDgwOGg8PGiwlHyQ1NSwsLC81MSwyLCwwLDQ0LywsLSkqNCwyNS4uLCw1NSwsLCwpMy8sLC4sLCwpKiwpLP/AABEIAOEA4QMBIgACEQEDEQH/xAAcAAEAAQUBAQAAAAAAAAAAAAAAAwIEBQcIBgH/xABGEAABAwIFAQYDBQQIBAYDAAABAgMRAAQFEhMhMUEGByIyUWEjcYEUQlKRoQgVscEXM1RicpPR0hhzkuE1Q1OCovEWJTT/xAAZAQEAAwEBAAAAAAAAAAAAAAAAAQIDBAX/xAA2EQACAQIEBAMGBQMFAAAAAAAAAQIRQQMhMVESQmHwBCKREzJSgbHBFGJxodFy4fEFFSPC4v/aAAwDAQACEQMRAD8A0eKRVzhz+RwKy5onar5rEyFOnRnP0/Dt8qzlJrRHbgYGHOKcp0za0bt0MRFfDWTVf/ASjT4IOb13n0qnFLouqTDeUgcRz+lFN1o0J+Hw1DijOryyo76r5fvYx1Kk0Vb+E7c7cfOqK0ONxa1PlKUoQKUpQClKUApSlAKUpQClKUApSlAKUpQClKUApSlAKUpQGbyivtKUBjsMdWl0FtOZW8D6b1ftXr4U8Q3JV59jtt86sMMz6o0vNvEx6b81ftfaMzsRP3+PTp9K5sSlXWnz/U9vwLmsONHPV+6k17tuu/QhN07oJTk8AIhXqZ/1q4dvrjWQot+MAwIO469at1a32dMxpyI4mZMe/NXDn2nWRMZ4McRHWqOnS/f8nTCU6LPE5LL5U/67lDN6/L0NzmPj2Ph2Pv6VjTZryhWU5TwehNZJr7RL0Rz4+PQ8fSo1a2gjjTkZeJnePerxfC8qdowxcP2sVx+0dFJrJfF3XqY+4tVIMLSUk+tRVlr60fccSlYBVlkcDb6Vapwlw54A+HIVuOm/1rSOIqZtHDjeCxFiNYcJU0VVnkqss6VdnC15ErjZZAG/rxVZwVzUyQMxE8jire0juY/hMd8jtbfT1LGlVutlKik8gxVFXOdpp0YpSlCBSlKAUpSgFKUoBSlKAUpSgFKUoBSlKAzlKUoDHYY0tTgDasqt4P0q/asnyp4ByCnz7nxbfKsfh1vncCc2SZ3+lXzWGSp0a0ZOv4tvnXPiNJ6/t1PZ8FhuWHFqLeb0lTl2+/yI1WruglWfwEiEydjJ/nVw7Yv6yEl3xkEgydh1HFWpsfgJXqckDL6bx61cOYVDyU68yCc3pHTmqOS3V7d/3OmGFJpeSXJz7/zb4T4zZvfGhyMp8e58Wx9qiXau6CFZ/ASMok7GTFVtYbJd+NGT/wCWx96jVYfBQvV8xAy+m596niVdVa3Qq8KXA/JLSXP+bvK7zLldi/rpSXfGUmFSdh1HFRt2bxD0OeUnPufFsZ6VUvCoeSjX5STm9Pbmo2sOkPfFjIT/AO7b51XiVNVa3U1eFLia4Jay5/y953WR8Xau6TZ1PCSMok7HpU6rF/XCdXx5Sc0nj04q3Xh/wm1avmIGX8M/WpjhXxgjW+7Oaf05qXJbq9u/7lY4UqryS5OfvW2xbfulag6oqHgJzTMk8mvi8GWEIVIhwgDnr67VK1h8pdOrGQkR+L9aOYdDbatWc5Aj8M/XpVuN1pX9uhg/CxceL2T0rXiXxUr9v3Kf3AvV08yZjNO8RWPeayqKT0JFZf8AdXx8mt92c0/pzUCMKBQ4ouCUEiPxR15qY4m72sUx/AtqmHh0dZayTyS0+W9zGUrJuYQAls6g+IQCNtp+tSDAxrFvVEBObNt+XNX9tA5V/p3iG6cOy1V1VXMRSsijCgW1r1B4CRHrH1rHVeMlLQ5sXAnhJOa1zQpSlWMRSlKAUpSgFKUoBSlKAzlKUoDGWDSVOALVlTvJq9bsWSp0F2Any7jxbVZWGTUGr5d5/lxV42LeXJJj7nPp1+tYYjdb9s9bwkYOCqoav3nR+7fpt1IzaNaKVanjJEp223/0qdywZ1UpDvhIJJkbHoKtyGdFPOpInnid/bip3E22qmCckHNzz0qrb63t38jeMMOiyw+W77/q2KW7Fk6su+Xy7jxbGo1WjWkhWp4yRKdthvNVtpt/iyT/AHOfQ/zio1JY0kxOpIzc8bz/ACpV1v2iHDD4Xlh6O7+L67dMy4VYM6qU6vhKSSqRz0FRt2TRDsueUnLuPFttVak22qIJ04M889KjbTbw7JPJyc8bx+tRV0v6dS7hh8Tyw9XzP4fpt1PirRrSbVqeJRGYSNh1qY2DOsE6vgyzmkc+lQLDGmiJzyM/PHWpim21hudPLvz5qVfW9u/kRGGHVZYfLzPv+rYjbs2il0lyCknKJHiHT50XZtBDZDm6iMwkbDrRAYyuyTMnJzx0osMZG4JzSM/PHWpq637RXhhw6Yem7+L6/bMk+wM62XV8GWc0jn0qNFm1kcJc3STlH4h0NSZbbW5Onl9/NUTYYyOSTmk5OeOlQm+trF5Qw6vLD5rvbum7Prlm0EtEObqIzCR4R1+VSpsGdYp1fBlnNI59KicDGVuCZkZ+eOtSBNtrHc6eXbnzUbfW9hGGHxLLD1jzPbuuzIkWbWmtWp4kk5RtuOlVOWTIDUOeYjNuPD61ShLGmuSc8nLzx0qpwW8NQTyM/PHWpq637RmoQ4dMPRXfxfXfpmVpw9nWUnV8ASCDI56ioU2jWktWp4gTA9RtFTITbaqpJ08ojnzdahSljSXJOpJy88dKhN7u3f8AJaUMPPy4fNd/L/zuY818rKupt/hQT/f59B/Oqm022qqSckDLzz1rX2vRnD+Bzp7SGtNd1X+36mIpWQSGdFW51JMc8SI/SvmIhnKjSmfvc+3r9alTq6UZnLwvDDj446J0rnm6U/XcsKUpWhyClKUBnKUpQGMsHUJcBcGZO8j+FXjd2wFOy3IV5NuNvn61aYfcBDgUU5onar1rE0hTp0Zz8Dbw7fKsMRNvR+vU9fwk4xgk5RWb1jXl3+2+ZAbhrRSnJ8QESY5EmevpU7l5b6qSG/AAZEcnoeahVfDQSjT3BBzeu59quHMVSXUK0YABGXbf34qji9ne5vHEhReePJyd6X3I27pj4st+bybcbfOo1XDOkgZPGCMx9RvNStYkkF34U5+P7ux9qjVfjRQjT3SQc3rE7cVNHXR+vQh4keF+eOkuX83dHZZEq7y31QoN+AJIIjk9DzVCLpiHZb8xOTbgdOtSrxVJeSvR2CSMsDf34qNvEkgO/CnOTH93b5VXhdNH69TR4sOJ+eGr5Py90VnmUKuWdJsBHiBGY+o69alVeW+sDp+DLER9715qNeIDSbTpbpIOb19uKmViqdYL0dgmMu358VLi9ne5WOLBU88eXk70vuQt3TOV2W91E5NuB0618Xcs5GwEeIEZj6jr1qpvEQEujSnOTB28M/SjmIgobGl5SDO3ijpx1qaOuj9ehT2keH346fD+bvPbIrN5b62bT8GWIj73rzUSLlnI4CjxEnKfQdOtT/vVOtn0dssZdvz4qJvEQEOJ0pzEkHbwz04qFF7O1zSWLCr88dZcnT722Pjl0zlaARuCM+3I69akF5b6xVp+DLER19eapdxEFLQ0oyEGfxR0461X+90h4rLQgpjLt+fFOF7O9wsWCafHDWPJ0+199SFFyzprBR4iTlMcDp1qpy6YhqG/KRn25HXrVKMTSG1o0xKySDttP0qpzFkkNfDA0yCePF+lTwuuj9ehksaHD78dFy/m7z2yK0XlvqlRb8EAAR16nmoU3LOksFHjJOU+gkR1qZGMoDql6QgpAy7be/FYpxUkniSamMK61WlymP4lRVYOMquXLTJ3/jYyTl2x8KG/L59udh71Wi8t9VRLfgIAAjg9TzWIpV/ZLdnP/uGJWvDHWuisqd9czIC4a0VJyfEJMK9pH8qldu2CpuG4CfPtz+tYqlPZrdlfx06U4Y2Wis6/53Rl2ry3DqyW5QQMojg9etQfaGtApyfEnZUdJ+fpWPpT2S3YfjptNcMb2XN/FthSlK1OEzlKUoDHYY8pDgKE5lb7fSr9m/dCnSGpKvMIPh2qwwwrDg0xKt4n5b/pV+yu4zOwkT9/jbbp9K5sVKtu2e34Gc1hxo5rN+6k17v13WxCbtzQSnT8AIhUHferh3EXi8hRZhQBATB3HrVuVvaCRA05EHbmTH61cOOXOsiUjPBjjjrVGlsr37+Z0wxJ0XmxOTlXy9OXcoav3RrQ15j4tj4djUSrxzRQnT8IIhUHfcwKlaXcS9CRufHxtsePpUalvaCNhpyMvHMmP51NFXRWv0Kuc+B+bE0lyr4vpvs8idzEHi8lWj4gkgJg7j1qNq+dh6GpzE5tj4dqlW5c66SUjPlMDaI61E0u4h6AOTn42Mbx9KqkqaK1+pq8TE4n5sTWXKvh+u/TMpXeOaTadPwpIymDuRxUysQe1wrR8WWMsHieahWt/SbkDJIy8c9JqcuXOuDlGplMDaMtS0tle5SM51XmxOTlW3fDuQtXroS8A1IUTmMHw0cvXdNoFrZJSUmD4iOKNLfyPQBBJz8bHrFWqsWWUoTtCII29OPnVlGryS7RjPxHBBKU5qq2XxfT7l+MRe182j4ssZYPHrULd64G3QG9lFRUYPhJ5FQ/vpzU1JGaMvHSqEYqsJWmRCySdup5qVhv4VYiXjoNv/lnzWV197krmNKKWxlHwyCOd49at8Qvi6vMQBsBtVrStlhxi6pHmYnjMbFi4zlVZftkhSlKucopSlAKUpQClKUApSlAKUpQGcpSlAY7DELLgDZhW8H6b1ftW9xmdhYkef32Pt6VYYbblbgSFZSZ3+lXzWGLKnRrRk5O/i2PvXPiNV1Xp1Pa8FCUsONIyeb0lTl2367ZEKmHtBJzfDkQPeTH61cu21xrIBWM5Bg+g69KtlWKtBK9TYkDL6bketXDuFrDyE60kgnNvt7c1m2t1ex0ww50Xlnyc3ettilq3fl6FjY+P32Pt6VGph7QQc3gJGUehkxVbWGrOtDsZDvz4tj71GqwVooXqbKIAT6c78+1TVV1VrdCrw58D8s9Jc35u6q7zLhdtca6QVjPlJBnp16VG3bvw9C+Cc/uY36VDijC2Vj4hUSOQTt7VZfaVb+I787nf51aMXJVVPQxxseGFiOE1NNN826p/l7ZFZv15UpzGE8D0iq/3o7mz5zmiJ9qtKVvwR2PL/EYq0m/V209C5TiLgCgFGF+b3q2pSpSS0M5Yk504m3QUpSpKClKUApSlAKUpQClKUApSlAKUpQClKUBnKUpQGNw9lK3AlSsoM7/AEq9aw5sqdBdgJ8pkeLarGwSguAOGE7z/Krxtm3lyVGB5Od9vl61hiNp6v5Lqev4OEXBVUHm9ZU5fps98iM2aNBK9TxEiU7bbkVO5hrYdSkPSkgkqkbH0q3LbOik5jqSJHtJnp6VTibbQKdFRIjf5/UVVVbpV3saSWHCHG4QdFHmdfTrfYuGsObJd+LGTy7jxbViyqvlfK3jFrV1PNxsaM0lGPDrvnV/bQ+k18pSrHMKUpQClKUApSlAKUpQClKUApSlAKUpQClKUApSlAKUpQGcpSlAYywWgOAuCU7yP4VeNv2+ZyUGD5Pb9fWrOwuEocClJzATt/8AdXjWJthThLUhfl48O1YYiddGet4ScIwVZQWb1jV+79Om+ZEXWdFIy/EkSfafn6VTijjRI0UwI3+dfXL5BYCNPxD723r+dWISTwKtGOdczHxGOlFQjwuqWaVGqW/Xd3PlKr0leh/I1SRWp558pSlAKUpQClKUApSlAKUpQClVBBPANfdI+h/I0BRSlKAUpSgFK+gVVpH0P5GgKKV9UkjkV8oBSlKAzlKUoDB0pVxh9rqvNtzGdaUTzGYhM+/NAbE7re6I4iE3D6stsFEFIzBbkR5TEZZJEg9DW+8D7GWdmIt7dtByhJVlBUoD8Sjuo9ZrIYTYBhhpoRDaEokDLOUATA4mJ+tao73e956zfVZ2gCXEpGo4oTGZIKQ2J5AIMnr0oDbv2ZH4U/kK812k7srC9Ci7bpS4oyXEDI5MQJI5Ht7Cudme9vFEqSr7a4qCDBykGN4O3BrendR3lfvRpaXUhFw1GbLslaTMKQCZERBG8bb70BpHvK7tXMKdR49Rl3yL2CswAzJUnoRzI2givFV2D277OJvrB9nIhSyhRbK+EuR4VSNxBrj9Q3oDcXcD2atrtF59pt23shay50hUSFzE8TA/Ktt/0b4b/YLf/LTWtv2afJff4mf4OVtLtrjC7XD7m4ajO02VJzCRIjkdaAtv6N8N/sFv/lpp/Rvhv9gt/wDLTWjv+ITEvw2/+Wr/AH1kcD/aKukuj7Wy242YB0wUKTuJUJJzbTtt86A9x2l7hrG4C1MTbuKM+HdviMoRwkEwdq5+7S9mn7G4UxcIyrTwfuqT0Uk9Qf8AtXXXZztA1e2zdwzORwSAqAobxCgCYPtNav8A2i+z2e3Zu0pTLStNaiTmKVeRI6EBWY/WgNAVu7u17jkONoub85krSlSGRmSRvPxZA9IyjYzWvO63BhdYtatlQSAvU3TmB0xqZSD0OWPrXW1AWGGdn7e3QUMMNtpJKiEJAEnafnsPyq7+yo/Cn8hXP3eD34XS33GbI6DbasueBqKUkkKM7hKSekdOd681hvfLijTgWbougT4HACk/MCDP1oDdvafuXw+7R4GxbLHC2QAOQTmTwraR9a527Y9k3cOu1W70EiFJUDspBnKr24Ox9K6m7Ddr0YlZouEJykylaCQSlY546ek15Pv57Nh/DS+lCNS3UFFZ2VpHZSRHMqKTB9KA5qr13d53eO4q8pKVhttvKVrIJ2JAKUwIK43gkV5Gusu6fBRbYRbJCgrUQHSYy/1njg+sZon2oC47O92thZZS1bpK0EkOLGdySIPiPG3T3r0f2ZH4U/kK8H3s95SsLabSygKfekpKt0JSkjMSJkncAD39q0a73tYoVE/bXBJJgZQBO8DbigOl8e7E2d4CLi3bWcpQFZQFpB/CobpMma0X3o9zf2Bs3NssrYCvGlUBTYJhMH74kgetex7pO+By8eFpeAahHw3BCc2UbhYJ8x5kck8Vti9s0PNqbdQFoWCFJUJBB5BoDiSlZTtRg6rW8fYVlltah4SSmORBO/BFYugM5SlKAwdTWVyW3EOAAlCkqAPEpIUJ/KoaUB2h2cxhN1asvpUlWohJOQykKjxAfJUj6V5HvH7pW8UUHUu6LyUhM5QUqEzKwIUTGwM7QK0r3dd6T2FqCIDlspRUtuAFSQBmSrmQANuK33gHeth901nFyho7ZkOqDagSAY8XmjiRttQGkca7isRYDikIS+hB20z41iQJCOevE9K85arv8IuM6UOWzxREqQJyKP8AeBEEp/SuvkrBGxmoruybdQpDqErQoQpKgFJI9CDsaA5ZPfLi39sP/Q3/ALK8WTW++8TuNY0XbixCm3EJUvRErSvcqIQNykxsANtq0IRQG9P2afJff4mf4OVsTvR/8Hvf+Sr+Va7/AGafJff4mf4OVuHF8KbuWHGHgS26kpUASCR8xuKA4pr6BXUP9BWE/wDoL/zXP91ZDBO6bDbVzUatgVCILilO5SCCCkLJAVIG43oDF9xOFLZwhOoANVxbifXKQlIn0MpO1Ud/qv8A9Or/AJrX8TWxFrCQSSAAJJPAHUmuaO+rt8jELlDVurMxb5gFQIU4dlKSeSmAAP8ADPWgPN93WPfY8TtniUhIWEKK5ypQvwLUY9EqJ+lddtuBQBSQQdwRuCPUVxBW1O7jvtXZITb3adS3QlKUFAAU2Aev4xBJ9dqA9p247h0Xlwu4t39FThKloUgFEwAMmWMskEmZ5rWGLdzGJsBJ+z6uYxDJ1CP8QHArorBu3ljdBGjdNFTmyUFQS4TuIyHxA7cRWemgORMK7T4hhRdaaWu3JVDiVITOZMiDnSeJNS4r3o4jcsrZeuittwQpORAkSDyEg8gV1PjOAMXbZbuGkOoM7KAMEgjMk8pVBO43rQ3ev3PIsWftVopZazQtsgq00kbKCucsgglX4hQGpq6p7nO0QusKYBUjOwNJSUndIR4UFQO4JSAfrXK1eg7G9tbjDXi7blPiyhaVAEKSCFZZ5TPqN6A6a7e9gmsUYS24ooUglSFpAJBgiDInLJBIHoK0vi/7Pd82r4K2nk5ZmdMzv4QkzPTr1raXZXvnsLwQtwWzgBJS8QkQIGy/KZnjnavb2d626hK21pWhW4UkgpPTYjmgORHsAv8ADnGn127rCkrBbUpH307iJBBjmst/TNi39sP/AEN/7K6rKRWue2HchZXYK2U/ZnY2LYhsmCAFI4AmCSN6A5vxXFHLl5bzys7jhlSoAk8cAADirSrnEbBbDq2nElK21FJBBBkex39/rVtQGcpSlAYOsngHZu4vXS1atFxYSVEAgeEEAnxEDkisZXrO6/tF9ixRhwqUltR03MoBlKtgDPTNlP0oD0Fp+z/iC2Q4pTLZgktrUorETsciSJMdD1rWzrRSopUCFJMEEQQRyCDwa7dSZG1aE72u6O4VeKubJkuofOZSEeZDnKlHMdwoyZHUxFAauwrtPdWyyti4cbURlJSo8bGN/cCtm93nfjcB5q3vSlxtakp1lSFomd1QDnkkDpFapVhLwMFlzb+4r/Svf92XdJcXbyHrhK2bdELCiIU4QdkoB43G5P8AOgOl65P73MHFti9ykKzBag7wExqePKI6CYrrCuTu9rGRc4vcqCYCFaWxzBWn4MwI9YmgNi/s0+S+/wATP8HK2v2sxs2dk/chGcsoK8pOUGOkwYrVH7NPkvv8TP8ABytid6P/AIPe/wDJV/KgNX/8Srn9gR/nH/ZT/iVc/sCP85X+ytLUoD2Xafvav75BbcdCGzmBQ2MgUkkGF/iiP4142lKAzvZ3sPeXyVKtWC6lBCVEKSIJEx4iOlenx3uOvbW1cuFrZUG0hRQgrUuJAMDJBiZPyNZX9nvtJpXrlstZCH0kpTAy6id5JO4OQED1kV0LcMJWhSFCUrBSR6giCPyNAcRpUQZBgjqKzOE9tb22SUsXTraVHMQlWxPE7/IV6Ltz3S3lm+8pplTtuJWlxsSEoJPhUJkFPHXaDXjBhT3/AKLn/Qr/AEoDfndR3wuXz4tbtKA4UqKFpkZyN8uUCBCcxmelbUxC0DrS2yYC0qTMTEgiYPPNab7mu6h5h9N7dhTSm8wba+8ZBSVL9BBMD61uPEbwNMuOHhtKlbmJgExJ4mI+tAccuYCtV6q0ZBcWHVNI4SVEKKRyYEx617TCe4XEnkqK0tsEGAHVbn3GmFCPnXjP36sXxumyW1l5TqY3KSVFW08xMV2Fg+KIuWG3mjKHUpWmYmCJgwdj6igOO+0WAOWVy5bvedswSJyq/vJzAEg+tQ2GLvMLStl1aFIMpKVEQfb86353192bt7kurRAU8gZVoHmcTIylMmJTvttsT6Voi+7O3LLim3bdxK07EFJMdegjg0B7Xsv3439sqHlfakEkkOGFDaBCwJAHMRXSeG4gh9lDrSsyHEhSTuJBEg771yn2N7tLvEHUhLam2s0LdWkhKBydjupUcCup8FwpNtbNMIJKWUJQkq5IAgT70Boj9ozCAi8YfCt3mykpgCNMjees5/0rUVbc/aLxkOXjDAT/AFDZUVTMlZG0dCMn61qOgM5SlKAwdKUoDfPdj32NaKLa/VpqRlQh2IQpHAzxsgpAAniIrcdtdocQlaFpUlYCklJkFJ3BHqIrjKxwC4eQVs27riE8qQhS0g87lIgbb1f4Dh+IJyv2bV11CXGUuEfhUEqSPpQHYdUOPJSCVKAAEkkxAHJrlFntRjS3VNIuL5TiPMgKcK09DmSNxuRz61i3U4hfuKUoXNytsBKjC3FIEmAqJy7zz70BuvvD78GGWls2Cw68rw6gEtoBAOZJ4Wd4jiRvXPJNZG47OXTZUF2zySlOdWZtYyokjOZGyZB342qh3ALhLIeVbupaIBDhQoIIPBzERvQG5f2a1AIvpIHiZ/g5Ww+9BwHB73cf1KuvyrmE9k75KSr7HchIGYnScAyxOYmOI3mrReG3GdDZadzugFCSlWZYPlKREqB9qAsaVd4hhDzCgl9lxpREgOIUgkcSAoCRVV3gj7SkJcYdQpzyBSFJKunhBG+5HHrQFlSpbq1W2socQpC07FKgUqB9wdxV3h3Z+5uElTFu86AYJbbUsA8wSkHeDQFtYXq2XUOtmFtqStJgGFJMgwedxXSnYTvotbxCG7haWLiIIV4W1KkAZFHaVE+XnmubmcLeU6WktLU6CQWwklcjkZQJkdalt8CuFuqaRbuqdRupCUKK0x1UkCRyPzoDtEKB4Ir7XH7L+JYf5TdWutt/5jepHQTGaJ/Wru/7YYwwQl66vWiRIC1OIJHEgK5E0B1XiGKNMNlx51DaExKlqCQJMCSeNyK0T3sd8aLpo2llu0v+tcUIzQdkIB4G05vlFavaaubx1ZSl64cVK15QpxR33UqJPMb1bt4a6pLig0spa/rCEkhHTxn7u/rQFtW1O6XvdTYI+y3c/Z/EpC0plSFGVEEDzJJn3BPpWt14O+FoQWXAt0AoSUKClg8FAiVA+1VfuN/W0dB3VidPIrPETOWJiN6A7GwvG2LlsOMPIdQTGZKgRPUfPfir2uKcPbeLqUsBwugylKJK8w32Cd5ET9K9Ce2OL5Cv7Ve5ArTKs7mUL/ATxm9uaA60UoDk14Ttv3v2dglaELD1wAoBtG4CwYhxQ8sHeOdq0Bjy8Vd0kXn2xWZXw0uhzdR28AUNzHpWMtuzd06pYbtn1qbMLCW1qKVeioHhPzoCHGcWcun3H3SC46oqUQIE+wFWVfVJIMEQRXygM5SlKAwdKUoDcHYRTr9nZsOIuWIcX9kurWCgLJGb7SkH7pHKo2J6VF2LW4hePI11OabD8LBIClZlfESEmEk87etavtMYeaSUtPOtpVylC1JB6bhJg7VExeLQFBC1JCxlUEqKcyfRUcj2NAbX7tWxbYc9fOXLbDlw+0228srKsqFhx9BhKvOlBj1jpUowr7L2rYDRCWblaXkJQVAFCkq8wPUqCjHvWozeL0w3nVkBzBGY5Qr1CZgH3qs4m6VpWXXM6AAlWdWZIHASZkR7UBtPBX1KPaTMpSsrToEkmBqOwN+B7VlMQZeumLlx03NhcotZeHhVZvNBICEtb5UlfhOxMbxWlkX7gzw4samy4URn6nPv4t/WpHMYeU0GlPOFsRDZWooEcQkmNvlQHv7m9c//ABRtWouTeqSTmV5dM+E77j2r3GJH4pDX/wDacJt/snRzNLuoGp2zRHv6VoI3i8mnnVknNkzHLm9cvE+9SKxJ0rSsurKkQEqzKzJA4CTMpj2oD33Zbs7f3VzYMXiVm2Li1oRcEiUo8TwAPxIIBG+xJr2uPpbvW27lu4buFWmINnMnNmbtnHUpbZEpEkEpkb8c1pBzHLhTgcVcOlwCAsuLKgOoCpkD2qFq/cSCEuLSFEEgKIBI3BIB3IO80B7HvZwl797Xrmi5p5wc+RWSMqROaIisv2UbdPZu40Q4Vfbmv6vMVRlbnybxXgX+0dytBQu5fUhWxSp1akke4Jg1FZYy+yCGX3WwdyELUgE/+0igN8YlaIRiWK3uq0zosNstvKn4Vy42EhRyg/igkgmTxXk+3dnkxawu2HElu9LJztlQLigtAcUrYbKJHzitXqxFwpWkuLIcOZYzGFK5zKE+I+5r4u/cIQC4shvySonJ18O/h39KA23f4QbztY624QtplYdWhZUU6aUN5gkDruDHtVHea2i9wwXjdw1cqt7h1C3E5pDTiyploZkicqVpn09TWqRijocLgdc1FSCvOrMQdiCqZNUJvFhBbC1BCiCU5jlJHBKZgmgNsd2TKbPDV3i7hq2VcPtNtuqzTpoWFvtnKkxmSgxt+VZ9eGNWYx0FtCrd1Fs6lIzZQ24VpCj1lJlce1aIN4soDZWrICSEZjlB9QngH3qVzFnlBQU84QoBKgVqOZI8oMncDoOlAb/ucJaGJ2z63EqYscNaXqrBG8rS06kAHqkq9pqnB7IOYlhN6h1D5dZdYdeRml19tpQUrxJEiEkTA4rQSsWeIILzhBSEEFat0DhJ33SPTivjOKvICQh5xIQSUhK1AJJ2JTB2JneKAzFu7c4feputJ1stukgqSpAVuZTKh95Mj5E1sHtders7uxtrBonVWL/I6sKSt53YIOYJACcpgzyr5Vqm9xy4eSEvXDriQZAW4pYB4kBRImoH71ayCtalFIABUoqIA4Ak7AUBvNu0K3WLhK7tgHELcO2lyJBuCsFSmVHcpTMbdE1HqOOXFyw41coaOIPFi5tN1IuCsj46QZKBOYExsmK0xcY7cOFJXcPKKDKSpxaik+qZPhPypb47cNlRRcPIKzKylxSSo+qiD4j86Av+3FspvEblC3tdSVkF2AM5gSYTsP8AtWCr6VTXygM5Svkj1FfaAUpSgFKUoBSlKAUpSgFKUoBSlKAUpSgFKUoBSlKAUpSgFKUoBSlKAUpSgFBX2lAZelKUB//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9225" name="AutoShape 12" descr="data:image/jpeg;base64,/9j/4AAQSkZJRgABAQAAAQABAAD/2wCEAAkGBhQSEBQUEhIWFRUUGRcYGRgXGRoWGBkXHxwYFxgYFxwXHCYeFxojGhcXHy8hJCcpLSwsFR4xNTAqNSYrLCkBCQoKDgwOGg8PGiwlHyQ1NSwsLC81MSwyLCwwLDQ0LywsLSkqNCwyNS4uLCw1NSwsLCwpMy8sLC4sLCwpKiwpLP/AABEIAOEA4QMBIgACEQEDEQH/xAAcAAEAAQUBAQAAAAAAAAAAAAAAAwIEBQcIBgH/xABGEAABAwIFAQYDBQQIBAYDAAABAgMRAAQFEhMhMUEGByIyUWEjcYEUQlKRoQgVscEXM1RicpPR0hhzkuE1Q1OCovEWJTT/xAAZAQEAAwEBAAAAAAAAAAAAAAAAAQIDBAX/xAA2EQACAQIEBAMGBQMFAAAAAAAAAQIRQQMhMVESQmHwBCKREzJSgbHBFGJxodFy4fEFFSPC4v/aAAwDAQACEQMRAD8A0eKRVzhz+RwKy5onar5rEyFOnRnP0/Dt8qzlJrRHbgYGHOKcp0za0bt0MRFfDWTVf/ASjT4IOb13n0qnFLouqTDeUgcRz+lFN1o0J+Hw1DijOryyo76r5fvYx1Kk0Vb+E7c7cfOqK0ONxa1PlKUoQKUpQClKUApSlAKUpQClKUApSlAKUpQClKUApSlAKUpQGbyivtKUBjsMdWl0FtOZW8D6b1ftXr4U8Q3JV59jtt86sMMz6o0vNvEx6b81ftfaMzsRP3+PTp9K5sSlXWnz/U9vwLmsONHPV+6k17tuu/QhN07oJTk8AIhXqZ/1q4dvrjWQot+MAwIO469at1a32dMxpyI4mZMe/NXDn2nWRMZ4McRHWqOnS/f8nTCU6LPE5LL5U/67lDN6/L0NzmPj2Ph2Pv6VjTZryhWU5TwehNZJr7RL0Rz4+PQ8fSo1a2gjjTkZeJnePerxfC8qdowxcP2sVx+0dFJrJfF3XqY+4tVIMLSUk+tRVlr60fccSlYBVlkcDb6Vapwlw54A+HIVuOm/1rSOIqZtHDjeCxFiNYcJU0VVnkqss6VdnC15ErjZZAG/rxVZwVzUyQMxE8jire0juY/hMd8jtbfT1LGlVutlKik8gxVFXOdpp0YpSlCBSlKAUpSgFKUoBSlKAUpSgFKUoBSlKAzlKUoDHYY0tTgDasqt4P0q/asnyp4ByCnz7nxbfKsfh1vncCc2SZ3+lXzWGSp0a0ZOv4tvnXPiNJ6/t1PZ8FhuWHFqLeb0lTl2+/yI1WruglWfwEiEydjJ/nVw7Yv6yEl3xkEgydh1HFWpsfgJXqckDL6bx61cOYVDyU68yCc3pHTmqOS3V7d/3OmGFJpeSXJz7/zb4T4zZvfGhyMp8e58Wx9qiXau6CFZ/ASMok7GTFVtYbJd+NGT/wCWx96jVYfBQvV8xAy+m596niVdVa3Qq8KXA/JLSXP+bvK7zLldi/rpSXfGUmFSdh1HFRt2bxD0OeUnPufFsZ6VUvCoeSjX5STm9Pbmo2sOkPfFjIT/AO7b51XiVNVa3U1eFLia4Jay5/y953WR8Xau6TZ1PCSMok7HpU6rF/XCdXx5Sc0nj04q3Xh/wm1avmIGX8M/WpjhXxgjW+7Oaf05qXJbq9u/7lY4UqryS5OfvW2xbfulag6oqHgJzTMk8mvi8GWEIVIhwgDnr67VK1h8pdOrGQkR+L9aOYdDbatWc5Aj8M/XpVuN1pX9uhg/CxceL2T0rXiXxUr9v3Kf3AvV08yZjNO8RWPeayqKT0JFZf8AdXx8mt92c0/pzUCMKBQ4ouCUEiPxR15qY4m72sUx/AtqmHh0dZayTyS0+W9zGUrJuYQAls6g+IQCNtp+tSDAxrFvVEBObNt+XNX9tA5V/p3iG6cOy1V1VXMRSsijCgW1r1B4CRHrH1rHVeMlLQ5sXAnhJOa1zQpSlWMRSlKAUpSgFKUoBSlKAzlKUoDGWDSVOALVlTvJq9bsWSp0F2Any7jxbVZWGTUGr5d5/lxV42LeXJJj7nPp1+tYYjdb9s9bwkYOCqoav3nR+7fpt1IzaNaKVanjJEp223/0qdywZ1UpDvhIJJkbHoKtyGdFPOpInnid/bip3E22qmCckHNzz0qrb63t38jeMMOiyw+W77/q2KW7Fk6su+Xy7jxbGo1WjWkhWp4yRKdthvNVtpt/iyT/AHOfQ/zio1JY0kxOpIzc8bz/ACpV1v2iHDD4Xlh6O7+L67dMy4VYM6qU6vhKSSqRz0FRt2TRDsueUnLuPFttVak22qIJ04M889KjbTbw7JPJyc8bx+tRV0v6dS7hh8Tyw9XzP4fpt1PirRrSbVqeJRGYSNh1qY2DOsE6vgyzmkc+lQLDGmiJzyM/PHWpim21hudPLvz5qVfW9u/kRGGHVZYfLzPv+rYjbs2il0lyCknKJHiHT50XZtBDZDm6iMwkbDrRAYyuyTMnJzx0osMZG4JzSM/PHWpq637RXhhw6Yem7+L6/bMk+wM62XV8GWc0jn0qNFm1kcJc3STlH4h0NSZbbW5Onl9/NUTYYyOSTmk5OeOlQm+trF5Qw6vLD5rvbum7Prlm0EtEObqIzCR4R1+VSpsGdYp1fBlnNI59KicDGVuCZkZ+eOtSBNtrHc6eXbnzUbfW9hGGHxLLD1jzPbuuzIkWbWmtWp4kk5RtuOlVOWTIDUOeYjNuPD61ShLGmuSc8nLzx0qpwW8NQTyM/PHWpq637RmoQ4dMPRXfxfXfpmVpw9nWUnV8ASCDI56ioU2jWktWp4gTA9RtFTITbaqpJ08ojnzdahSljSXJOpJy88dKhN7u3f8AJaUMPPy4fNd/L/zuY818rKupt/hQT/f59B/Oqm022qqSckDLzz1rX2vRnD+Bzp7SGtNd1X+36mIpWQSGdFW51JMc8SI/SvmIhnKjSmfvc+3r9alTq6UZnLwvDDj446J0rnm6U/XcsKUpWhyClKUBnKUpQGMsHUJcBcGZO8j+FXjd2wFOy3IV5NuNvn61aYfcBDgUU5onar1rE0hTp0Zz8Dbw7fKsMRNvR+vU9fwk4xgk5RWb1jXl3+2+ZAbhrRSnJ8QESY5EmevpU7l5b6qSG/AAZEcnoeahVfDQSjT3BBzeu59quHMVSXUK0YABGXbf34qji9ne5vHEhReePJyd6X3I27pj4st+bybcbfOo1XDOkgZPGCMx9RvNStYkkF34U5+P7ux9qjVfjRQjT3SQc3rE7cVNHXR+vQh4keF+eOkuX83dHZZEq7y31QoN+AJIIjk9DzVCLpiHZb8xOTbgdOtSrxVJeSvR2CSMsDf34qNvEkgO/CnOTH93b5VXhdNH69TR4sOJ+eGr5Py90VnmUKuWdJsBHiBGY+o69alVeW+sDp+DLER9715qNeIDSbTpbpIOb19uKmViqdYL0dgmMu358VLi9ne5WOLBU88eXk70vuQt3TOV2W91E5NuB0618Xcs5GwEeIEZj6jr1qpvEQEujSnOTB28M/SjmIgobGl5SDO3ijpx1qaOuj9ehT2keH346fD+bvPbIrN5b62bT8GWIj73rzUSLlnI4CjxEnKfQdOtT/vVOtn0dssZdvz4qJvEQEOJ0pzEkHbwz04qFF7O1zSWLCr88dZcnT722Pjl0zlaARuCM+3I69akF5b6xVp+DLER19eapdxEFLQ0oyEGfxR0461X+90h4rLQgpjLt+fFOF7O9wsWCafHDWPJ0+199SFFyzprBR4iTlMcDp1qpy6YhqG/KRn25HXrVKMTSG1o0xKySDttP0qpzFkkNfDA0yCePF+lTwuuj9ehksaHD78dFy/m7z2yK0XlvqlRb8EAAR16nmoU3LOksFHjJOU+gkR1qZGMoDql6QgpAy7be/FYpxUkniSamMK61WlymP4lRVYOMquXLTJ3/jYyTl2x8KG/L59udh71Wi8t9VRLfgIAAjg9TzWIpV/ZLdnP/uGJWvDHWuisqd9czIC4a0VJyfEJMK9pH8qldu2CpuG4CfPtz+tYqlPZrdlfx06U4Y2Wis6/53Rl2ry3DqyW5QQMojg9etQfaGtApyfEnZUdJ+fpWPpT2S3YfjptNcMb2XN/FthSlK1OEzlKUoDHYY8pDgKE5lb7fSr9m/dCnSGpKvMIPh2qwwwrDg0xKt4n5b/pV+yu4zOwkT9/jbbp9K5sVKtu2e34Gc1hxo5rN+6k17v13WxCbtzQSnT8AIhUHferh3EXi8hRZhQBATB3HrVuVvaCRA05EHbmTH61cOOXOsiUjPBjjjrVGlsr37+Z0wxJ0XmxOTlXy9OXcoav3RrQ15j4tj4djUSrxzRQnT8IIhUHfcwKlaXcS9CRufHxtsePpUalvaCNhpyMvHMmP51NFXRWv0Kuc+B+bE0lyr4vpvs8idzEHi8lWj4gkgJg7j1qNq+dh6GpzE5tj4dqlW5c66SUjPlMDaI61E0u4h6AOTn42Mbx9KqkqaK1+pq8TE4n5sTWXKvh+u/TMpXeOaTadPwpIymDuRxUysQe1wrR8WWMsHieahWt/SbkDJIy8c9JqcuXOuDlGplMDaMtS0tle5SM51XmxOTlW3fDuQtXroS8A1IUTmMHw0cvXdNoFrZJSUmD4iOKNLfyPQBBJz8bHrFWqsWWUoTtCII29OPnVlGryS7RjPxHBBKU5qq2XxfT7l+MRe182j4ssZYPHrULd64G3QG9lFRUYPhJ5FQ/vpzU1JGaMvHSqEYqsJWmRCySdup5qVhv4VYiXjoNv/lnzWV197krmNKKWxlHwyCOd49at8Qvi6vMQBsBtVrStlhxi6pHmYnjMbFi4zlVZftkhSlKucopSlAKUpQClKUApSlAKUpQGcpSlAY7DELLgDZhW8H6b1ftW9xmdhYkef32Pt6VYYbblbgSFZSZ3+lXzWGLKnRrRk5O/i2PvXPiNV1Xp1Pa8FCUsONIyeb0lTl2367ZEKmHtBJzfDkQPeTH61cu21xrIBWM5Bg+g69KtlWKtBK9TYkDL6bketXDuFrDyE60kgnNvt7c1m2t1ex0ww50Xlnyc3ettilq3fl6FjY+P32Pt6VGph7QQc3gJGUehkxVbWGrOtDsZDvz4tj71GqwVooXqbKIAT6c78+1TVV1VrdCrw58D8s9Jc35u6q7zLhdtca6QVjPlJBnp16VG3bvw9C+Cc/uY36VDijC2Vj4hUSOQTt7VZfaVb+I787nf51aMXJVVPQxxseGFiOE1NNN826p/l7ZFZv15UpzGE8D0iq/3o7mz5zmiJ9qtKVvwR2PL/EYq0m/V209C5TiLgCgFGF+b3q2pSpSS0M5Yk504m3QUpSpKClKUApSlAKUpQClKUApSlAKUpQClKUBnKUpQGNw9lK3AlSsoM7/AEq9aw5sqdBdgJ8pkeLarGwSguAOGE7z/Krxtm3lyVGB5Od9vl61hiNp6v5Lqev4OEXBVUHm9ZU5fps98iM2aNBK9TxEiU7bbkVO5hrYdSkPSkgkqkbH0q3LbOik5jqSJHtJnp6VTibbQKdFRIjf5/UVVVbpV3saSWHCHG4QdFHmdfTrfYuGsObJd+LGTy7jxbViyqvlfK3jFrV1PNxsaM0lGPDrvnV/bQ+k18pSrHMKUpQClKUApSlAKUpQClKUApSlAKUpQClKUApSlAKUpQGcpSlAYywWgOAuCU7yP4VeNv2+ZyUGD5Pb9fWrOwuEocClJzATt/8AdXjWJthThLUhfl48O1YYiddGet4ScIwVZQWb1jV+79Om+ZEXWdFIy/EkSfafn6VTijjRI0UwI3+dfXL5BYCNPxD723r+dWISTwKtGOdczHxGOlFQjwuqWaVGqW/Xd3PlKr0leh/I1SRWp558pSlAKUpQClKUApSlAKUpQClVBBPANfdI+h/I0BRSlKAUpSgFK+gVVpH0P5GgKKV9UkjkV8oBSlKAzlKUoDB0pVxh9rqvNtzGdaUTzGYhM+/NAbE7re6I4iE3D6stsFEFIzBbkR5TEZZJEg9DW+8D7GWdmIt7dtByhJVlBUoD8Sjuo9ZrIYTYBhhpoRDaEokDLOUATA4mJ+tao73e956zfVZ2gCXEpGo4oTGZIKQ2J5AIMnr0oDbv2ZH4U/kK812k7srC9Ci7bpS4oyXEDI5MQJI5Ht7Cudme9vFEqSr7a4qCDBykGN4O3BrendR3lfvRpaXUhFw1GbLslaTMKQCZERBG8bb70BpHvK7tXMKdR49Rl3yL2CswAzJUnoRzI2givFV2D277OJvrB9nIhSyhRbK+EuR4VSNxBrj9Q3oDcXcD2atrtF59pt23shay50hUSFzE8TA/Ktt/0b4b/YLf/LTWtv2afJff4mf4OVtLtrjC7XD7m4ajO02VJzCRIjkdaAtv6N8N/sFv/lpp/Rvhv9gt/wDLTWjv+ITEvw2/+Wr/AH1kcD/aKukuj7Wy242YB0wUKTuJUJJzbTtt86A9x2l7hrG4C1MTbuKM+HdviMoRwkEwdq5+7S9mn7G4UxcIyrTwfuqT0Uk9Qf8AtXXXZztA1e2zdwzORwSAqAobxCgCYPtNav8A2i+z2e3Zu0pTLStNaiTmKVeRI6EBWY/WgNAVu7u17jkONoub85krSlSGRmSRvPxZA9IyjYzWvO63BhdYtatlQSAvU3TmB0xqZSD0OWPrXW1AWGGdn7e3QUMMNtpJKiEJAEnafnsPyq7+yo/Cn8hXP3eD34XS33GbI6DbasueBqKUkkKM7hKSekdOd681hvfLijTgWbougT4HACk/MCDP1oDdvafuXw+7R4GxbLHC2QAOQTmTwraR9a527Y9k3cOu1W70EiFJUDspBnKr24Ox9K6m7Ddr0YlZouEJykylaCQSlY546ek15Pv57Nh/DS+lCNS3UFFZ2VpHZSRHMqKTB9KA5qr13d53eO4q8pKVhttvKVrIJ2JAKUwIK43gkV5Gusu6fBRbYRbJCgrUQHSYy/1njg+sZon2oC47O92thZZS1bpK0EkOLGdySIPiPG3T3r0f2ZH4U/kK8H3s95SsLabSygKfekpKt0JSkjMSJkncAD39q0a73tYoVE/bXBJJgZQBO8DbigOl8e7E2d4CLi3bWcpQFZQFpB/CobpMma0X3o9zf2Bs3NssrYCvGlUBTYJhMH74kgetex7pO+By8eFpeAahHw3BCc2UbhYJ8x5kck8Vti9s0PNqbdQFoWCFJUJBB5BoDiSlZTtRg6rW8fYVlltah4SSmORBO/BFYugM5SlKAwdTWVyW3EOAAlCkqAPEpIUJ/KoaUB2h2cxhN1asvpUlWohJOQykKjxAfJUj6V5HvH7pW8UUHUu6LyUhM5QUqEzKwIUTGwM7QK0r3dd6T2FqCIDlspRUtuAFSQBmSrmQANuK33gHeth901nFyho7ZkOqDagSAY8XmjiRttQGkca7isRYDikIS+hB20z41iQJCOevE9K85arv8IuM6UOWzxREqQJyKP8AeBEEp/SuvkrBGxmoruybdQpDqErQoQpKgFJI9CDsaA5ZPfLi39sP/Q3/ALK8WTW++8TuNY0XbixCm3EJUvRErSvcqIQNykxsANtq0IRQG9P2afJff4mf4OVsTvR/8Hvf+Sr+Va7/AGafJff4mf4OVuHF8KbuWHGHgS26kpUASCR8xuKA4pr6BXUP9BWE/wDoL/zXP91ZDBO6bDbVzUatgVCILilO5SCCCkLJAVIG43oDF9xOFLZwhOoANVxbifXKQlIn0MpO1Ud/qv8A9Or/AJrX8TWxFrCQSSAAJJPAHUmuaO+rt8jELlDVurMxb5gFQIU4dlKSeSmAAP8ADPWgPN93WPfY8TtniUhIWEKK5ypQvwLUY9EqJ+lddtuBQBSQQdwRuCPUVxBW1O7jvtXZITb3adS3QlKUFAAU2Aev4xBJ9dqA9p247h0Xlwu4t39FThKloUgFEwAMmWMskEmZ5rWGLdzGJsBJ+z6uYxDJ1CP8QHArorBu3ljdBGjdNFTmyUFQS4TuIyHxA7cRWemgORMK7T4hhRdaaWu3JVDiVITOZMiDnSeJNS4r3o4jcsrZeuittwQpORAkSDyEg8gV1PjOAMXbZbuGkOoM7KAMEgjMk8pVBO43rQ3ev3PIsWftVopZazQtsgq00kbKCucsgglX4hQGpq6p7nO0QusKYBUjOwNJSUndIR4UFQO4JSAfrXK1eg7G9tbjDXi7blPiyhaVAEKSCFZZ5TPqN6A6a7e9gmsUYS24ooUglSFpAJBgiDInLJBIHoK0vi/7Pd82r4K2nk5ZmdMzv4QkzPTr1raXZXvnsLwQtwWzgBJS8QkQIGy/KZnjnavb2d626hK21pWhW4UkgpPTYjmgORHsAv8ADnGn127rCkrBbUpH307iJBBjmst/TNi39sP/AEN/7K6rKRWue2HchZXYK2U/ZnY2LYhsmCAFI4AmCSN6A5vxXFHLl5bzys7jhlSoAk8cAADirSrnEbBbDq2nElK21FJBBBkex39/rVtQGcpSlAYOsngHZu4vXS1atFxYSVEAgeEEAnxEDkisZXrO6/tF9ixRhwqUltR03MoBlKtgDPTNlP0oD0Fp+z/iC2Q4pTLZgktrUorETsciSJMdD1rWzrRSopUCFJMEEQQRyCDwa7dSZG1aE72u6O4VeKubJkuofOZSEeZDnKlHMdwoyZHUxFAauwrtPdWyyti4cbURlJSo8bGN/cCtm93nfjcB5q3vSlxtakp1lSFomd1QDnkkDpFapVhLwMFlzb+4r/Svf92XdJcXbyHrhK2bdELCiIU4QdkoB43G5P8AOgOl65P73MHFti9ykKzBag7wExqePKI6CYrrCuTu9rGRc4vcqCYCFaWxzBWn4MwI9YmgNi/s0+S+/wATP8HK2v2sxs2dk/chGcsoK8pOUGOkwYrVH7NPkvv8TP8ABytid6P/AIPe/wDJV/KgNX/8Srn9gR/nH/ZT/iVc/sCP85X+ytLUoD2Xafvav75BbcdCGzmBQ2MgUkkGF/iiP4142lKAzvZ3sPeXyVKtWC6lBCVEKSIJEx4iOlenx3uOvbW1cuFrZUG0hRQgrUuJAMDJBiZPyNZX9nvtJpXrlstZCH0kpTAy6id5JO4OQED1kV0LcMJWhSFCUrBSR6giCPyNAcRpUQZBgjqKzOE9tb22SUsXTraVHMQlWxPE7/IV6Ltz3S3lm+8pplTtuJWlxsSEoJPhUJkFPHXaDXjBhT3/AKLn/Qr/AEoDfndR3wuXz4tbtKA4UqKFpkZyN8uUCBCcxmelbUxC0DrS2yYC0qTMTEgiYPPNab7mu6h5h9N7dhTSm8wba+8ZBSVL9BBMD61uPEbwNMuOHhtKlbmJgExJ4mI+tAccuYCtV6q0ZBcWHVNI4SVEKKRyYEx617TCe4XEnkqK0tsEGAHVbn3GmFCPnXjP36sXxumyW1l5TqY3KSVFW08xMV2Fg+KIuWG3mjKHUpWmYmCJgwdj6igOO+0WAOWVy5bvedswSJyq/vJzAEg+tQ2GLvMLStl1aFIMpKVEQfb86353192bt7kurRAU8gZVoHmcTIylMmJTvttsT6Voi+7O3LLim3bdxK07EFJMdegjg0B7Xsv3439sqHlfakEkkOGFDaBCwJAHMRXSeG4gh9lDrSsyHEhSTuJBEg771yn2N7tLvEHUhLam2s0LdWkhKBydjupUcCup8FwpNtbNMIJKWUJQkq5IAgT70Boj9ozCAi8YfCt3mykpgCNMjees5/0rUVbc/aLxkOXjDAT/AFDZUVTMlZG0dCMn61qOgM5SlKAwdKUoDfPdj32NaKLa/VpqRlQh2IQpHAzxsgpAAniIrcdtdocQlaFpUlYCklJkFJ3BHqIrjKxwC4eQVs27riE8qQhS0g87lIgbb1f4Dh+IJyv2bV11CXGUuEfhUEqSPpQHYdUOPJSCVKAAEkkxAHJrlFntRjS3VNIuL5TiPMgKcK09DmSNxuRz61i3U4hfuKUoXNytsBKjC3FIEmAqJy7zz70BuvvD78GGWls2Cw68rw6gEtoBAOZJ4Wd4jiRvXPJNZG47OXTZUF2zySlOdWZtYyokjOZGyZB342qh3ALhLIeVbupaIBDhQoIIPBzERvQG5f2a1AIvpIHiZ/g5Ww+9BwHB73cf1KuvyrmE9k75KSr7HchIGYnScAyxOYmOI3mrReG3GdDZadzugFCSlWZYPlKREqB9qAsaVd4hhDzCgl9lxpREgOIUgkcSAoCRVV3gj7SkJcYdQpzyBSFJKunhBG+5HHrQFlSpbq1W2socQpC07FKgUqB9wdxV3h3Z+5uElTFu86AYJbbUsA8wSkHeDQFtYXq2XUOtmFtqStJgGFJMgwedxXSnYTvotbxCG7haWLiIIV4W1KkAZFHaVE+XnmubmcLeU6WktLU6CQWwklcjkZQJkdalt8CuFuqaRbuqdRupCUKK0x1UkCRyPzoDtEKB4Ir7XH7L+JYf5TdWutt/5jepHQTGaJ/Wru/7YYwwQl66vWiRIC1OIJHEgK5E0B1XiGKNMNlx51DaExKlqCQJMCSeNyK0T3sd8aLpo2llu0v+tcUIzQdkIB4G05vlFavaaubx1ZSl64cVK15QpxR33UqJPMb1bt4a6pLig0spa/rCEkhHTxn7u/rQFtW1O6XvdTYI+y3c/Z/EpC0plSFGVEEDzJJn3BPpWt14O+FoQWXAt0AoSUKClg8FAiVA+1VfuN/W0dB3VidPIrPETOWJiN6A7GwvG2LlsOMPIdQTGZKgRPUfPfir2uKcPbeLqUsBwugylKJK8w32Cd5ET9K9Ce2OL5Cv7Ve5ArTKs7mUL/ATxm9uaA60UoDk14Ttv3v2dglaELD1wAoBtG4CwYhxQ8sHeOdq0Bjy8Vd0kXn2xWZXw0uhzdR28AUNzHpWMtuzd06pYbtn1qbMLCW1qKVeioHhPzoCHGcWcun3H3SC46oqUQIE+wFWVfVJIMEQRXygM5SlKAwdKUoDcHYRTr9nZsOIuWIcX9kurWCgLJGb7SkH7pHKo2J6VF2LW4hePI11OabD8LBIClZlfESEmEk87etavtMYeaSUtPOtpVylC1JB6bhJg7VExeLQFBC1JCxlUEqKcyfRUcj2NAbX7tWxbYc9fOXLbDlw+0228srKsqFhx9BhKvOlBj1jpUowr7L2rYDRCWblaXkJQVAFCkq8wPUqCjHvWozeL0w3nVkBzBGY5Qr1CZgH3qs4m6VpWXXM6AAlWdWZIHASZkR7UBtPBX1KPaTMpSsrToEkmBqOwN+B7VlMQZeumLlx03NhcotZeHhVZvNBICEtb5UlfhOxMbxWlkX7gzw4samy4URn6nPv4t/WpHMYeU0GlPOFsRDZWooEcQkmNvlQHv7m9c//ABRtWouTeqSTmV5dM+E77j2r3GJH4pDX/wDacJt/snRzNLuoGp2zRHv6VoI3i8mnnVknNkzHLm9cvE+9SKxJ0rSsurKkQEqzKzJA4CTMpj2oD33Zbs7f3VzYMXiVm2Li1oRcEiUo8TwAPxIIBG+xJr2uPpbvW27lu4buFWmINnMnNmbtnHUpbZEpEkEpkb8c1pBzHLhTgcVcOlwCAsuLKgOoCpkD2qFq/cSCEuLSFEEgKIBI3BIB3IO80B7HvZwl797Xrmi5p5wc+RWSMqROaIisv2UbdPZu40Q4Vfbmv6vMVRlbnybxXgX+0dytBQu5fUhWxSp1akke4Jg1FZYy+yCGX3WwdyELUgE/+0igN8YlaIRiWK3uq0zosNstvKn4Vy42EhRyg/igkgmTxXk+3dnkxawu2HElu9LJztlQLigtAcUrYbKJHzitXqxFwpWkuLIcOZYzGFK5zKE+I+5r4u/cIQC4shvySonJ18O/h39KA23f4QbztY624QtplYdWhZUU6aUN5gkDruDHtVHea2i9wwXjdw1cqt7h1C3E5pDTiyploZkicqVpn09TWqRijocLgdc1FSCvOrMQdiCqZNUJvFhBbC1BCiCU5jlJHBKZgmgNsd2TKbPDV3i7hq2VcPtNtuqzTpoWFvtnKkxmSgxt+VZ9eGNWYx0FtCrd1Fs6lIzZQ24VpCj1lJlce1aIN4soDZWrICSEZjlB9QngH3qVzFnlBQU84QoBKgVqOZI8oMncDoOlAb/ucJaGJ2z63EqYscNaXqrBG8rS06kAHqkq9pqnB7IOYlhN6h1D5dZdYdeRml19tpQUrxJEiEkTA4rQSsWeIILzhBSEEFat0DhJ33SPTivjOKvICQh5xIQSUhK1AJJ2JTB2JneKAzFu7c4feputJ1stukgqSpAVuZTKh95Mj5E1sHtders7uxtrBonVWL/I6sKSt53YIOYJACcpgzyr5Vqm9xy4eSEvXDriQZAW4pYB4kBRImoH71ayCtalFIABUoqIA4Ak7AUBvNu0K3WLhK7tgHELcO2lyJBuCsFSmVHcpTMbdE1HqOOXFyw41coaOIPFi5tN1IuCsj46QZKBOYExsmK0xcY7cOFJXcPKKDKSpxaik+qZPhPypb47cNlRRcPIKzKylxSSo+qiD4j86Av+3FspvEblC3tdSVkF2AM5gSYTsP8AtWCr6VTXygM5Svkj1FfaAUpSgFKUoBSlKAUpSgFKUoBSlKAUpSgFKUoBSlKAUpSgFKUoBSlKAUpSgFBX2lAZelKUB//Z"/>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9226" name="AutoShape 14" descr="data:image/jpeg;base64,/9j/4AAQSkZJRgABAQAAAQABAAD/2wCEAAkGBhMSERUUExQVEhUWFx8XGBYWGRoYHBoYHxkcGx4dGB0ZHCYgHBojHhoUHy8gJCcpLSwsHB8xNTAqNSYrLSkBCQoKDgwOGg8PGiolHCUsKSwsLy8sLCwpKSwsLCwsLCwsKSwsLC0sLCwpLCwsKiwuLCkuLCwsLCksLCwsLCwsLP/AABEIAKwAoAMBIgACEQEDEQH/xAAcAAABBQEBAQAAAAAAAAAAAAAAAwQFBgcCAQj/xABFEAACAQIDBQUFBQUFBwUAAAABAhEAAwQSIQUGMUFREyJhcZEHMoGhsSNCUmLBFHKi0eGSssLw8SQzQ1NjgtIVFhclc//EABsBAAIDAQEBAAAAAAAAAAAAAAADAQIEBgUH/8QAKxEAAgIBAwMDAwQDAAAAAAAAAAECEQMSITEEQVEFE2FxwfAUgbHhFZGh/9oADAMBAAIRAxEAPwDcaKKKACiiigAooooARxOMt2wDcdUB0GZgsnwk13avq2qsG8iD9Kzn2uLDWG/K+hAPAqefnUJ/7TAPdNueoUofVDTFC1ZVySNkorIreCxVv3Lt0eC33j0YmnVrbW0Lf/FvH95bdz/DNHtsNSNTorNLe/WMX3mtN4PadPmr07T2muom5ZtsBzS4foUP1qullrRoFFUzBe0+xcE9ld6HLkb/ABA/KpBN/wDCfea5b/ftuPmARUUwLHRURh97cG/u4mz5Fwv96Kk7WJVvdZW8iD9KgBSiiigAooooAKKKKACiiigAooooAzv2wD7Owf8A9B/Cp/SozaF9gykMQMgJAiR4kHiKmPbCn+zWj/1CPVG/lVfxO28OiWVvSS1pHByyIKjmPI0+EXKNIhTUJXLgLW0rsaEsdZlfd8RHGlrW12JAhT4gxPlPA+Fc2tq4N0yLdQCZgkqQfDNwNKjZqOO7dzAmTqrT4iOB8aHDJEasuGXK/P2/P5H2KxGS2zn7qk+gptgcRavoDlTMRLKQJHWRxGtL7Sw4azcVuBRgfQ/yqI3ea0XY2xE2lzAzoT501vdGWth2lvDvce2AA6RMNEyJ0g6xGvwrptmW8wUO6sRmABnQEDmPEVEbB2ElvF3YHdtAC2Z11EHN1munvf8A2AfmPs4nSD+tQ2lyQk2SN3ZB/wCaDPJ1B/Wmr7uniEsnxWVPyFNd4sIb+Lt2JfKVzHkoXXMQRxMCNeZFOt7dpNati3aBzNwyj7ogAD4lRU0g1MUSzibfuNfX9y+xHoWP0pYbx463/wAa9/320ceuUfWnmGxeayHPeIWWAEd4DvCORkGm+wtom4hDnvoe9BB0Oqnu6cNI8KjQidbOP/kzF2wZNm7EaNbZDqYGqtHyrVbbEgE6GNRWBMc9y2v4ryD+Ot/FZ5pLganaCiiiqEhRRRQAUUUUAUf2upOCQ9Ly/NWH61BbIhsLYlA4NpOIB+6BwNWX2qpOzyelxD/FH61VN20zYPD8DCRqOjEaR5U/FwLkK3tjYZveshfJSv8Adpm+5+FPu50P5X/8ganUwNzkhHk0fI17+w3Oat8Qp+lOWSS7lHCLK+u69xP91i7q+DSR8jXibOx1skrctP4lQCfPuifWpxsKRxUfCV0oM9GHkQat7jfJX212IG3isZbZmOFRy0ZmQnWOGgY9elNDtVFu9pcsX7bA5uRE/wDcBVo7Q/i/tLFdm+fA6cm50aovmIaZLhlftby4drwuF2WFy5WQ+PNSR940vjdoW7jK1trF4j7rPkaeIieunHwqUv4ZG9+0reJVTTLE7sYYiezCn8pI/WrXD5KtT+Aw+drBTKUZmykghoVmliCJ4LI86V2VgUtWiyrlZlJbiDEsQDPQGKhxuvYOtu66n8rA/pTvDYC5ZS8WvtcTsmgNOhjjqT4iqvT2YJyvdENu9az4zCr/ANZT6a1vVYduFbz7Rw46Zm9F/rW41jnyalwFFFFUJCiiigAoorzMOFAEHvtghdwVxW4Sp9GBqF3dwKphraqoEZgP7Rq07aWbFwflqD2QwFnqM7DTXnNMiyrQ6W1XptUsjqeY+lKC3U2VojrtrwppesCpe4o4Tr0qLu4gMxClSRy4nxnXQcKZFsq6I28mXy6ik8oPIGlsdBGoYSOXL0qEdnTVSfJtfXxpyjaFuVMk+wHLTyJFFwQtcYPFi4sg6jiOhpS9wqrVFrsiXwyEzGp6R+oMV1tRowt0z9yNfHSnZXrUfvK8YS745R/EKoSM/ZVbzbRB/Dac+pAraqx/2N25xd5vw2gPVq2Cs8uRy4CiiiqkhXjNFe0xv4sG6tvjzPpNSlZDdHb3Mx1OVQJPlRh7qlc0QD14mmWNx6h2tkxKQvQ6wdeo6Ug2LBVQDqIUfzjnTNJSx5icKHt3GbgVPpxqEwN4W7LNIUB+LaTIHM/yqZvYg28O/aETB8eOijXiSTUTsR0uWycyuFMEyCDAA+BnkdQalEsdtbW6gzAEHUEgjyMHWkBimtOEK5sw95ZiZ1BPDhrUr+zZwGgnTgxjj18aidpi7ZVitonTQqc0nhEHXrqRUqnsVdiF/ahDBX1RuYMFSJ5zx5x86jcZeBJOZwsCb0LBB4Zo1C8NdaZY29cZXZbKlVTM3AnMNOPukDmNTVVtXDdXsw+UlxKk9mCozCAepzTB6AVojHwLbHOI3qu2XMJ2tuJI5jqQeEdK8fexcSmW2CjEkRwPj/U1L7E3ds4qy7Xe6qFxnaFDQoEsBzU+MDWONcbC3Qs4RmvObNy2R9kyMG90agngSePCmalZRx2KYu27mFxHUjlyIPEf161oNrHJdtC4hlW18uoPiKid6tkWLwDmUEDhAk8v9PGq9uht0C+9kGLd1iUB/GoAPwYfMCoyK1ZENnRd7d1W1EHykVDb5vGDPjcUfU/pUwqDiVAI6f6VX9/7kYVB1uj5K1IHImPYfa1xL/ur8prV6zX2HWv9lvN+K79BWlVllyPCiiioA8ZoBPSobAYhe0uNoX04cus8hy0p3t3Fdnh7j8IFZ5Z3vsrnVQQzn3hE6mToekDz+FaMWNyTaEzmouh9gMa7O6r9o0lClxlVCJiQeIPHh4Ujc3+s4dsuW2rLp9mWvEHn3jAA8pNVDal66q3XV5UtqR1YDNl/LB94RxFVYgkgCBJgk8AOulRmel0joPSPTMXVYZZ8rdJ1S58+H5LNvPvucRchc62wCEJI94j32jmTrHLQU72RvJYw91nUuQxkpGgPNh1+PCqRexaq2UyeUgaH1pVyY0idBrw1IFL92SVHqY/ROgnqmsjaW/a1zzt9jQn9pl58RbyXBbt5hmDARHOfP61oWN3zw1m2HvXEAbVQveLDwA1+PCsM2psO7h8vaFDm1BQz0+POmM1SUm+xOH0LpeoSyYcktHfz+2yr/TNM29vvg8QpS2962GhSPcESTIidZ8vOqPszaNrDYkue2vLPcMrIPIvI4KeY1PKq/wDtjLJdCAPw60vh7qsMyiJ46QZGmtMjmlFCv8F0efIo48kl5T5peLSrf4ZeMFvXbUZUY2swMnJmXOecHmeZ4c4qpYrbfZ4jFBHzILbqDAGYkrlMDQc9YmBUY+NdWOa2cvIrLetJ4mz2qm6EbJb0Zm0BPJRr3mme6KvHPLuYuv8ASujxwbxZGpJ8S2v6bJ/N72WjezbJTBYRDPaOmd9fIpPQkCY6RVX2eXH2gOtvvL5gz8yK42piLz4jPiQAzsr9BGSEAAOigBR4RTbAXTMliSYnp8fHT51qjK3uctJVwbZh8QLiK68GUMPIiarHtGuRasDq7H0AH60nsHfLD27FtLrMhUFcxUlTDGIIn0qO372zZv8AYdjcW4FVycvIkjjPDQUngajUvYzZjZwP4rjH6Ve6qPsrsZdmWfGT86t1ZGPCiiigCC33aMFd8h9RWJ2rN0X/ALL7SBIJUEeRB01NbrvNge2wt1OZXTzGtZBswdkpbK14B0LdmCzWwTo2UjUHUdQY6ivR6Zr239TDnT91fQY7RwVx7l9bl+zYIygrDhWaJKodTC+POeAqAw+HuM+QKHaCRlI1A4+E1dd7dpbPxQa5bZluL3jo6kExI7MiCYiZ9etJ7XLDaqJgPqAT4N18ONZc7bq1sdZ6E4RjL282nJ4daWu3P2dnty2QYYEEcQRBFcXGABJiOc0XL5bUBrhJgkAnU9T1rjtAxCDvMSAAAZPeFZjsJdXijjlc4uaW+/Lrj+j29tQECXLRwGrelNzeue9kJH4eg8+tXnb/ALOb1i0uITJ3VlgASc0c50iqZevG2ftBlB1DcRH6Rwprx0rW5znTesfqsix5Je0lxVU34d39l/wTwm0luaCQeh/nXt9XUg21zSYZZgec8jXq3rQ1BXU8uZ+HOl7Nu42c9m4VBLE6EA8CRxAPLnoaXV8HtvqMccah1GaOtvZr8dfPbsN8PtBXMCZGkwYnpPXjS1/F9mEZu8qNIUkwCdMwH4hSJxtoa5k4z8f50yxV9r/dtqSAQfFjyCjjVoJ6lpMXqHUY49HOHUzjKTvTXPw633+eBr25a4zks0CBmHLhBFPMS1s3GNqchAkFcuUwBlEcTI4+dc4XDy5tBWV2hD2mkAnnp5VP7X3eGEOYsDBACgSGYfi8+NejFHzlsg//AFW7ZAUMwXXu8VOvRpB9KF2gLhy9jbLtoCgKGTzhSFPXhSGI2zdQkBiE9422AZZOugYc9KsW4ey3xF9LgtIHYFUVBlE/ecydB92RpoelZZyqzTCNn0Tu/g1tYayiCFFtf7on51IVxZt5VC9AB6CK7rOMCiioXfDbVzC4V7tpBcuaKoJhQToC3gOnPwoAg/aT7RbezrWRYuYhx3bfJR+N/DoOZ+NUa5iXKC/hyyggG4UY8CAQYQg5dYnUAzWc7fGJe613EBy7GWZtZPmNI6DhU3ultRygVGK3rBlD1tnlHAwZBHQ1u6fZ6fJlz7q/Apt3bdy5dDgujhCHOYFTplGURPDSDPAdKVxd27fyJa7S49wKbqe6puBR3oIy5iBxHEile5mzlUVtA1tllGBPEAkQJ1IJj4VbdgbUuWrRw4sC0r3WK3AwOQ5QCBxyg65WMgTpMU6argXB3yMtnWbuEwlu3dtSS5zC4pzazGSZ73HlzPWaebIQLcXNIYDuae8FjKCY1JUkETxI11rmxtHE38RcR7nYMVJWSSpcEDMGPDu5uYgCdaQ3t3mfDLh7LXFuFs+fKbXunukMqqSJIPeB86TxsPstl/b7G/lVSLT5gSw0PIkmO6ykBWHQqaqON3PFxzbud3NbNzM6kZNDoQsyJAg8YqxYvGWrOFwpzEszyjs2W5lPeKqQQHaCZk6/GmG1saLlns7d7L9+4zIW7gEQwthmXvR3tYAPSoi6WxLVlTw2zrOHCPh7i37qe8hH3vvOMpIUxovQcZNVvfDboe9dW0ptW2fMyEalwI1nhzgcpbrVl3L2xasKyrazXWItBWg2u8wzXlZhmmAoA6RTq39qzYbEW7OIW2HL3DILXTHfF0AFrsyPIEa1dp9hd+TOHUXW4onLNBA5aR9IpzYCqrNPfnuOCQZ55cvAkc/hpVkx3s2di1xbuGS0QCpL5DHMKpJzH49OHCp/bm6eEw+DV1ADNALXSbbQO9IBMgmBwGuh0qFRDsr+zsCr20xF49kIyiUyhsp0J9TqOlIbybX/AGm4WErb0VV8RxY/Wu9pbcV2ULmewsZbDSBmOsZpkCdTw6RUHtDFG3bkKrEkoAdRLA5jEz5GmyemNlYq3Q3Cvib62VuZ7YMgwYAA8RICjlwmK+gvZju0tq12+WMy5LY6Wxz8yf8AOtZT7ONz+3e3bJKm5DuRxFlSCf7Ry+q19G2rQVQqiABAA5AV5knbNyVI7oooqCApDHYRbttrbcGEf1+HGl6KAMy2nuPdSe5nHW3r6qdfrVUO7CJdFxF7N1PFe6fEMOEfCt4ppjtk2r3+8RW8eB+BGtXU2gaT5MmxWw7V9Q3ut04D+n0qBvbExCKUViy9DPLpHMVrGL3IGptOR+V9R8CNRVd2psy7aYK6xPMcz1UjSY5VqjlcheiPDM5xu2L6rlvKLmshjoY8QNPiRTAbdt5mJw+ZiQ2ZmGbNGpzRwNaZiMOtwE9hJ6RBPDkefHWagTu3aJJC5QRw5eR6Gj3GM/TauGRuydv3btqb6Ncsq4QM0FQdMqiRpE9fd4U/XEdm5IY2mjQKWmRoIPXU/PWo/aG6kAhCYmegny4TFNMJmwwylhcZtLdscSJ1JnQKOZ+VWi0xc8cobMj9pbvKJazdIdZYIGjT8uujcfPwqBwN3KdFlZ1DMwnjHunXjOlX69sDFAG5bdEDaqDbWCpPUGYPKZMVU9obDxVqXKdzMTNsyPGBxUVC5KzjStDGw6rqO6wM5hy11IB/yKmcGLm0MSDfusSRqza5VGgA5DSmBlxlS2GLEHMe83CI+uvlTrBF8OCc2QnQtx+A6nSnqNc8Ga74Jbehrdt8qQUUe8ecCOXHwnrVZwuCXEYlnyt2SgHKSGIX8MrxLNPwmuNoY1rzSST0B1JPj41pvss3QzXBm1VO/d00Zj7qz4foetZM+W9kasOOt2aTuLu5+y4eXH2tzvOeY6L8By6k1ZKKKyjXuFFFFABRRRQAUUUUAFJYjDLcUq6hlPEGlaKAKzjN2Lig9g4Zf+Vd1AP5W4iq7fw9+SLlko0zMwhH72up6HjWkV4RTo5WuVZTS07Tox7a2JIENaKNyYFXHxCmoTBbLRZfiSZJOs+On0rc72y7T+9bRvNRUbi9zsMw7qC0eqAfMHSnLNCuCumd29zNUs3MkxA4AsQPHQamP6UzxbWbfeuX+zMHRe7M+B96rptLcu+uqFboHCIRv8/GqhtXYU926hnpcX6T+lHvxXCB45y5ZV9vb42n0tJJmTcIy5jESYAnTyqq38SzmWMn5Dy8Kte0Ny14pNv+IfP+dQOI3duowGjBjlBHjzIqssjlyQsenhDrdjZZuXA0EhSAo/E50EeU+pr6R3X2GMLh1t8XPec9WPH4DgPKqL7Ld1QCLpHctaJP3rnNvhPqfCtRrLduzQ9lQUUUUFQooooAKKKKACiiigAooooAKKKKACiiigApLEYZXGV1DDowB+tK0UAVzH7i4d9Um0fy6j0P6EVV9pezy/mUKEcZh3gYjxIPTwmtLoosmxrsvZy2LSWk91RHmeZPiTJp1RRQQFFFFABRRRQB/9k="/>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pic>
        <p:nvPicPr>
          <p:cNvPr id="9227" name="9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3818" y="3830638"/>
            <a:ext cx="1974850" cy="1974850"/>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8" name="Picture 16" descr="http://4.bp.blogspot.com/-Z-zGEFiUjOM/T_gh4_YlnkI/AAAAAAAAIXc/HnvLERvgmKo/s200/Eth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668713"/>
            <a:ext cx="1600200" cy="1905000"/>
          </a:xfrm>
          <a:prstGeom prst="round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fade">
                                      <p:cBhvr>
                                        <p:cTn id="12" dur="1000"/>
                                        <p:tgtEl>
                                          <p:spTgt spid="9227"/>
                                        </p:tgtEl>
                                      </p:cBhvr>
                                    </p:animEffect>
                                    <p:anim calcmode="lin" valueType="num">
                                      <p:cBhvr>
                                        <p:cTn id="13" dur="1000" fill="hold"/>
                                        <p:tgtEl>
                                          <p:spTgt spid="9227"/>
                                        </p:tgtEl>
                                        <p:attrNameLst>
                                          <p:attrName>ppt_x</p:attrName>
                                        </p:attrNameLst>
                                      </p:cBhvr>
                                      <p:tavLst>
                                        <p:tav tm="0">
                                          <p:val>
                                            <p:strVal val="#ppt_x"/>
                                          </p:val>
                                        </p:tav>
                                        <p:tav tm="100000">
                                          <p:val>
                                            <p:strVal val="#ppt_x"/>
                                          </p:val>
                                        </p:tav>
                                      </p:tavLst>
                                    </p:anim>
                                    <p:anim calcmode="lin" valueType="num">
                                      <p:cBhvr>
                                        <p:cTn id="14" dur="1000" fill="hold"/>
                                        <p:tgtEl>
                                          <p:spTgt spid="92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fade">
                                      <p:cBhvr>
                                        <p:cTn id="17" dur="1000"/>
                                        <p:tgtEl>
                                          <p:spTgt spid="9228"/>
                                        </p:tgtEl>
                                      </p:cBhvr>
                                    </p:animEffect>
                                    <p:anim calcmode="lin" valueType="num">
                                      <p:cBhvr>
                                        <p:cTn id="18" dur="1000" fill="hold"/>
                                        <p:tgtEl>
                                          <p:spTgt spid="9228"/>
                                        </p:tgtEl>
                                        <p:attrNameLst>
                                          <p:attrName>ppt_x</p:attrName>
                                        </p:attrNameLst>
                                      </p:cBhvr>
                                      <p:tavLst>
                                        <p:tav tm="0">
                                          <p:val>
                                            <p:strVal val="#ppt_x"/>
                                          </p:val>
                                        </p:tav>
                                        <p:tav tm="100000">
                                          <p:val>
                                            <p:strVal val="#ppt_x"/>
                                          </p:val>
                                        </p:tav>
                                      </p:tavLst>
                                    </p:anim>
                                    <p:anim calcmode="lin" valueType="num">
                                      <p:cBhvr>
                                        <p:cTn id="19" dur="1000" fill="hold"/>
                                        <p:tgtEl>
                                          <p:spTgt spid="92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fade">
                                      <p:cBhvr>
                                        <p:cTn id="22" dur="1000"/>
                                        <p:tgtEl>
                                          <p:spTgt spid="9220"/>
                                        </p:tgtEl>
                                      </p:cBhvr>
                                    </p:animEffect>
                                    <p:anim calcmode="lin" valueType="num">
                                      <p:cBhvr>
                                        <p:cTn id="23" dur="1000" fill="hold"/>
                                        <p:tgtEl>
                                          <p:spTgt spid="9220"/>
                                        </p:tgtEl>
                                        <p:attrNameLst>
                                          <p:attrName>ppt_x</p:attrName>
                                        </p:attrNameLst>
                                      </p:cBhvr>
                                      <p:tavLst>
                                        <p:tav tm="0">
                                          <p:val>
                                            <p:strVal val="#ppt_x"/>
                                          </p:val>
                                        </p:tav>
                                        <p:tav tm="100000">
                                          <p:val>
                                            <p:strVal val="#ppt_x"/>
                                          </p:val>
                                        </p:tav>
                                      </p:tavLst>
                                    </p:anim>
                                    <p:anim calcmode="lin" valueType="num">
                                      <p:cBhvr>
                                        <p:cTn id="24"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 descr="data:image/jpeg;base64,/9j/4AAQSkZJRgABAQAAAQABAAD/2wCEAAkGBhIQERUQERQVExUVGRkVFhcYFhUVGBUYFyAYGRwZGRIaJyYqFxskJRoXJzEiJScrLywsHSE1ODAqNSYsLCkBCQoKDgwOGg8PGi4fHSUxKjUpKSwpNSkpKTY1KiwpKSkpLS40KTUpLCk1KSopNSwpKSk2LSkpLCkpKS4pKSkpLv/AABEIACIApAMBIgACEQEDEQH/xAAcAAEAAQUBAQAAAAAAAAAAAAAABgIDBAUHAQj/xAA0EAACAQMCBAMFCAIDAAAAAAABAgMABBESIQUGMUFRYXEHExQioSMyQmKBkbHwQ3JTgtH/xAAYAQADAQEAAAAAAAAAAAAAAAAAAQIDBP/EACERAQEAAgAGAwEAAAAAAAAAAAEAAhEDEiExQeETUaFx/9oADAMBAAIRAxEAPwDo95y3I5mdVjV5JFKnbZIxqG+PvM+SfI96yluntVee9mCRRqBklcHZPmbAyXJDbDxrf1xL2m8ca7vjbZ+xtsDT2eUjLMR3xkAZ8/GmG+kw3briPtqYki0tSydnlYpq8xGASB604d7ZJNWLi2XT4xscj9GFa/kTl6G6aX36ZRFDatRUgk7DwxgMfXFYlnJZlz7y3IiyQHWR8jqVyO+dtqvlO1v8KqHi7BwfjMV1GJYW1Kf3HkR2rOrifInHTbXarnCSnSw7b9DXXeMcaitYzLK2B2HVmPgq9zUJqxcUdWfQVCucua57ZoEg0D3ylsOpLLuoGd8DOr6GpjbsdI1EasDVjxxvtRqHFAa7SqfeDpncf3pQOKVNVSqdY8aGQDqaIqqV5qrwSA9DRFVSqdYoXA60Re0zVOoHp6VCuGc03M3EWtcx+6jZ9RCnJVfzE+JAp6qxxcu1OKVSrVVSplKUoi8NfP3NFqY+I3QbqZncejnUPpX0FUH5+5LNyRdQAGVRhl/5FH7bj1qsXTVj3tZwRvg+EST4GudsLkZyDhBt4YBNRi9vXngVRGqrDkyFFCKSxAGfFsYpe833IUW8yxBU6I8KYXG2wIrFueZJ7hFtgE0ghhHHGq5Izj5VG/XwrQu7DjGIidV72Pwe3aS6gRdyZE+hyfoDU25ltFuuLJAASAEEm7HtqOB+H5dPTGdVZ/s+5IaBvi7gYkIwid0B6k/mP0rcvyJC1012zuSzBymcKSMdT1I2G3lUr1uczDNaE8Si9/xExQHQlsBGrdfdpAMs2+dwS4367VkchSBY7u6kJMaxnIJOWzlsnxOAN/OpdYchwxCYa5HM6lHZiucNucYHc/xVq39nVukMkIaT7XSGfI1aVIbSNsAHG9LmKvlxceX+e7msNvILSWcsUV2WMAf5HzrYE90UA+rac9Kkdzxma0sLa3iYiSfU+Qd0QnACnsSSPTJ71KrnkCB7eO31OBEzMGBGWLddW2D2qq95CgdIUQtGYDlGGGO5DHUD97JGf7ijZU8bBTf3RGe0+H4ha29uftFVPfMM5dnOptR7/L2PYisW8Z3uLxrlWmkVXSJQrSKGY4QDTkKFBz5bnrUzn4QthHNeIjXNwcsWY7nOM4A+6APDsMVCI7Y20AuYL1RIxDGFGOosxHy6MnWR31Dt6UyMMjKu31i9vw3VOHEssiqgZ2yEX5idGcDOCP8AtV6z4Q9jbJxJpTrxiOPBx8+QgJz90AliO5qVycuHiMFu92XjdFJKrgbtjcgjwArb8b5djuoPh2JVRpKkdVK7D6ZH60t0PEOz99blHE0zDCzMZLm4dpWJOTo3RAfVug8vKtpx/hwkvbaxT8EccbnJ6nc/soU7D8XlW+uvZtaxgSyTOqoPnYsBkDvqP3P0qP8AKNp8ZdzSRy+52YpjSzBW+QABvBe/pT2Wpnimzxv1e8AuBbXt1JEW9xCszNuTlUGBknqdQ6+VaBLeT4aW4ZiNbqhA/wArsS7Z/KBqOPHFdUTka3Fq1qhdQ5Bd8gu+CDgsexxVq59n0DwR2+twImZgflyxbrnalzFOPGxPz3XeQrdksY8nOrUw3zgE7D++NSOsPhXCktolhiGFXx3JJ6knxrNqW5c3eSylKUqbw0FKURarjNhFIpLxo/8Asqt/NU8F4fFHnRGif6oq/wAV7Sr8RbUdaqpSoiUpSiJSlKIqG/8AKti3XOrSufHAz+9KU5ldSqqUpQ1EygqQRmrUUKg5CgHyAHhSlMmdrIpSlKmUpSiJSlKIv//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10243" name="AutoShape 8" descr="data:image/jpeg;base64,/9j/4AAQSkZJRgABAQAAAQABAAD/2wCEAAkGBhQSEBQUEhIWFRUUGRcYGRgXGRoWGBkXHxwYFxgYFxwXHCYeFxojGhcXHy8hJCcpLSwsFR4xNTAqNSYrLCkBCQoKDgwOGg8PGiwlHyQ1NSwsLC81MSwyLCwwLDQ0LywsLSkqNCwyNS4uLCw1NSwsLCwpMy8sLC4sLCwpKiwpLP/AABEIAOEA4QMBIgACEQEDEQH/xAAcAAEAAQUBAQAAAAAAAAAAAAAAAwIEBQcIBgH/xABGEAABAwIFAQYDBQQIBAYDAAABAgMRAAQFEhMhMUEGByIyUWEjcYEUQlKRoQgVscEXM1RicpPR0hhzkuE1Q1OCovEWJTT/xAAZAQEAAwEBAAAAAAAAAAAAAAAAAQIDBAX/xAA2EQACAQIEBAMGBQMFAAAAAAAAAQIRQQMhMVESQmHwBCKREzJSgbHBFGJxodFy4fEFFSPC4v/aAAwDAQACEQMRAD8A0eKRVzhz+RwKy5onar5rEyFOnRnP0/Dt8qzlJrRHbgYGHOKcp0za0bt0MRFfDWTVf/ASjT4IOb13n0qnFLouqTDeUgcRz+lFN1o0J+Hw1DijOryyo76r5fvYx1Kk0Vb+E7c7cfOqK0ONxa1PlKUoQKUpQClKUApSlAKUpQClKUApSlAKUpQClKUApSlAKUpQGbyivtKUBjsMdWl0FtOZW8D6b1ftXr4U8Q3JV59jtt86sMMz6o0vNvEx6b81ftfaMzsRP3+PTp9K5sSlXWnz/U9vwLmsONHPV+6k17tuu/QhN07oJTk8AIhXqZ/1q4dvrjWQot+MAwIO469at1a32dMxpyI4mZMe/NXDn2nWRMZ4McRHWqOnS/f8nTCU6LPE5LL5U/67lDN6/L0NzmPj2Ph2Pv6VjTZryhWU5TwehNZJr7RL0Rz4+PQ8fSo1a2gjjTkZeJnePerxfC8qdowxcP2sVx+0dFJrJfF3XqY+4tVIMLSUk+tRVlr60fccSlYBVlkcDb6Vapwlw54A+HIVuOm/1rSOIqZtHDjeCxFiNYcJU0VVnkqss6VdnC15ErjZZAG/rxVZwVzUyQMxE8jire0juY/hMd8jtbfT1LGlVutlKik8gxVFXOdpp0YpSlCBSlKAUpSgFKUoBSlKAUpSgFKUoBSlKAzlKUoDHYY0tTgDasqt4P0q/asnyp4ByCnz7nxbfKsfh1vncCc2SZ3+lXzWGSp0a0ZOv4tvnXPiNJ6/t1PZ8FhuWHFqLeb0lTl2+/yI1WruglWfwEiEydjJ/nVw7Yv6yEl3xkEgydh1HFWpsfgJXqckDL6bx61cOYVDyU68yCc3pHTmqOS3V7d/3OmGFJpeSXJz7/zb4T4zZvfGhyMp8e58Wx9qiXau6CFZ/ASMok7GTFVtYbJd+NGT/wCWx96jVYfBQvV8xAy+m596niVdVa3Qq8KXA/JLSXP+bvK7zLldi/rpSXfGUmFSdh1HFRt2bxD0OeUnPufFsZ6VUvCoeSjX5STm9Pbmo2sOkPfFjIT/AO7b51XiVNVa3U1eFLia4Jay5/y953WR8Xau6TZ1PCSMok7HpU6rF/XCdXx5Sc0nj04q3Xh/wm1avmIGX8M/WpjhXxgjW+7Oaf05qXJbq9u/7lY4UqryS5OfvW2xbfulag6oqHgJzTMk8mvi8GWEIVIhwgDnr67VK1h8pdOrGQkR+L9aOYdDbatWc5Aj8M/XpVuN1pX9uhg/CxceL2T0rXiXxUr9v3Kf3AvV08yZjNO8RWPeayqKT0JFZf8AdXx8mt92c0/pzUCMKBQ4ouCUEiPxR15qY4m72sUx/AtqmHh0dZayTyS0+W9zGUrJuYQAls6g+IQCNtp+tSDAxrFvVEBObNt+XNX9tA5V/p3iG6cOy1V1VXMRSsijCgW1r1B4CRHrH1rHVeMlLQ5sXAnhJOa1zQpSlWMRSlKAUpSgFKUoBSlKAzlKUoDGWDSVOALVlTvJq9bsWSp0F2Any7jxbVZWGTUGr5d5/lxV42LeXJJj7nPp1+tYYjdb9s9bwkYOCqoav3nR+7fpt1IzaNaKVanjJEp223/0qdywZ1UpDvhIJJkbHoKtyGdFPOpInnid/bip3E22qmCckHNzz0qrb63t38jeMMOiyw+W77/q2KW7Fk6su+Xy7jxbGo1WjWkhWp4yRKdthvNVtpt/iyT/AHOfQ/zio1JY0kxOpIzc8bz/ACpV1v2iHDD4Xlh6O7+L67dMy4VYM6qU6vhKSSqRz0FRt2TRDsueUnLuPFttVak22qIJ04M889KjbTbw7JPJyc8bx+tRV0v6dS7hh8Tyw9XzP4fpt1PirRrSbVqeJRGYSNh1qY2DOsE6vgyzmkc+lQLDGmiJzyM/PHWpim21hudPLvz5qVfW9u/kRGGHVZYfLzPv+rYjbs2il0lyCknKJHiHT50XZtBDZDm6iMwkbDrRAYyuyTMnJzx0osMZG4JzSM/PHWpq637RXhhw6Yem7+L6/bMk+wM62XV8GWc0jn0qNFm1kcJc3STlH4h0NSZbbW5Onl9/NUTYYyOSTmk5OeOlQm+trF5Qw6vLD5rvbum7Prlm0EtEObqIzCR4R1+VSpsGdYp1fBlnNI59KicDGVuCZkZ+eOtSBNtrHc6eXbnzUbfW9hGGHxLLD1jzPbuuzIkWbWmtWp4kk5RtuOlVOWTIDUOeYjNuPD61ShLGmuSc8nLzx0qpwW8NQTyM/PHWpq637RmoQ4dMPRXfxfXfpmVpw9nWUnV8ASCDI56ioU2jWktWp4gTA9RtFTITbaqpJ08ojnzdahSljSXJOpJy88dKhN7u3f8AJaUMPPy4fNd/L/zuY818rKupt/hQT/f59B/Oqm022qqSckDLzz1rX2vRnD+Bzp7SGtNd1X+36mIpWQSGdFW51JMc8SI/SvmIhnKjSmfvc+3r9alTq6UZnLwvDDj446J0rnm6U/XcsKUpWhyClKUBnKUpQGMsHUJcBcGZO8j+FXjd2wFOy3IV5NuNvn61aYfcBDgUU5onar1rE0hTp0Zz8Dbw7fKsMRNvR+vU9fwk4xgk5RWb1jXl3+2+ZAbhrRSnJ8QESY5EmevpU7l5b6qSG/AAZEcnoeahVfDQSjT3BBzeu59quHMVSXUK0YABGXbf34qji9ne5vHEhReePJyd6X3I27pj4st+bybcbfOo1XDOkgZPGCMx9RvNStYkkF34U5+P7ux9qjVfjRQjT3SQc3rE7cVNHXR+vQh4keF+eOkuX83dHZZEq7y31QoN+AJIIjk9DzVCLpiHZb8xOTbgdOtSrxVJeSvR2CSMsDf34qNvEkgO/CnOTH93b5VXhdNH69TR4sOJ+eGr5Py90VnmUKuWdJsBHiBGY+o69alVeW+sDp+DLER9715qNeIDSbTpbpIOb19uKmViqdYL0dgmMu358VLi9ne5WOLBU88eXk70vuQt3TOV2W91E5NuB0618Xcs5GwEeIEZj6jr1qpvEQEujSnOTB28M/SjmIgobGl5SDO3ijpx1qaOuj9ehT2keH346fD+bvPbIrN5b62bT8GWIj73rzUSLlnI4CjxEnKfQdOtT/vVOtn0dssZdvz4qJvEQEOJ0pzEkHbwz04qFF7O1zSWLCr88dZcnT722Pjl0zlaARuCM+3I69akF5b6xVp+DLER19eapdxEFLQ0oyEGfxR0461X+90h4rLQgpjLt+fFOF7O9wsWCafHDWPJ0+199SFFyzprBR4iTlMcDp1qpy6YhqG/KRn25HXrVKMTSG1o0xKySDttP0qpzFkkNfDA0yCePF+lTwuuj9ehksaHD78dFy/m7z2yK0XlvqlRb8EAAR16nmoU3LOksFHjJOU+gkR1qZGMoDql6QgpAy7be/FYpxUkniSamMK61WlymP4lRVYOMquXLTJ3/jYyTl2x8KG/L59udh71Wi8t9VRLfgIAAjg9TzWIpV/ZLdnP/uGJWvDHWuisqd9czIC4a0VJyfEJMK9pH8qldu2CpuG4CfPtz+tYqlPZrdlfx06U4Y2Wis6/53Rl2ry3DqyW5QQMojg9etQfaGtApyfEnZUdJ+fpWPpT2S3YfjptNcMb2XN/FthSlK1OEzlKUoDHYY8pDgKE5lb7fSr9m/dCnSGpKvMIPh2qwwwrDg0xKt4n5b/pV+yu4zOwkT9/jbbp9K5sVKtu2e34Gc1hxo5rN+6k17v13WxCbtzQSnT8AIhUHferh3EXi8hRZhQBATB3HrVuVvaCRA05EHbmTH61cOOXOsiUjPBjjjrVGlsr37+Z0wxJ0XmxOTlXy9OXcoav3RrQ15j4tj4djUSrxzRQnT8IIhUHfcwKlaXcS9CRufHxtsePpUalvaCNhpyMvHMmP51NFXRWv0Kuc+B+bE0lyr4vpvs8idzEHi8lWj4gkgJg7j1qNq+dh6GpzE5tj4dqlW5c66SUjPlMDaI61E0u4h6AOTn42Mbx9KqkqaK1+pq8TE4n5sTWXKvh+u/TMpXeOaTadPwpIymDuRxUysQe1wrR8WWMsHieahWt/SbkDJIy8c9JqcuXOuDlGplMDaMtS0tle5SM51XmxOTlW3fDuQtXroS8A1IUTmMHw0cvXdNoFrZJSUmD4iOKNLfyPQBBJz8bHrFWqsWWUoTtCII29OPnVlGryS7RjPxHBBKU5qq2XxfT7l+MRe182j4ssZYPHrULd64G3QG9lFRUYPhJ5FQ/vpzU1JGaMvHSqEYqsJWmRCySdup5qVhv4VYiXjoNv/lnzWV197krmNKKWxlHwyCOd49at8Qvi6vMQBsBtVrStlhxi6pHmYnjMbFi4zlVZftkhSlKucopSlAKUpQClKUApSlAKUpQGcpSlAY7DELLgDZhW8H6b1ftW9xmdhYkef32Pt6VYYbblbgSFZSZ3+lXzWGLKnRrRk5O/i2PvXPiNV1Xp1Pa8FCUsONIyeb0lTl2367ZEKmHtBJzfDkQPeTH61cu21xrIBWM5Bg+g69KtlWKtBK9TYkDL6bketXDuFrDyE60kgnNvt7c1m2t1ex0ww50Xlnyc3ettilq3fl6FjY+P32Pt6VGph7QQc3gJGUehkxVbWGrOtDsZDvz4tj71GqwVooXqbKIAT6c78+1TVV1VrdCrw58D8s9Jc35u6q7zLhdtca6QVjPlJBnp16VG3bvw9C+Cc/uY36VDijC2Vj4hUSOQTt7VZfaVb+I787nf51aMXJVVPQxxseGFiOE1NNN826p/l7ZFZv15UpzGE8D0iq/3o7mz5zmiJ9qtKVvwR2PL/EYq0m/V209C5TiLgCgFGF+b3q2pSpSS0M5Yk504m3QUpSpKClKUApSlAKUpQClKUApSlAKUpQClKUBnKUpQGNw9lK3AlSsoM7/AEq9aw5sqdBdgJ8pkeLarGwSguAOGE7z/Krxtm3lyVGB5Od9vl61hiNp6v5Lqev4OEXBVUHm9ZU5fps98iM2aNBK9TxEiU7bbkVO5hrYdSkPSkgkqkbH0q3LbOik5jqSJHtJnp6VTibbQKdFRIjf5/UVVVbpV3saSWHCHG4QdFHmdfTrfYuGsObJd+LGTy7jxbViyqvlfK3jFrV1PNxsaM0lGPDrvnV/bQ+k18pSrHMKUpQClKUApSlAKUpQClKUApSlAKUpQClKUApSlAKUpQGcpSlAYywWgOAuCU7yP4VeNv2+ZyUGD5Pb9fWrOwuEocClJzATt/8AdXjWJthThLUhfl48O1YYiddGet4ScIwVZQWb1jV+79Om+ZEXWdFIy/EkSfafn6VTijjRI0UwI3+dfXL5BYCNPxD723r+dWISTwKtGOdczHxGOlFQjwuqWaVGqW/Xd3PlKr0leh/I1SRWp558pSlAKUpQClKUApSlAKUpQClVBBPANfdI+h/I0BRSlKAUpSgFK+gVVpH0P5GgKKV9UkjkV8oBSlKAzlKUoDB0pVxh9rqvNtzGdaUTzGYhM+/NAbE7re6I4iE3D6stsFEFIzBbkR5TEZZJEg9DW+8D7GWdmIt7dtByhJVlBUoD8Sjuo9ZrIYTYBhhpoRDaEokDLOUATA4mJ+tao73e956zfVZ2gCXEpGo4oTGZIKQ2J5AIMnr0oDbv2ZH4U/kK812k7srC9Ci7bpS4oyXEDI5MQJI5Ht7Cudme9vFEqSr7a4qCDBykGN4O3BrendR3lfvRpaXUhFw1GbLslaTMKQCZERBG8bb70BpHvK7tXMKdR49Rl3yL2CswAzJUnoRzI2givFV2D277OJvrB9nIhSyhRbK+EuR4VSNxBrj9Q3oDcXcD2atrtF59pt23shay50hUSFzE8TA/Ktt/0b4b/YLf/LTWtv2afJff4mf4OVtLtrjC7XD7m4ajO02VJzCRIjkdaAtv6N8N/sFv/lpp/Rvhv9gt/wDLTWjv+ITEvw2/+Wr/AH1kcD/aKukuj7Wy242YB0wUKTuJUJJzbTtt86A9x2l7hrG4C1MTbuKM+HdviMoRwkEwdq5+7S9mn7G4UxcIyrTwfuqT0Uk9Qf8AtXXXZztA1e2zdwzORwSAqAobxCgCYPtNav8A2i+z2e3Zu0pTLStNaiTmKVeRI6EBWY/WgNAVu7u17jkONoub85krSlSGRmSRvPxZA9IyjYzWvO63BhdYtatlQSAvU3TmB0xqZSD0OWPrXW1AWGGdn7e3QUMMNtpJKiEJAEnafnsPyq7+yo/Cn8hXP3eD34XS33GbI6DbasueBqKUkkKM7hKSekdOd681hvfLijTgWbougT4HACk/MCDP1oDdvafuXw+7R4GxbLHC2QAOQTmTwraR9a527Y9k3cOu1W70EiFJUDspBnKr24Ox9K6m7Ddr0YlZouEJykylaCQSlY546ek15Pv57Nh/DS+lCNS3UFFZ2VpHZSRHMqKTB9KA5qr13d53eO4q8pKVhttvKVrIJ2JAKUwIK43gkV5Gusu6fBRbYRbJCgrUQHSYy/1njg+sZon2oC47O92thZZS1bpK0EkOLGdySIPiPG3T3r0f2ZH4U/kK8H3s95SsLabSygKfekpKt0JSkjMSJkncAD39q0a73tYoVE/bXBJJgZQBO8DbigOl8e7E2d4CLi3bWcpQFZQFpB/CobpMma0X3o9zf2Bs3NssrYCvGlUBTYJhMH74kgetex7pO+By8eFpeAahHw3BCc2UbhYJ8x5kck8Vti9s0PNqbdQFoWCFJUJBB5BoDiSlZTtRg6rW8fYVlltah4SSmORBO/BFYugM5SlKAwdTWVyW3EOAAlCkqAPEpIUJ/KoaUB2h2cxhN1asvpUlWohJOQykKjxAfJUj6V5HvH7pW8UUHUu6LyUhM5QUqEzKwIUTGwM7QK0r3dd6T2FqCIDlspRUtuAFSQBmSrmQANuK33gHeth901nFyho7ZkOqDagSAY8XmjiRttQGkca7isRYDikIS+hB20z41iQJCOevE9K85arv8IuM6UOWzxREqQJyKP8AeBEEp/SuvkrBGxmoruybdQpDqErQoQpKgFJI9CDsaA5ZPfLi39sP/Q3/ALK8WTW++8TuNY0XbixCm3EJUvRErSvcqIQNykxsANtq0IRQG9P2afJff4mf4OVsTvR/8Hvf+Sr+Va7/AGafJff4mf4OVuHF8KbuWHGHgS26kpUASCR8xuKA4pr6BXUP9BWE/wDoL/zXP91ZDBO6bDbVzUatgVCILilO5SCCCkLJAVIG43oDF9xOFLZwhOoANVxbifXKQlIn0MpO1Ud/qv8A9Or/AJrX8TWxFrCQSSAAJJPAHUmuaO+rt8jELlDVurMxb5gFQIU4dlKSeSmAAP8ADPWgPN93WPfY8TtniUhIWEKK5ypQvwLUY9EqJ+lddtuBQBSQQdwRuCPUVxBW1O7jvtXZITb3adS3QlKUFAAU2Aev4xBJ9dqA9p247h0Xlwu4t39FThKloUgFEwAMmWMskEmZ5rWGLdzGJsBJ+z6uYxDJ1CP8QHArorBu3ljdBGjdNFTmyUFQS4TuIyHxA7cRWemgORMK7T4hhRdaaWu3JVDiVITOZMiDnSeJNS4r3o4jcsrZeuittwQpORAkSDyEg8gV1PjOAMXbZbuGkOoM7KAMEgjMk8pVBO43rQ3ev3PIsWftVopZazQtsgq00kbKCucsgglX4hQGpq6p7nO0QusKYBUjOwNJSUndIR4UFQO4JSAfrXK1eg7G9tbjDXi7blPiyhaVAEKSCFZZ5TPqN6A6a7e9gmsUYS24ooUglSFpAJBgiDInLJBIHoK0vi/7Pd82r4K2nk5ZmdMzv4QkzPTr1raXZXvnsLwQtwWzgBJS8QkQIGy/KZnjnavb2d626hK21pWhW4UkgpPTYjmgORHsAv8ADnGn127rCkrBbUpH307iJBBjmst/TNi39sP/AEN/7K6rKRWue2HchZXYK2U/ZnY2LYhsmCAFI4AmCSN6A5vxXFHLl5bzys7jhlSoAk8cAADirSrnEbBbDq2nElK21FJBBBkex39/rVtQGcpSlAYOsngHZu4vXS1atFxYSVEAgeEEAnxEDkisZXrO6/tF9ixRhwqUltR03MoBlKtgDPTNlP0oD0Fp+z/iC2Q4pTLZgktrUorETsciSJMdD1rWzrRSopUCFJMEEQQRyCDwa7dSZG1aE72u6O4VeKubJkuofOZSEeZDnKlHMdwoyZHUxFAauwrtPdWyyti4cbURlJSo8bGN/cCtm93nfjcB5q3vSlxtakp1lSFomd1QDnkkDpFapVhLwMFlzb+4r/Svf92XdJcXbyHrhK2bdELCiIU4QdkoB43G5P8AOgOl65P73MHFti9ykKzBag7wExqePKI6CYrrCuTu9rGRc4vcqCYCFaWxzBWn4MwI9YmgNi/s0+S+/wATP8HK2v2sxs2dk/chGcsoK8pOUGOkwYrVH7NPkvv8TP8ABytid6P/AIPe/wDJV/KgNX/8Srn9gR/nH/ZT/iVc/sCP85X+ytLUoD2Xafvav75BbcdCGzmBQ2MgUkkGF/iiP4142lKAzvZ3sPeXyVKtWC6lBCVEKSIJEx4iOlenx3uOvbW1cuFrZUG0hRQgrUuJAMDJBiZPyNZX9nvtJpXrlstZCH0kpTAy6id5JO4OQED1kV0LcMJWhSFCUrBSR6giCPyNAcRpUQZBgjqKzOE9tb22SUsXTraVHMQlWxPE7/IV6Ltz3S3lm+8pplTtuJWlxsSEoJPhUJkFPHXaDXjBhT3/AKLn/Qr/AEoDfndR3wuXz4tbtKA4UqKFpkZyN8uUCBCcxmelbUxC0DrS2yYC0qTMTEgiYPPNab7mu6h5h9N7dhTSm8wba+8ZBSVL9BBMD61uPEbwNMuOHhtKlbmJgExJ4mI+tAccuYCtV6q0ZBcWHVNI4SVEKKRyYEx617TCe4XEnkqK0tsEGAHVbn3GmFCPnXjP36sXxumyW1l5TqY3KSVFW08xMV2Fg+KIuWG3mjKHUpWmYmCJgwdj6igOO+0WAOWVy5bvedswSJyq/vJzAEg+tQ2GLvMLStl1aFIMpKVEQfb86353192bt7kurRAU8gZVoHmcTIylMmJTvttsT6Voi+7O3LLim3bdxK07EFJMdegjg0B7Xsv3439sqHlfakEkkOGFDaBCwJAHMRXSeG4gh9lDrSsyHEhSTuJBEg771yn2N7tLvEHUhLam2s0LdWkhKBydjupUcCup8FwpNtbNMIJKWUJQkq5IAgT70Boj9ozCAi8YfCt3mykpgCNMjees5/0rUVbc/aLxkOXjDAT/AFDZUVTMlZG0dCMn61qOgM5SlKAwdKUoDfPdj32NaKLa/VpqRlQh2IQpHAzxsgpAAniIrcdtdocQlaFpUlYCklJkFJ3BHqIrjKxwC4eQVs27riE8qQhS0g87lIgbb1f4Dh+IJyv2bV11CXGUuEfhUEqSPpQHYdUOPJSCVKAAEkkxAHJrlFntRjS3VNIuL5TiPMgKcK09DmSNxuRz61i3U4hfuKUoXNytsBKjC3FIEmAqJy7zz70BuvvD78GGWls2Cw68rw6gEtoBAOZJ4Wd4jiRvXPJNZG47OXTZUF2zySlOdWZtYyokjOZGyZB342qh3ALhLIeVbupaIBDhQoIIPBzERvQG5f2a1AIvpIHiZ/g5Ww+9BwHB73cf1KuvyrmE9k75KSr7HchIGYnScAyxOYmOI3mrReG3GdDZadzugFCSlWZYPlKREqB9qAsaVd4hhDzCgl9lxpREgOIUgkcSAoCRVV3gj7SkJcYdQpzyBSFJKunhBG+5HHrQFlSpbq1W2socQpC07FKgUqB9wdxV3h3Z+5uElTFu86AYJbbUsA8wSkHeDQFtYXq2XUOtmFtqStJgGFJMgwedxXSnYTvotbxCG7haWLiIIV4W1KkAZFHaVE+XnmubmcLeU6WktLU6CQWwklcjkZQJkdalt8CuFuqaRbuqdRupCUKK0x1UkCRyPzoDtEKB4Ir7XH7L+JYf5TdWutt/5jepHQTGaJ/Wru/7YYwwQl66vWiRIC1OIJHEgK5E0B1XiGKNMNlx51DaExKlqCQJMCSeNyK0T3sd8aLpo2llu0v+tcUIzQdkIB4G05vlFavaaubx1ZSl64cVK15QpxR33UqJPMb1bt4a6pLig0spa/rCEkhHTxn7u/rQFtW1O6XvdTYI+y3c/Z/EpC0plSFGVEEDzJJn3BPpWt14O+FoQWXAt0AoSUKClg8FAiVA+1VfuN/W0dB3VidPIrPETOWJiN6A7GwvG2LlsOMPIdQTGZKgRPUfPfir2uKcPbeLqUsBwugylKJK8w32Cd5ET9K9Ce2OL5Cv7Ve5ArTKs7mUL/ATxm9uaA60UoDk14Ttv3v2dglaELD1wAoBtG4CwYhxQ8sHeOdq0Bjy8Vd0kXn2xWZXw0uhzdR28AUNzHpWMtuzd06pYbtn1qbMLCW1qKVeioHhPzoCHGcWcun3H3SC46oqUQIE+wFWVfVJIMEQRXygM5SlKAwdKUoDcHYRTr9nZsOIuWIcX9kurWCgLJGb7SkH7pHKo2J6VF2LW4hePI11OabD8LBIClZlfESEmEk87etavtMYeaSUtPOtpVylC1JB6bhJg7VExeLQFBC1JCxlUEqKcyfRUcj2NAbX7tWxbYc9fOXLbDlw+0228srKsqFhx9BhKvOlBj1jpUowr7L2rYDRCWblaXkJQVAFCkq8wPUqCjHvWozeL0w3nVkBzBGY5Qr1CZgH3qs4m6VpWXXM6AAlWdWZIHASZkR7UBtPBX1KPaTMpSsrToEkmBqOwN+B7VlMQZeumLlx03NhcotZeHhVZvNBICEtb5UlfhOxMbxWlkX7gzw4samy4URn6nPv4t/WpHMYeU0GlPOFsRDZWooEcQkmNvlQHv7m9c//ABRtWouTeqSTmV5dM+E77j2r3GJH4pDX/wDacJt/snRzNLuoGp2zRHv6VoI3i8mnnVknNkzHLm9cvE+9SKxJ0rSsurKkQEqzKzJA4CTMpj2oD33Zbs7f3VzYMXiVm2Li1oRcEiUo8TwAPxIIBG+xJr2uPpbvW27lu4buFWmINnMnNmbtnHUpbZEpEkEpkb8c1pBzHLhTgcVcOlwCAsuLKgOoCpkD2qFq/cSCEuLSFEEgKIBI3BIB3IO80B7HvZwl797Xrmi5p5wc+RWSMqROaIisv2UbdPZu40Q4Vfbmv6vMVRlbnybxXgX+0dytBQu5fUhWxSp1akke4Jg1FZYy+yCGX3WwdyELUgE/+0igN8YlaIRiWK3uq0zosNstvKn4Vy42EhRyg/igkgmTxXk+3dnkxawu2HElu9LJztlQLigtAcUrYbKJHzitXqxFwpWkuLIcOZYzGFK5zKE+I+5r4u/cIQC4shvySonJ18O/h39KA23f4QbztY624QtplYdWhZUU6aUN5gkDruDHtVHea2i9wwXjdw1cqt7h1C3E5pDTiyploZkicqVpn09TWqRijocLgdc1FSCvOrMQdiCqZNUJvFhBbC1BCiCU5jlJHBKZgmgNsd2TKbPDV3i7hq2VcPtNtuqzTpoWFvtnKkxmSgxt+VZ9eGNWYx0FtCrd1Fs6lIzZQ24VpCj1lJlce1aIN4soDZWrICSEZjlB9QngH3qVzFnlBQU84QoBKgVqOZI8oMncDoOlAb/ucJaGJ2z63EqYscNaXqrBG8rS06kAHqkq9pqnB7IOYlhN6h1D5dZdYdeRml19tpQUrxJEiEkTA4rQSsWeIILzhBSEEFat0DhJ33SPTivjOKvICQh5xIQSUhK1AJJ2JTB2JneKAzFu7c4feputJ1stukgqSpAVuZTKh95Mj5E1sHtders7uxtrBonVWL/I6sKSt53YIOYJACcpgzyr5Vqm9xy4eSEvXDriQZAW4pYB4kBRImoH71ayCtalFIABUoqIA4Ak7AUBvNu0K3WLhK7tgHELcO2lyJBuCsFSmVHcpTMbdE1HqOOXFyw41coaOIPFi5tN1IuCsj46QZKBOYExsmK0xcY7cOFJXcPKKDKSpxaik+qZPhPypb47cNlRRcPIKzKylxSSo+qiD4j86Av+3FspvEblC3tdSVkF2AM5gSYTsP8AtWCr6VTXygM5Svkj1FfaAUpSgFKUoBSlKAUpSgFKUoBSlKAUpSgFKUoBSlKAUpSgFKUoBSlKAUpSgFBX2lAZelKUB//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10244" name="AutoShape 10" descr="data:image/jpeg;base64,/9j/4AAQSkZJRgABAQAAAQABAAD/2wCEAAkGBhQSEBQUEhIWFRUUGRcYGRgXGRoWGBkXHxwYFxgYFxwXHCYeFxojGhcXHy8hJCcpLSwsFR4xNTAqNSYrLCkBCQoKDgwOGg8PGiwlHyQ1NSwsLC81MSwyLCwwLDQ0LywsLSkqNCwyNS4uLCw1NSwsLCwpMy8sLC4sLCwpKiwpLP/AABEIAOEA4QMBIgACEQEDEQH/xAAcAAEAAQUBAQAAAAAAAAAAAAAAAwIEBQcIBgH/xABGEAABAwIFAQYDBQQIBAYDAAABAgMRAAQFEhMhMUEGByIyUWEjcYEUQlKRoQgVscEXM1RicpPR0hhzkuE1Q1OCovEWJTT/xAAZAQEAAwEBAAAAAAAAAAAAAAAAAQIDBAX/xAA2EQACAQIEBAMGBQMFAAAAAAAAAQIRQQMhMVESQmHwBCKREzJSgbHBFGJxodFy4fEFFSPC4v/aAAwDAQACEQMRAD8A0eKRVzhz+RwKy5onar5rEyFOnRnP0/Dt8qzlJrRHbgYGHOKcp0za0bt0MRFfDWTVf/ASjT4IOb13n0qnFLouqTDeUgcRz+lFN1o0J+Hw1DijOryyo76r5fvYx1Kk0Vb+E7c7cfOqK0ONxa1PlKUoQKUpQClKUApSlAKUpQClKUApSlAKUpQClKUApSlAKUpQGbyivtKUBjsMdWl0FtOZW8D6b1ftXr4U8Q3JV59jtt86sMMz6o0vNvEx6b81ftfaMzsRP3+PTp9K5sSlXWnz/U9vwLmsONHPV+6k17tuu/QhN07oJTk8AIhXqZ/1q4dvrjWQot+MAwIO469at1a32dMxpyI4mZMe/NXDn2nWRMZ4McRHWqOnS/f8nTCU6LPE5LL5U/67lDN6/L0NzmPj2Ph2Pv6VjTZryhWU5TwehNZJr7RL0Rz4+PQ8fSo1a2gjjTkZeJnePerxfC8qdowxcP2sVx+0dFJrJfF3XqY+4tVIMLSUk+tRVlr60fccSlYBVlkcDb6Vapwlw54A+HIVuOm/1rSOIqZtHDjeCxFiNYcJU0VVnkqss6VdnC15ErjZZAG/rxVZwVzUyQMxE8jire0juY/hMd8jtbfT1LGlVutlKik8gxVFXOdpp0YpSlCBSlKAUpSgFKUoBSlKAUpSgFKUoBSlKAzlKUoDHYY0tTgDasqt4P0q/asnyp4ByCnz7nxbfKsfh1vncCc2SZ3+lXzWGSp0a0ZOv4tvnXPiNJ6/t1PZ8FhuWHFqLeb0lTl2+/yI1WruglWfwEiEydjJ/nVw7Yv6yEl3xkEgydh1HFWpsfgJXqckDL6bx61cOYVDyU68yCc3pHTmqOS3V7d/3OmGFJpeSXJz7/zb4T4zZvfGhyMp8e58Wx9qiXau6CFZ/ASMok7GTFVtYbJd+NGT/wCWx96jVYfBQvV8xAy+m596niVdVa3Qq8KXA/JLSXP+bvK7zLldi/rpSXfGUmFSdh1HFRt2bxD0OeUnPufFsZ6VUvCoeSjX5STm9Pbmo2sOkPfFjIT/AO7b51XiVNVa3U1eFLia4Jay5/y953WR8Xau6TZ1PCSMok7HpU6rF/XCdXx5Sc0nj04q3Xh/wm1avmIGX8M/WpjhXxgjW+7Oaf05qXJbq9u/7lY4UqryS5OfvW2xbfulag6oqHgJzTMk8mvi8GWEIVIhwgDnr67VK1h8pdOrGQkR+L9aOYdDbatWc5Aj8M/XpVuN1pX9uhg/CxceL2T0rXiXxUr9v3Kf3AvV08yZjNO8RWPeayqKT0JFZf8AdXx8mt92c0/pzUCMKBQ4ouCUEiPxR15qY4m72sUx/AtqmHh0dZayTyS0+W9zGUrJuYQAls6g+IQCNtp+tSDAxrFvVEBObNt+XNX9tA5V/p3iG6cOy1V1VXMRSsijCgW1r1B4CRHrH1rHVeMlLQ5sXAnhJOa1zQpSlWMRSlKAUpSgFKUoBSlKAzlKUoDGWDSVOALVlTvJq9bsWSp0F2Any7jxbVZWGTUGr5d5/lxV42LeXJJj7nPp1+tYYjdb9s9bwkYOCqoav3nR+7fpt1IzaNaKVanjJEp223/0qdywZ1UpDvhIJJkbHoKtyGdFPOpInnid/bip3E22qmCckHNzz0qrb63t38jeMMOiyw+W77/q2KW7Fk6su+Xy7jxbGo1WjWkhWp4yRKdthvNVtpt/iyT/AHOfQ/zio1JY0kxOpIzc8bz/ACpV1v2iHDD4Xlh6O7+L67dMy4VYM6qU6vhKSSqRz0FRt2TRDsueUnLuPFttVak22qIJ04M889KjbTbw7JPJyc8bx+tRV0v6dS7hh8Tyw9XzP4fpt1PirRrSbVqeJRGYSNh1qY2DOsE6vgyzmkc+lQLDGmiJzyM/PHWpim21hudPLvz5qVfW9u/kRGGHVZYfLzPv+rYjbs2il0lyCknKJHiHT50XZtBDZDm6iMwkbDrRAYyuyTMnJzx0osMZG4JzSM/PHWpq637RXhhw6Yem7+L6/bMk+wM62XV8GWc0jn0qNFm1kcJc3STlH4h0NSZbbW5Onl9/NUTYYyOSTmk5OeOlQm+trF5Qw6vLD5rvbum7Prlm0EtEObqIzCR4R1+VSpsGdYp1fBlnNI59KicDGVuCZkZ+eOtSBNtrHc6eXbnzUbfW9hGGHxLLD1jzPbuuzIkWbWmtWp4kk5RtuOlVOWTIDUOeYjNuPD61ShLGmuSc8nLzx0qpwW8NQTyM/PHWpq637RmoQ4dMPRXfxfXfpmVpw9nWUnV8ASCDI56ioU2jWktWp4gTA9RtFTITbaqpJ08ojnzdahSljSXJOpJy88dKhN7u3f8AJaUMPPy4fNd/L/zuY818rKupt/hQT/f59B/Oqm022qqSckDLzz1rX2vRnD+Bzp7SGtNd1X+36mIpWQSGdFW51JMc8SI/SvmIhnKjSmfvc+3r9alTq6UZnLwvDDj446J0rnm6U/XcsKUpWhyClKUBnKUpQGMsHUJcBcGZO8j+FXjd2wFOy3IV5NuNvn61aYfcBDgUU5onar1rE0hTp0Zz8Dbw7fKsMRNvR+vU9fwk4xgk5RWb1jXl3+2+ZAbhrRSnJ8QESY5EmevpU7l5b6qSG/AAZEcnoeahVfDQSjT3BBzeu59quHMVSXUK0YABGXbf34qji9ne5vHEhReePJyd6X3I27pj4st+bybcbfOo1XDOkgZPGCMx9RvNStYkkF34U5+P7ux9qjVfjRQjT3SQc3rE7cVNHXR+vQh4keF+eOkuX83dHZZEq7y31QoN+AJIIjk9DzVCLpiHZb8xOTbgdOtSrxVJeSvR2CSMsDf34qNvEkgO/CnOTH93b5VXhdNH69TR4sOJ+eGr5Py90VnmUKuWdJsBHiBGY+o69alVeW+sDp+DLER9715qNeIDSbTpbpIOb19uKmViqdYL0dgmMu358VLi9ne5WOLBU88eXk70vuQt3TOV2W91E5NuB0618Xcs5GwEeIEZj6jr1qpvEQEujSnOTB28M/SjmIgobGl5SDO3ijpx1qaOuj9ehT2keH346fD+bvPbIrN5b62bT8GWIj73rzUSLlnI4CjxEnKfQdOtT/vVOtn0dssZdvz4qJvEQEOJ0pzEkHbwz04qFF7O1zSWLCr88dZcnT722Pjl0zlaARuCM+3I69akF5b6xVp+DLER19eapdxEFLQ0oyEGfxR0461X+90h4rLQgpjLt+fFOF7O9wsWCafHDWPJ0+199SFFyzprBR4iTlMcDp1qpy6YhqG/KRn25HXrVKMTSG1o0xKySDttP0qpzFkkNfDA0yCePF+lTwuuj9ehksaHD78dFy/m7z2yK0XlvqlRb8EAAR16nmoU3LOksFHjJOU+gkR1qZGMoDql6QgpAy7be/FYpxUkniSamMK61WlymP4lRVYOMquXLTJ3/jYyTl2x8KG/L59udh71Wi8t9VRLfgIAAjg9TzWIpV/ZLdnP/uGJWvDHWuisqd9czIC4a0VJyfEJMK9pH8qldu2CpuG4CfPtz+tYqlPZrdlfx06U4Y2Wis6/53Rl2ry3DqyW5QQMojg9etQfaGtApyfEnZUdJ+fpWPpT2S3YfjptNcMb2XN/FthSlK1OEzlKUoDHYY8pDgKE5lb7fSr9m/dCnSGpKvMIPh2qwwwrDg0xKt4n5b/pV+yu4zOwkT9/jbbp9K5sVKtu2e34Gc1hxo5rN+6k17v13WxCbtzQSnT8AIhUHferh3EXi8hRZhQBATB3HrVuVvaCRA05EHbmTH61cOOXOsiUjPBjjjrVGlsr37+Z0wxJ0XmxOTlXy9OXcoav3RrQ15j4tj4djUSrxzRQnT8IIhUHfcwKlaXcS9CRufHxtsePpUalvaCNhpyMvHMmP51NFXRWv0Kuc+B+bE0lyr4vpvs8idzEHi8lWj4gkgJg7j1qNq+dh6GpzE5tj4dqlW5c66SUjPlMDaI61E0u4h6AOTn42Mbx9KqkqaK1+pq8TE4n5sTWXKvh+u/TMpXeOaTadPwpIymDuRxUysQe1wrR8WWMsHieahWt/SbkDJIy8c9JqcuXOuDlGplMDaMtS0tle5SM51XmxOTlW3fDuQtXroS8A1IUTmMHw0cvXdNoFrZJSUmD4iOKNLfyPQBBJz8bHrFWqsWWUoTtCII29OPnVlGryS7RjPxHBBKU5qq2XxfT7l+MRe182j4ssZYPHrULd64G3QG9lFRUYPhJ5FQ/vpzU1JGaMvHSqEYqsJWmRCySdup5qVhv4VYiXjoNv/lnzWV197krmNKKWxlHwyCOd49at8Qvi6vMQBsBtVrStlhxi6pHmYnjMbFi4zlVZftkhSlKucopSlAKUpQClKUApSlAKUpQGcpSlAY7DELLgDZhW8H6b1ftW9xmdhYkef32Pt6VYYbblbgSFZSZ3+lXzWGLKnRrRk5O/i2PvXPiNV1Xp1Pa8FCUsONIyeb0lTl2367ZEKmHtBJzfDkQPeTH61cu21xrIBWM5Bg+g69KtlWKtBK9TYkDL6bketXDuFrDyE60kgnNvt7c1m2t1ex0ww50Xlnyc3ettilq3fl6FjY+P32Pt6VGph7QQc3gJGUehkxVbWGrOtDsZDvz4tj71GqwVooXqbKIAT6c78+1TVV1VrdCrw58D8s9Jc35u6q7zLhdtca6QVjPlJBnp16VG3bvw9C+Cc/uY36VDijC2Vj4hUSOQTt7VZfaVb+I787nf51aMXJVVPQxxseGFiOE1NNN826p/l7ZFZv15UpzGE8D0iq/3o7mz5zmiJ9qtKVvwR2PL/EYq0m/V209C5TiLgCgFGF+b3q2pSpSS0M5Yk504m3QUpSpKClKUApSlAKUpQClKUApSlAKUpQClKUBnKUpQGNw9lK3AlSsoM7/AEq9aw5sqdBdgJ8pkeLarGwSguAOGE7z/Krxtm3lyVGB5Od9vl61hiNp6v5Lqev4OEXBVUHm9ZU5fps98iM2aNBK9TxEiU7bbkVO5hrYdSkPSkgkqkbH0q3LbOik5jqSJHtJnp6VTibbQKdFRIjf5/UVVVbpV3saSWHCHG4QdFHmdfTrfYuGsObJd+LGTy7jxbViyqvlfK3jFrV1PNxsaM0lGPDrvnV/bQ+k18pSrHMKUpQClKUApSlAKUpQClKUApSlAKUpQClKUApSlAKUpQGcpSlAYywWgOAuCU7yP4VeNv2+ZyUGD5Pb9fWrOwuEocClJzATt/8AdXjWJthThLUhfl48O1YYiddGet4ScIwVZQWb1jV+79Om+ZEXWdFIy/EkSfafn6VTijjRI0UwI3+dfXL5BYCNPxD723r+dWISTwKtGOdczHxGOlFQjwuqWaVGqW/Xd3PlKr0leh/I1SRWp558pSlAKUpQClKUApSlAKUpQClVBBPANfdI+h/I0BRSlKAUpSgFK+gVVpH0P5GgKKV9UkjkV8oBSlKAzlKUoDB0pVxh9rqvNtzGdaUTzGYhM+/NAbE7re6I4iE3D6stsFEFIzBbkR5TEZZJEg9DW+8D7GWdmIt7dtByhJVlBUoD8Sjuo9ZrIYTYBhhpoRDaEokDLOUATA4mJ+tao73e956zfVZ2gCXEpGo4oTGZIKQ2J5AIMnr0oDbv2ZH4U/kK812k7srC9Ci7bpS4oyXEDI5MQJI5Ht7Cudme9vFEqSr7a4qCDBykGN4O3BrendR3lfvRpaXUhFw1GbLslaTMKQCZERBG8bb70BpHvK7tXMKdR49Rl3yL2CswAzJUnoRzI2givFV2D277OJvrB9nIhSyhRbK+EuR4VSNxBrj9Q3oDcXcD2atrtF59pt23shay50hUSFzE8TA/Ktt/0b4b/YLf/LTWtv2afJff4mf4OVtLtrjC7XD7m4ajO02VJzCRIjkdaAtv6N8N/sFv/lpp/Rvhv9gt/wDLTWjv+ITEvw2/+Wr/AH1kcD/aKukuj7Wy242YB0wUKTuJUJJzbTtt86A9x2l7hrG4C1MTbuKM+HdviMoRwkEwdq5+7S9mn7G4UxcIyrTwfuqT0Uk9Qf8AtXXXZztA1e2zdwzORwSAqAobxCgCYPtNav8A2i+z2e3Zu0pTLStNaiTmKVeRI6EBWY/WgNAVu7u17jkONoub85krSlSGRmSRvPxZA9IyjYzWvO63BhdYtatlQSAvU3TmB0xqZSD0OWPrXW1AWGGdn7e3QUMMNtpJKiEJAEnafnsPyq7+yo/Cn8hXP3eD34XS33GbI6DbasueBqKUkkKM7hKSekdOd681hvfLijTgWbougT4HACk/MCDP1oDdvafuXw+7R4GxbLHC2QAOQTmTwraR9a527Y9k3cOu1W70EiFJUDspBnKr24Ox9K6m7Ddr0YlZouEJykylaCQSlY546ek15Pv57Nh/DS+lCNS3UFFZ2VpHZSRHMqKTB9KA5qr13d53eO4q8pKVhttvKVrIJ2JAKUwIK43gkV5Gusu6fBRbYRbJCgrUQHSYy/1njg+sZon2oC47O92thZZS1bpK0EkOLGdySIPiPG3T3r0f2ZH4U/kK8H3s95SsLabSygKfekpKt0JSkjMSJkncAD39q0a73tYoVE/bXBJJgZQBO8DbigOl8e7E2d4CLi3bWcpQFZQFpB/CobpMma0X3o9zf2Bs3NssrYCvGlUBTYJhMH74kgetex7pO+By8eFpeAahHw3BCc2UbhYJ8x5kck8Vti9s0PNqbdQFoWCFJUJBB5BoDiSlZTtRg6rW8fYVlltah4SSmORBO/BFYugM5SlKAwdTWVyW3EOAAlCkqAPEpIUJ/KoaUB2h2cxhN1asvpUlWohJOQykKjxAfJUj6V5HvH7pW8UUHUu6LyUhM5QUqEzKwIUTGwM7QK0r3dd6T2FqCIDlspRUtuAFSQBmSrmQANuK33gHeth901nFyho7ZkOqDagSAY8XmjiRttQGkca7isRYDikIS+hB20z41iQJCOevE9K85arv8IuM6UOWzxREqQJyKP8AeBEEp/SuvkrBGxmoruybdQpDqErQoQpKgFJI9CDsaA5ZPfLi39sP/Q3/ALK8WTW++8TuNY0XbixCm3EJUvRErSvcqIQNykxsANtq0IRQG9P2afJff4mf4OVsTvR/8Hvf+Sr+Va7/AGafJff4mf4OVuHF8KbuWHGHgS26kpUASCR8xuKA4pr6BXUP9BWE/wDoL/zXP91ZDBO6bDbVzUatgVCILilO5SCCCkLJAVIG43oDF9xOFLZwhOoANVxbifXKQlIn0MpO1Ud/qv8A9Or/AJrX8TWxFrCQSSAAJJPAHUmuaO+rt8jELlDVurMxb5gFQIU4dlKSeSmAAP8ADPWgPN93WPfY8TtniUhIWEKK5ypQvwLUY9EqJ+lddtuBQBSQQdwRuCPUVxBW1O7jvtXZITb3adS3QlKUFAAU2Aev4xBJ9dqA9p247h0Xlwu4t39FThKloUgFEwAMmWMskEmZ5rWGLdzGJsBJ+z6uYxDJ1CP8QHArorBu3ljdBGjdNFTmyUFQS4TuIyHxA7cRWemgORMK7T4hhRdaaWu3JVDiVITOZMiDnSeJNS4r3o4jcsrZeuittwQpORAkSDyEg8gV1PjOAMXbZbuGkOoM7KAMEgjMk8pVBO43rQ3ev3PIsWftVopZazQtsgq00kbKCucsgglX4hQGpq6p7nO0QusKYBUjOwNJSUndIR4UFQO4JSAfrXK1eg7G9tbjDXi7blPiyhaVAEKSCFZZ5TPqN6A6a7e9gmsUYS24ooUglSFpAJBgiDInLJBIHoK0vi/7Pd82r4K2nk5ZmdMzv4QkzPTr1raXZXvnsLwQtwWzgBJS8QkQIGy/KZnjnavb2d626hK21pWhW4UkgpPTYjmgORHsAv8ADnGn127rCkrBbUpH307iJBBjmst/TNi39sP/AEN/7K6rKRWue2HchZXYK2U/ZnY2LYhsmCAFI4AmCSN6A5vxXFHLl5bzys7jhlSoAk8cAADirSrnEbBbDq2nElK21FJBBBkex39/rVtQGcpSlAYOsngHZu4vXS1atFxYSVEAgeEEAnxEDkisZXrO6/tF9ixRhwqUltR03MoBlKtgDPTNlP0oD0Fp+z/iC2Q4pTLZgktrUorETsciSJMdD1rWzrRSopUCFJMEEQQRyCDwa7dSZG1aE72u6O4VeKubJkuofOZSEeZDnKlHMdwoyZHUxFAauwrtPdWyyti4cbURlJSo8bGN/cCtm93nfjcB5q3vSlxtakp1lSFomd1QDnkkDpFapVhLwMFlzb+4r/Svf92XdJcXbyHrhK2bdELCiIU4QdkoB43G5P8AOgOl65P73MHFti9ykKzBag7wExqePKI6CYrrCuTu9rGRc4vcqCYCFaWxzBWn4MwI9YmgNi/s0+S+/wATP8HK2v2sxs2dk/chGcsoK8pOUGOkwYrVH7NPkvv8TP8ABytid6P/AIPe/wDJV/KgNX/8Srn9gR/nH/ZT/iVc/sCP85X+ytLUoD2Xafvav75BbcdCGzmBQ2MgUkkGF/iiP4142lKAzvZ3sPeXyVKtWC6lBCVEKSIJEx4iOlenx3uOvbW1cuFrZUG0hRQgrUuJAMDJBiZPyNZX9nvtJpXrlstZCH0kpTAy6id5JO4OQED1kV0LcMJWhSFCUrBSR6giCPyNAcRpUQZBgjqKzOE9tb22SUsXTraVHMQlWxPE7/IV6Ltz3S3lm+8pplTtuJWlxsSEoJPhUJkFPHXaDXjBhT3/AKLn/Qr/AEoDfndR3wuXz4tbtKA4UqKFpkZyN8uUCBCcxmelbUxC0DrS2yYC0qTMTEgiYPPNab7mu6h5h9N7dhTSm8wba+8ZBSVL9BBMD61uPEbwNMuOHhtKlbmJgExJ4mI+tAccuYCtV6q0ZBcWHVNI4SVEKKRyYEx617TCe4XEnkqK0tsEGAHVbn3GmFCPnXjP36sXxumyW1l5TqY3KSVFW08xMV2Fg+KIuWG3mjKHUpWmYmCJgwdj6igOO+0WAOWVy5bvedswSJyq/vJzAEg+tQ2GLvMLStl1aFIMpKVEQfb86353192bt7kurRAU8gZVoHmcTIylMmJTvttsT6Voi+7O3LLim3bdxK07EFJMdegjg0B7Xsv3439sqHlfakEkkOGFDaBCwJAHMRXSeG4gh9lDrSsyHEhSTuJBEg771yn2N7tLvEHUhLam2s0LdWkhKBydjupUcCup8FwpNtbNMIJKWUJQkq5IAgT70Boj9ozCAi8YfCt3mykpgCNMjees5/0rUVbc/aLxkOXjDAT/AFDZUVTMlZG0dCMn61qOgM5SlKAwdKUoDfPdj32NaKLa/VpqRlQh2IQpHAzxsgpAAniIrcdtdocQlaFpUlYCklJkFJ3BHqIrjKxwC4eQVs27riE8qQhS0g87lIgbb1f4Dh+IJyv2bV11CXGUuEfhUEqSPpQHYdUOPJSCVKAAEkkxAHJrlFntRjS3VNIuL5TiPMgKcK09DmSNxuRz61i3U4hfuKUoXNytsBKjC3FIEmAqJy7zz70BuvvD78GGWls2Cw68rw6gEtoBAOZJ4Wd4jiRvXPJNZG47OXTZUF2zySlOdWZtYyokjOZGyZB342qh3ALhLIeVbupaIBDhQoIIPBzERvQG5f2a1AIvpIHiZ/g5Ww+9BwHB73cf1KuvyrmE9k75KSr7HchIGYnScAyxOYmOI3mrReG3GdDZadzugFCSlWZYPlKREqB9qAsaVd4hhDzCgl9lxpREgOIUgkcSAoCRVV3gj7SkJcYdQpzyBSFJKunhBG+5HHrQFlSpbq1W2socQpC07FKgUqB9wdxV3h3Z+5uElTFu86AYJbbUsA8wSkHeDQFtYXq2XUOtmFtqStJgGFJMgwedxXSnYTvotbxCG7haWLiIIV4W1KkAZFHaVE+XnmubmcLeU6WktLU6CQWwklcjkZQJkdalt8CuFuqaRbuqdRupCUKK0x1UkCRyPzoDtEKB4Ir7XH7L+JYf5TdWutt/5jepHQTGaJ/Wru/7YYwwQl66vWiRIC1OIJHEgK5E0B1XiGKNMNlx51DaExKlqCQJMCSeNyK0T3sd8aLpo2llu0v+tcUIzQdkIB4G05vlFavaaubx1ZSl64cVK15QpxR33UqJPMb1bt4a6pLig0spa/rCEkhHTxn7u/rQFtW1O6XvdTYI+y3c/Z/EpC0plSFGVEEDzJJn3BPpWt14O+FoQWXAt0AoSUKClg8FAiVA+1VfuN/W0dB3VidPIrPETOWJiN6A7GwvG2LlsOMPIdQTGZKgRPUfPfir2uKcPbeLqUsBwugylKJK8w32Cd5ET9K9Ce2OL5Cv7Ve5ArTKs7mUL/ATxm9uaA60UoDk14Ttv3v2dglaELD1wAoBtG4CwYhxQ8sHeOdq0Bjy8Vd0kXn2xWZXw0uhzdR28AUNzHpWMtuzd06pYbtn1qbMLCW1qKVeioHhPzoCHGcWcun3H3SC46oqUQIE+wFWVfVJIMEQRXygM5SlKAwdKUoDcHYRTr9nZsOIuWIcX9kurWCgLJGb7SkH7pHKo2J6VF2LW4hePI11OabD8LBIClZlfESEmEk87etavtMYeaSUtPOtpVylC1JB6bhJg7VExeLQFBC1JCxlUEqKcyfRUcj2NAbX7tWxbYc9fOXLbDlw+0228srKsqFhx9BhKvOlBj1jpUowr7L2rYDRCWblaXkJQVAFCkq8wPUqCjHvWozeL0w3nVkBzBGY5Qr1CZgH3qs4m6VpWXXM6AAlWdWZIHASZkR7UBtPBX1KPaTMpSsrToEkmBqOwN+B7VlMQZeumLlx03NhcotZeHhVZvNBICEtb5UlfhOxMbxWlkX7gzw4samy4URn6nPv4t/WpHMYeU0GlPOFsRDZWooEcQkmNvlQHv7m9c//ABRtWouTeqSTmV5dM+E77j2r3GJH4pDX/wDacJt/snRzNLuoGp2zRHv6VoI3i8mnnVknNkzHLm9cvE+9SKxJ0rSsurKkQEqzKzJA4CTMpj2oD33Zbs7f3VzYMXiVm2Li1oRcEiUo8TwAPxIIBG+xJr2uPpbvW27lu4buFWmINnMnNmbtnHUpbZEpEkEpkb8c1pBzHLhTgcVcOlwCAsuLKgOoCpkD2qFq/cSCEuLSFEEgKIBI3BIB3IO80B7HvZwl797Xrmi5p5wc+RWSMqROaIisv2UbdPZu40Q4Vfbmv6vMVRlbnybxXgX+0dytBQu5fUhWxSp1akke4Jg1FZYy+yCGX3WwdyELUgE/+0igN8YlaIRiWK3uq0zosNstvKn4Vy42EhRyg/igkgmTxXk+3dnkxawu2HElu9LJztlQLigtAcUrYbKJHzitXqxFwpWkuLIcOZYzGFK5zKE+I+5r4u/cIQC4shvySonJ18O/h39KA23f4QbztY624QtplYdWhZUU6aUN5gkDruDHtVHea2i9wwXjdw1cqt7h1C3E5pDTiyploZkicqVpn09TWqRijocLgdc1FSCvOrMQdiCqZNUJvFhBbC1BCiCU5jlJHBKZgmgNsd2TKbPDV3i7hq2VcPtNtuqzTpoWFvtnKkxmSgxt+VZ9eGNWYx0FtCrd1Fs6lIzZQ24VpCj1lJlce1aIN4soDZWrICSEZjlB9QngH3qVzFnlBQU84QoBKgVqOZI8oMncDoOlAb/ucJaGJ2z63EqYscNaXqrBG8rS06kAHqkq9pqnB7IOYlhN6h1D5dZdYdeRml19tpQUrxJEiEkTA4rQSsWeIILzhBSEEFat0DhJ33SPTivjOKvICQh5xIQSUhK1AJJ2JTB2JneKAzFu7c4feputJ1stukgqSpAVuZTKh95Mj5E1sHtders7uxtrBonVWL/I6sKSt53YIOYJACcpgzyr5Vqm9xy4eSEvXDriQZAW4pYB4kBRImoH71ayCtalFIABUoqIA4Ak7AUBvNu0K3WLhK7tgHELcO2lyJBuCsFSmVHcpTMbdE1HqOOXFyw41coaOIPFi5tN1IuCsj46QZKBOYExsmK0xcY7cOFJXcPKKDKSpxaik+qZPhPypb47cNlRRcPIKzKylxSSo+qiD4j86Av+3FspvEblC3tdSVkF2AM5gSYTsP8AtWCr6VTXygM5Svkj1FfaAUpSgFKUoBSlKAUpSgFKUoBSlKAUpSgFKUoBSlKAUpSgFKUoBSlKAUpSgFBX2lAZelKUB//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10245" name="AutoShape 12" descr="data:image/jpeg;base64,/9j/4AAQSkZJRgABAQAAAQABAAD/2wCEAAkGBhQSEBQUEhIWFRUUGRcYGRgXGRoWGBkXHxwYFxgYFxwXHCYeFxojGhcXHy8hJCcpLSwsFR4xNTAqNSYrLCkBCQoKDgwOGg8PGiwlHyQ1NSwsLC81MSwyLCwwLDQ0LywsLSkqNCwyNS4uLCw1NSwsLCwpMy8sLC4sLCwpKiwpLP/AABEIAOEA4QMBIgACEQEDEQH/xAAcAAEAAQUBAQAAAAAAAAAAAAAAAwIEBQcIBgH/xABGEAABAwIFAQYDBQQIBAYDAAABAgMRAAQFEhMhMUEGByIyUWEjcYEUQlKRoQgVscEXM1RicpPR0hhzkuE1Q1OCovEWJTT/xAAZAQEAAwEBAAAAAAAAAAAAAAAAAQIDBAX/xAA2EQACAQIEBAMGBQMFAAAAAAAAAQIRQQMhMVESQmHwBCKREzJSgbHBFGJxodFy4fEFFSPC4v/aAAwDAQACEQMRAD8A0eKRVzhz+RwKy5onar5rEyFOnRnP0/Dt8qzlJrRHbgYGHOKcp0za0bt0MRFfDWTVf/ASjT4IOb13n0qnFLouqTDeUgcRz+lFN1o0J+Hw1DijOryyo76r5fvYx1Kk0Vb+E7c7cfOqK0ONxa1PlKUoQKUpQClKUApSlAKUpQClKUApSlAKUpQClKUApSlAKUpQGbyivtKUBjsMdWl0FtOZW8D6b1ftXr4U8Q3JV59jtt86sMMz6o0vNvEx6b81ftfaMzsRP3+PTp9K5sSlXWnz/U9vwLmsONHPV+6k17tuu/QhN07oJTk8AIhXqZ/1q4dvrjWQot+MAwIO469at1a32dMxpyI4mZMe/NXDn2nWRMZ4McRHWqOnS/f8nTCU6LPE5LL5U/67lDN6/L0NzmPj2Ph2Pv6VjTZryhWU5TwehNZJr7RL0Rz4+PQ8fSo1a2gjjTkZeJnePerxfC8qdowxcP2sVx+0dFJrJfF3XqY+4tVIMLSUk+tRVlr60fccSlYBVlkcDb6Vapwlw54A+HIVuOm/1rSOIqZtHDjeCxFiNYcJU0VVnkqss6VdnC15ErjZZAG/rxVZwVzUyQMxE8jire0juY/hMd8jtbfT1LGlVutlKik8gxVFXOdpp0YpSlCBSlKAUpSgFKUoBSlKAUpSgFKUoBSlKAzlKUoDHYY0tTgDasqt4P0q/asnyp4ByCnz7nxbfKsfh1vncCc2SZ3+lXzWGSp0a0ZOv4tvnXPiNJ6/t1PZ8FhuWHFqLeb0lTl2+/yI1WruglWfwEiEydjJ/nVw7Yv6yEl3xkEgydh1HFWpsfgJXqckDL6bx61cOYVDyU68yCc3pHTmqOS3V7d/3OmGFJpeSXJz7/zb4T4zZvfGhyMp8e58Wx9qiXau6CFZ/ASMok7GTFVtYbJd+NGT/wCWx96jVYfBQvV8xAy+m596niVdVa3Qq8KXA/JLSXP+bvK7zLldi/rpSXfGUmFSdh1HFRt2bxD0OeUnPufFsZ6VUvCoeSjX5STm9Pbmo2sOkPfFjIT/AO7b51XiVNVa3U1eFLia4Jay5/y953WR8Xau6TZ1PCSMok7HpU6rF/XCdXx5Sc0nj04q3Xh/wm1avmIGX8M/WpjhXxgjW+7Oaf05qXJbq9u/7lY4UqryS5OfvW2xbfulag6oqHgJzTMk8mvi8GWEIVIhwgDnr67VK1h8pdOrGQkR+L9aOYdDbatWc5Aj8M/XpVuN1pX9uhg/CxceL2T0rXiXxUr9v3Kf3AvV08yZjNO8RWPeayqKT0JFZf8AdXx8mt92c0/pzUCMKBQ4ouCUEiPxR15qY4m72sUx/AtqmHh0dZayTyS0+W9zGUrJuYQAls6g+IQCNtp+tSDAxrFvVEBObNt+XNX9tA5V/p3iG6cOy1V1VXMRSsijCgW1r1B4CRHrH1rHVeMlLQ5sXAnhJOa1zQpSlWMRSlKAUpSgFKUoBSlKAzlKUoDGWDSVOALVlTvJq9bsWSp0F2Any7jxbVZWGTUGr5d5/lxV42LeXJJj7nPp1+tYYjdb9s9bwkYOCqoav3nR+7fpt1IzaNaKVanjJEp223/0qdywZ1UpDvhIJJkbHoKtyGdFPOpInnid/bip3E22qmCckHNzz0qrb63t38jeMMOiyw+W77/q2KW7Fk6su+Xy7jxbGo1WjWkhWp4yRKdthvNVtpt/iyT/AHOfQ/zio1JY0kxOpIzc8bz/ACpV1v2iHDD4Xlh6O7+L67dMy4VYM6qU6vhKSSqRz0FRt2TRDsueUnLuPFttVak22qIJ04M889KjbTbw7JPJyc8bx+tRV0v6dS7hh8Tyw9XzP4fpt1PirRrSbVqeJRGYSNh1qY2DOsE6vgyzmkc+lQLDGmiJzyM/PHWpim21hudPLvz5qVfW9u/kRGGHVZYfLzPv+rYjbs2il0lyCknKJHiHT50XZtBDZDm6iMwkbDrRAYyuyTMnJzx0osMZG4JzSM/PHWpq637RXhhw6Yem7+L6/bMk+wM62XV8GWc0jn0qNFm1kcJc3STlH4h0NSZbbW5Onl9/NUTYYyOSTmk5OeOlQm+trF5Qw6vLD5rvbum7Prlm0EtEObqIzCR4R1+VSpsGdYp1fBlnNI59KicDGVuCZkZ+eOtSBNtrHc6eXbnzUbfW9hGGHxLLD1jzPbuuzIkWbWmtWp4kk5RtuOlVOWTIDUOeYjNuPD61ShLGmuSc8nLzx0qpwW8NQTyM/PHWpq637RmoQ4dMPRXfxfXfpmVpw9nWUnV8ASCDI56ioU2jWktWp4gTA9RtFTITbaqpJ08ojnzdahSljSXJOpJy88dKhN7u3f8AJaUMPPy4fNd/L/zuY818rKupt/hQT/f59B/Oqm022qqSckDLzz1rX2vRnD+Bzp7SGtNd1X+36mIpWQSGdFW51JMc8SI/SvmIhnKjSmfvc+3r9alTq6UZnLwvDDj446J0rnm6U/XcsKUpWhyClKUBnKUpQGMsHUJcBcGZO8j+FXjd2wFOy3IV5NuNvn61aYfcBDgUU5onar1rE0hTp0Zz8Dbw7fKsMRNvR+vU9fwk4xgk5RWb1jXl3+2+ZAbhrRSnJ8QESY5EmevpU7l5b6qSG/AAZEcnoeahVfDQSjT3BBzeu59quHMVSXUK0YABGXbf34qji9ne5vHEhReePJyd6X3I27pj4st+bybcbfOo1XDOkgZPGCMx9RvNStYkkF34U5+P7ux9qjVfjRQjT3SQc3rE7cVNHXR+vQh4keF+eOkuX83dHZZEq7y31QoN+AJIIjk9DzVCLpiHZb8xOTbgdOtSrxVJeSvR2CSMsDf34qNvEkgO/CnOTH93b5VXhdNH69TR4sOJ+eGr5Py90VnmUKuWdJsBHiBGY+o69alVeW+sDp+DLER9715qNeIDSbTpbpIOb19uKmViqdYL0dgmMu358VLi9ne5WOLBU88eXk70vuQt3TOV2W91E5NuB0618Xcs5GwEeIEZj6jr1qpvEQEujSnOTB28M/SjmIgobGl5SDO3ijpx1qaOuj9ehT2keH346fD+bvPbIrN5b62bT8GWIj73rzUSLlnI4CjxEnKfQdOtT/vVOtn0dssZdvz4qJvEQEOJ0pzEkHbwz04qFF7O1zSWLCr88dZcnT722Pjl0zlaARuCM+3I69akF5b6xVp+DLER19eapdxEFLQ0oyEGfxR0461X+90h4rLQgpjLt+fFOF7O9wsWCafHDWPJ0+199SFFyzprBR4iTlMcDp1qpy6YhqG/KRn25HXrVKMTSG1o0xKySDttP0qpzFkkNfDA0yCePF+lTwuuj9ehksaHD78dFy/m7z2yK0XlvqlRb8EAAR16nmoU3LOksFHjJOU+gkR1qZGMoDql6QgpAy7be/FYpxUkniSamMK61WlymP4lRVYOMquXLTJ3/jYyTl2x8KG/L59udh71Wi8t9VRLfgIAAjg9TzWIpV/ZLdnP/uGJWvDHWuisqd9czIC4a0VJyfEJMK9pH8qldu2CpuG4CfPtz+tYqlPZrdlfx06U4Y2Wis6/53Rl2ry3DqyW5QQMojg9etQfaGtApyfEnZUdJ+fpWPpT2S3YfjptNcMb2XN/FthSlK1OEzlKUoDHYY8pDgKE5lb7fSr9m/dCnSGpKvMIPh2qwwwrDg0xKt4n5b/pV+yu4zOwkT9/jbbp9K5sVKtu2e34Gc1hxo5rN+6k17v13WxCbtzQSnT8AIhUHferh3EXi8hRZhQBATB3HrVuVvaCRA05EHbmTH61cOOXOsiUjPBjjjrVGlsr37+Z0wxJ0XmxOTlXy9OXcoav3RrQ15j4tj4djUSrxzRQnT8IIhUHfcwKlaXcS9CRufHxtsePpUalvaCNhpyMvHMmP51NFXRWv0Kuc+B+bE0lyr4vpvs8idzEHi8lWj4gkgJg7j1qNq+dh6GpzE5tj4dqlW5c66SUjPlMDaI61E0u4h6AOTn42Mbx9KqkqaK1+pq8TE4n5sTWXKvh+u/TMpXeOaTadPwpIymDuRxUysQe1wrR8WWMsHieahWt/SbkDJIy8c9JqcuXOuDlGplMDaMtS0tle5SM51XmxOTlW3fDuQtXroS8A1IUTmMHw0cvXdNoFrZJSUmD4iOKNLfyPQBBJz8bHrFWqsWWUoTtCII29OPnVlGryS7RjPxHBBKU5qq2XxfT7l+MRe182j4ssZYPHrULd64G3QG9lFRUYPhJ5FQ/vpzU1JGaMvHSqEYqsJWmRCySdup5qVhv4VYiXjoNv/lnzWV197krmNKKWxlHwyCOd49at8Qvi6vMQBsBtVrStlhxi6pHmYnjMbFi4zlVZftkhSlKucopSlAKUpQClKUApSlAKUpQGcpSlAY7DELLgDZhW8H6b1ftW9xmdhYkef32Pt6VYYbblbgSFZSZ3+lXzWGLKnRrRk5O/i2PvXPiNV1Xp1Pa8FCUsONIyeb0lTl2367ZEKmHtBJzfDkQPeTH61cu21xrIBWM5Bg+g69KtlWKtBK9TYkDL6bketXDuFrDyE60kgnNvt7c1m2t1ex0ww50Xlnyc3ettilq3fl6FjY+P32Pt6VGph7QQc3gJGUehkxVbWGrOtDsZDvz4tj71GqwVooXqbKIAT6c78+1TVV1VrdCrw58D8s9Jc35u6q7zLhdtca6QVjPlJBnp16VG3bvw9C+Cc/uY36VDijC2Vj4hUSOQTt7VZfaVb+I787nf51aMXJVVPQxxseGFiOE1NNN826p/l7ZFZv15UpzGE8D0iq/3o7mz5zmiJ9qtKVvwR2PL/EYq0m/V209C5TiLgCgFGF+b3q2pSpSS0M5Yk504m3QUpSpKClKUApSlAKUpQClKUApSlAKUpQClKUBnKUpQGNw9lK3AlSsoM7/AEq9aw5sqdBdgJ8pkeLarGwSguAOGE7z/Krxtm3lyVGB5Od9vl61hiNp6v5Lqev4OEXBVUHm9ZU5fps98iM2aNBK9TxEiU7bbkVO5hrYdSkPSkgkqkbH0q3LbOik5jqSJHtJnp6VTibbQKdFRIjf5/UVVVbpV3saSWHCHG4QdFHmdfTrfYuGsObJd+LGTy7jxbViyqvlfK3jFrV1PNxsaM0lGPDrvnV/bQ+k18pSrHMKUpQClKUApSlAKUpQClKUApSlAKUpQClKUApSlAKUpQGcpSlAYywWgOAuCU7yP4VeNv2+ZyUGD5Pb9fWrOwuEocClJzATt/8AdXjWJthThLUhfl48O1YYiddGet4ScIwVZQWb1jV+79Om+ZEXWdFIy/EkSfafn6VTijjRI0UwI3+dfXL5BYCNPxD723r+dWISTwKtGOdczHxGOlFQjwuqWaVGqW/Xd3PlKr0leh/I1SRWp558pSlAKUpQClKUApSlAKUpQClVBBPANfdI+h/I0BRSlKAUpSgFK+gVVpH0P5GgKKV9UkjkV8oBSlKAzlKUoDB0pVxh9rqvNtzGdaUTzGYhM+/NAbE7re6I4iE3D6stsFEFIzBbkR5TEZZJEg9DW+8D7GWdmIt7dtByhJVlBUoD8Sjuo9ZrIYTYBhhpoRDaEokDLOUATA4mJ+tao73e956zfVZ2gCXEpGo4oTGZIKQ2J5AIMnr0oDbv2ZH4U/kK812k7srC9Ci7bpS4oyXEDI5MQJI5Ht7Cudme9vFEqSr7a4qCDBykGN4O3BrendR3lfvRpaXUhFw1GbLslaTMKQCZERBG8bb70BpHvK7tXMKdR49Rl3yL2CswAzJUnoRzI2givFV2D277OJvrB9nIhSyhRbK+EuR4VSNxBrj9Q3oDcXcD2atrtF59pt23shay50hUSFzE8TA/Ktt/0b4b/YLf/LTWtv2afJff4mf4OVtLtrjC7XD7m4ajO02VJzCRIjkdaAtv6N8N/sFv/lpp/Rvhv9gt/wDLTWjv+ITEvw2/+Wr/AH1kcD/aKukuj7Wy242YB0wUKTuJUJJzbTtt86A9x2l7hrG4C1MTbuKM+HdviMoRwkEwdq5+7S9mn7G4UxcIyrTwfuqT0Uk9Qf8AtXXXZztA1e2zdwzORwSAqAobxCgCYPtNav8A2i+z2e3Zu0pTLStNaiTmKVeRI6EBWY/WgNAVu7u17jkONoub85krSlSGRmSRvPxZA9IyjYzWvO63BhdYtatlQSAvU3TmB0xqZSD0OWPrXW1AWGGdn7e3QUMMNtpJKiEJAEnafnsPyq7+yo/Cn8hXP3eD34XS33GbI6DbasueBqKUkkKM7hKSekdOd681hvfLijTgWbougT4HACk/MCDP1oDdvafuXw+7R4GxbLHC2QAOQTmTwraR9a527Y9k3cOu1W70EiFJUDspBnKr24Ox9K6m7Ddr0YlZouEJykylaCQSlY546ek15Pv57Nh/DS+lCNS3UFFZ2VpHZSRHMqKTB9KA5qr13d53eO4q8pKVhttvKVrIJ2JAKUwIK43gkV5Gusu6fBRbYRbJCgrUQHSYy/1njg+sZon2oC47O92thZZS1bpK0EkOLGdySIPiPG3T3r0f2ZH4U/kK8H3s95SsLabSygKfekpKt0JSkjMSJkncAD39q0a73tYoVE/bXBJJgZQBO8DbigOl8e7E2d4CLi3bWcpQFZQFpB/CobpMma0X3o9zf2Bs3NssrYCvGlUBTYJhMH74kgetex7pO+By8eFpeAahHw3BCc2UbhYJ8x5kck8Vti9s0PNqbdQFoWCFJUJBB5BoDiSlZTtRg6rW8fYVlltah4SSmORBO/BFYugM5SlKAwdTWVyW3EOAAlCkqAPEpIUJ/KoaUB2h2cxhN1asvpUlWohJOQykKjxAfJUj6V5HvH7pW8UUHUu6LyUhM5QUqEzKwIUTGwM7QK0r3dd6T2FqCIDlspRUtuAFSQBmSrmQANuK33gHeth901nFyho7ZkOqDagSAY8XmjiRttQGkca7isRYDikIS+hB20z41iQJCOevE9K85arv8IuM6UOWzxREqQJyKP8AeBEEp/SuvkrBGxmoruybdQpDqErQoQpKgFJI9CDsaA5ZPfLi39sP/Q3/ALK8WTW++8TuNY0XbixCm3EJUvRErSvcqIQNykxsANtq0IRQG9P2afJff4mf4OVsTvR/8Hvf+Sr+Va7/AGafJff4mf4OVuHF8KbuWHGHgS26kpUASCR8xuKA4pr6BXUP9BWE/wDoL/zXP91ZDBO6bDbVzUatgVCILilO5SCCCkLJAVIG43oDF9xOFLZwhOoANVxbifXKQlIn0MpO1Ud/qv8A9Or/AJrX8TWxFrCQSSAAJJPAHUmuaO+rt8jELlDVurMxb5gFQIU4dlKSeSmAAP8ADPWgPN93WPfY8TtniUhIWEKK5ypQvwLUY9EqJ+lddtuBQBSQQdwRuCPUVxBW1O7jvtXZITb3adS3QlKUFAAU2Aev4xBJ9dqA9p247h0Xlwu4t39FThKloUgFEwAMmWMskEmZ5rWGLdzGJsBJ+z6uYxDJ1CP8QHArorBu3ljdBGjdNFTmyUFQS4TuIyHxA7cRWemgORMK7T4hhRdaaWu3JVDiVITOZMiDnSeJNS4r3o4jcsrZeuittwQpORAkSDyEg8gV1PjOAMXbZbuGkOoM7KAMEgjMk8pVBO43rQ3ev3PIsWftVopZazQtsgq00kbKCucsgglX4hQGpq6p7nO0QusKYBUjOwNJSUndIR4UFQO4JSAfrXK1eg7G9tbjDXi7blPiyhaVAEKSCFZZ5TPqN6A6a7e9gmsUYS24ooUglSFpAJBgiDInLJBIHoK0vi/7Pd82r4K2nk5ZmdMzv4QkzPTr1raXZXvnsLwQtwWzgBJS8QkQIGy/KZnjnavb2d626hK21pWhW4UkgpPTYjmgORHsAv8ADnGn127rCkrBbUpH307iJBBjmst/TNi39sP/AEN/7K6rKRWue2HchZXYK2U/ZnY2LYhsmCAFI4AmCSN6A5vxXFHLl5bzys7jhlSoAk8cAADirSrnEbBbDq2nElK21FJBBBkex39/rVtQGcpSlAYOsngHZu4vXS1atFxYSVEAgeEEAnxEDkisZXrO6/tF9ixRhwqUltR03MoBlKtgDPTNlP0oD0Fp+z/iC2Q4pTLZgktrUorETsciSJMdD1rWzrRSopUCFJMEEQQRyCDwa7dSZG1aE72u6O4VeKubJkuofOZSEeZDnKlHMdwoyZHUxFAauwrtPdWyyti4cbURlJSo8bGN/cCtm93nfjcB5q3vSlxtakp1lSFomd1QDnkkDpFapVhLwMFlzb+4r/Svf92XdJcXbyHrhK2bdELCiIU4QdkoB43G5P8AOgOl65P73MHFti9ykKzBag7wExqePKI6CYrrCuTu9rGRc4vcqCYCFaWxzBWn4MwI9YmgNi/s0+S+/wATP8HK2v2sxs2dk/chGcsoK8pOUGOkwYrVH7NPkvv8TP8ABytid6P/AIPe/wDJV/KgNX/8Srn9gR/nH/ZT/iVc/sCP85X+ytLUoD2Xafvav75BbcdCGzmBQ2MgUkkGF/iiP4142lKAzvZ3sPeXyVKtWC6lBCVEKSIJEx4iOlenx3uOvbW1cuFrZUG0hRQgrUuJAMDJBiZPyNZX9nvtJpXrlstZCH0kpTAy6id5JO4OQED1kV0LcMJWhSFCUrBSR6giCPyNAcRpUQZBgjqKzOE9tb22SUsXTraVHMQlWxPE7/IV6Ltz3S3lm+8pplTtuJWlxsSEoJPhUJkFPHXaDXjBhT3/AKLn/Qr/AEoDfndR3wuXz4tbtKA4UqKFpkZyN8uUCBCcxmelbUxC0DrS2yYC0qTMTEgiYPPNab7mu6h5h9N7dhTSm8wba+8ZBSVL9BBMD61uPEbwNMuOHhtKlbmJgExJ4mI+tAccuYCtV6q0ZBcWHVNI4SVEKKRyYEx617TCe4XEnkqK0tsEGAHVbn3GmFCPnXjP36sXxumyW1l5TqY3KSVFW08xMV2Fg+KIuWG3mjKHUpWmYmCJgwdj6igOO+0WAOWVy5bvedswSJyq/vJzAEg+tQ2GLvMLStl1aFIMpKVEQfb86353192bt7kurRAU8gZVoHmcTIylMmJTvttsT6Voi+7O3LLim3bdxK07EFJMdegjg0B7Xsv3439sqHlfakEkkOGFDaBCwJAHMRXSeG4gh9lDrSsyHEhSTuJBEg771yn2N7tLvEHUhLam2s0LdWkhKBydjupUcCup8FwpNtbNMIJKWUJQkq5IAgT70Boj9ozCAi8YfCt3mykpgCNMjees5/0rUVbc/aLxkOXjDAT/AFDZUVTMlZG0dCMn61qOgM5SlKAwdKUoDfPdj32NaKLa/VpqRlQh2IQpHAzxsgpAAniIrcdtdocQlaFpUlYCklJkFJ3BHqIrjKxwC4eQVs27riE8qQhS0g87lIgbb1f4Dh+IJyv2bV11CXGUuEfhUEqSPpQHYdUOPJSCVKAAEkkxAHJrlFntRjS3VNIuL5TiPMgKcK09DmSNxuRz61i3U4hfuKUoXNytsBKjC3FIEmAqJy7zz70BuvvD78GGWls2Cw68rw6gEtoBAOZJ4Wd4jiRvXPJNZG47OXTZUF2zySlOdWZtYyokjOZGyZB342qh3ALhLIeVbupaIBDhQoIIPBzERvQG5f2a1AIvpIHiZ/g5Ww+9BwHB73cf1KuvyrmE9k75KSr7HchIGYnScAyxOYmOI3mrReG3GdDZadzugFCSlWZYPlKREqB9qAsaVd4hhDzCgl9lxpREgOIUgkcSAoCRVV3gj7SkJcYdQpzyBSFJKunhBG+5HHrQFlSpbq1W2socQpC07FKgUqB9wdxV3h3Z+5uElTFu86AYJbbUsA8wSkHeDQFtYXq2XUOtmFtqStJgGFJMgwedxXSnYTvotbxCG7haWLiIIV4W1KkAZFHaVE+XnmubmcLeU6WktLU6CQWwklcjkZQJkdalt8CuFuqaRbuqdRupCUKK0x1UkCRyPzoDtEKB4Ir7XH7L+JYf5TdWutt/5jepHQTGaJ/Wru/7YYwwQl66vWiRIC1OIJHEgK5E0B1XiGKNMNlx51DaExKlqCQJMCSeNyK0T3sd8aLpo2llu0v+tcUIzQdkIB4G05vlFavaaubx1ZSl64cVK15QpxR33UqJPMb1bt4a6pLig0spa/rCEkhHTxn7u/rQFtW1O6XvdTYI+y3c/Z/EpC0plSFGVEEDzJJn3BPpWt14O+FoQWXAt0AoSUKClg8FAiVA+1VfuN/W0dB3VidPIrPETOWJiN6A7GwvG2LlsOMPIdQTGZKgRPUfPfir2uKcPbeLqUsBwugylKJK8w32Cd5ET9K9Ce2OL5Cv7Ve5ArTKs7mUL/ATxm9uaA60UoDk14Ttv3v2dglaELD1wAoBtG4CwYhxQ8sHeOdq0Bjy8Vd0kXn2xWZXw0uhzdR28AUNzHpWMtuzd06pYbtn1qbMLCW1qKVeioHhPzoCHGcWcun3H3SC46oqUQIE+wFWVfVJIMEQRXygM5SlKAwdKUoDcHYRTr9nZsOIuWIcX9kurWCgLJGb7SkH7pHKo2J6VF2LW4hePI11OabD8LBIClZlfESEmEk87etavtMYeaSUtPOtpVylC1JB6bhJg7VExeLQFBC1JCxlUEqKcyfRUcj2NAbX7tWxbYc9fOXLbDlw+0228srKsqFhx9BhKvOlBj1jpUowr7L2rYDRCWblaXkJQVAFCkq8wPUqCjHvWozeL0w3nVkBzBGY5Qr1CZgH3qs4m6VpWXXM6AAlWdWZIHASZkR7UBtPBX1KPaTMpSsrToEkmBqOwN+B7VlMQZeumLlx03NhcotZeHhVZvNBICEtb5UlfhOxMbxWlkX7gzw4samy4URn6nPv4t/WpHMYeU0GlPOFsRDZWooEcQkmNvlQHv7m9c//ABRtWouTeqSTmV5dM+E77j2r3GJH4pDX/wDacJt/snRzNLuoGp2zRHv6VoI3i8mnnVknNkzHLm9cvE+9SKxJ0rSsurKkQEqzKzJA4CTMpj2oD33Zbs7f3VzYMXiVm2Li1oRcEiUo8TwAPxIIBG+xJr2uPpbvW27lu4buFWmINnMnNmbtnHUpbZEpEkEpkb8c1pBzHLhTgcVcOlwCAsuLKgOoCpkD2qFq/cSCEuLSFEEgKIBI3BIB3IO80B7HvZwl797Xrmi5p5wc+RWSMqROaIisv2UbdPZu40Q4Vfbmv6vMVRlbnybxXgX+0dytBQu5fUhWxSp1akke4Jg1FZYy+yCGX3WwdyELUgE/+0igN8YlaIRiWK3uq0zosNstvKn4Vy42EhRyg/igkgmTxXk+3dnkxawu2HElu9LJztlQLigtAcUrYbKJHzitXqxFwpWkuLIcOZYzGFK5zKE+I+5r4u/cIQC4shvySonJ18O/h39KA23f4QbztY624QtplYdWhZUU6aUN5gkDruDHtVHea2i9wwXjdw1cqt7h1C3E5pDTiyploZkicqVpn09TWqRijocLgdc1FSCvOrMQdiCqZNUJvFhBbC1BCiCU5jlJHBKZgmgNsd2TKbPDV3i7hq2VcPtNtuqzTpoWFvtnKkxmSgxt+VZ9eGNWYx0FtCrd1Fs6lIzZQ24VpCj1lJlce1aIN4soDZWrICSEZjlB9QngH3qVzFnlBQU84QoBKgVqOZI8oMncDoOlAb/ucJaGJ2z63EqYscNaXqrBG8rS06kAHqkq9pqnB7IOYlhN6h1D5dZdYdeRml19tpQUrxJEiEkTA4rQSsWeIILzhBSEEFat0DhJ33SPTivjOKvICQh5xIQSUhK1AJJ2JTB2JneKAzFu7c4feputJ1stukgqSpAVuZTKh95Mj5E1sHtders7uxtrBonVWL/I6sKSt53YIOYJACcpgzyr5Vqm9xy4eSEvXDriQZAW4pYB4kBRImoH71ayCtalFIABUoqIA4Ak7AUBvNu0K3WLhK7tgHELcO2lyJBuCsFSmVHcpTMbdE1HqOOXFyw41coaOIPFi5tN1IuCsj46QZKBOYExsmK0xcY7cOFJXcPKKDKSpxaik+qZPhPypb47cNlRRcPIKzKylxSSo+qiD4j86Av+3FspvEblC3tdSVkF2AM5gSYTsP8AtWCr6VTXygM5Svkj1FfaAUpSgFKUoBSlKAUpSgFKUoBSlKAUpSgFKUoBSlKAUpSgFKUoBSlKAUpSgFBX2lAZelKUB//Z"/>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10246" name="AutoShape 14" descr="data:image/jpeg;base64,/9j/4AAQSkZJRgABAQAAAQABAAD/2wCEAAkGBhMSERUUExQVEhUWFx8XGBYWGRoYHBoYHxkcGx4dGB0ZHCYgHBojHhoUHy8gJCcpLSwsHB8xNTAqNSYrLSkBCQoKDgwOGg8PGiolHCUsKSwsLy8sLCwpKSwsLCwsLCwsKSwsLC0sLCwpLCwsKiwuLCkuLCwsLCksLCwsLCwsLP/AABEIAKwAoAMBIgACEQEDEQH/xAAcAAABBQEBAQAAAAAAAAAAAAAAAwQFBgcCAQj/xABFEAACAQIDBQUFBQUFBwUAAAABAhEAAwQSIQUGMUFREyJhcZEHMoGhsSNCUmLBFHKi0eGSssLw8SQzQ1NjgtIVFhclc//EABsBAAIDAQEBAAAAAAAAAAAAAAADAQIEBgUH/8QAKxEAAgIBAwMDAwQDAAAAAAAAAAECEQMSITEEQVEFE2FxwfAUgbHhFZGh/9oADAMBAAIRAxEAPwDcaKKKACiiigAooooARxOMt2wDcdUB0GZgsnwk13avq2qsG8iD9Kzn2uLDWG/K+hAPAqefnUJ/7TAPdNueoUofVDTFC1ZVySNkorIreCxVv3Lt0eC33j0YmnVrbW0Lf/FvH95bdz/DNHtsNSNTorNLe/WMX3mtN4PadPmr07T2muom5ZtsBzS4foUP1qullrRoFFUzBe0+xcE9ld6HLkb/ABA/KpBN/wDCfea5b/ftuPmARUUwLHRURh97cG/u4mz5Fwv96Kk7WJVvdZW8iD9KgBSiiigAooooAKKKKACiiigAooooAzv2wD7Owf8A9B/Cp/SozaF9gykMQMgJAiR4kHiKmPbCn+zWj/1CPVG/lVfxO28OiWVvSS1pHByyIKjmPI0+EXKNIhTUJXLgLW0rsaEsdZlfd8RHGlrW12JAhT4gxPlPA+Fc2tq4N0yLdQCZgkqQfDNwNKjZqOO7dzAmTqrT4iOB8aHDJEasuGXK/P2/P5H2KxGS2zn7qk+gptgcRavoDlTMRLKQJHWRxGtL7Sw4azcVuBRgfQ/yqI3ea0XY2xE2lzAzoT501vdGWth2lvDvce2AA6RMNEyJ0g6xGvwrptmW8wUO6sRmABnQEDmPEVEbB2ElvF3YHdtAC2Z11EHN1munvf8A2AfmPs4nSD+tQ2lyQk2SN3ZB/wCaDPJ1B/Wmr7uniEsnxWVPyFNd4sIb+Lt2JfKVzHkoXXMQRxMCNeZFOt7dpNati3aBzNwyj7ogAD4lRU0g1MUSzibfuNfX9y+xHoWP0pYbx463/wAa9/320ceuUfWnmGxeayHPeIWWAEd4DvCORkGm+wtom4hDnvoe9BB0Oqnu6cNI8KjQidbOP/kzF2wZNm7EaNbZDqYGqtHyrVbbEgE6GNRWBMc9y2v4ryD+Ot/FZ5pLganaCiiiqEhRRRQAUUUUAUf2upOCQ9Ly/NWH61BbIhsLYlA4NpOIB+6BwNWX2qpOzyelxD/FH61VN20zYPD8DCRqOjEaR5U/FwLkK3tjYZveshfJSv8Adpm+5+FPu50P5X/8ganUwNzkhHk0fI17+w3Oat8Qp+lOWSS7lHCLK+u69xP91i7q+DSR8jXibOx1skrctP4lQCfPuifWpxsKRxUfCV0oM9GHkQat7jfJX212IG3isZbZmOFRy0ZmQnWOGgY9elNDtVFu9pcsX7bA5uRE/wDcBVo7Q/i/tLFdm+fA6cm50aovmIaZLhlftby4drwuF2WFy5WQ+PNSR940vjdoW7jK1trF4j7rPkaeIieunHwqUv4ZG9+0reJVTTLE7sYYiezCn8pI/WrXD5KtT+Aw+drBTKUZmykghoVmliCJ4LI86V2VgUtWiyrlZlJbiDEsQDPQGKhxuvYOtu66n8rA/pTvDYC5ZS8WvtcTsmgNOhjjqT4iqvT2YJyvdENu9az4zCr/ANZT6a1vVYduFbz7Rw46Zm9F/rW41jnyalwFFFFUJCiiigAoorzMOFAEHvtghdwVxW4Sp9GBqF3dwKphraqoEZgP7Rq07aWbFwflqD2QwFnqM7DTXnNMiyrQ6W1XptUsjqeY+lKC3U2VojrtrwppesCpe4o4Tr0qLu4gMxClSRy4nxnXQcKZFsq6I28mXy6ik8oPIGlsdBGoYSOXL0qEdnTVSfJtfXxpyjaFuVMk+wHLTyJFFwQtcYPFi4sg6jiOhpS9wqrVFrsiXwyEzGp6R+oMV1tRowt0z9yNfHSnZXrUfvK8YS745R/EKoSM/ZVbzbRB/Dac+pAraqx/2N25xd5vw2gPVq2Cs8uRy4CiiiqkhXjNFe0xv4sG6tvjzPpNSlZDdHb3Mx1OVQJPlRh7qlc0QD14mmWNx6h2tkxKQvQ6wdeo6Ug2LBVQDqIUfzjnTNJSx5icKHt3GbgVPpxqEwN4W7LNIUB+LaTIHM/yqZvYg28O/aETB8eOijXiSTUTsR0uWycyuFMEyCDAA+BnkdQalEsdtbW6gzAEHUEgjyMHWkBimtOEK5sw95ZiZ1BPDhrUr+zZwGgnTgxjj18aidpi7ZVitonTQqc0nhEHXrqRUqnsVdiF/ahDBX1RuYMFSJ5zx5x86jcZeBJOZwsCb0LBB4Zo1C8NdaZY29cZXZbKlVTM3AnMNOPukDmNTVVtXDdXsw+UlxKk9mCozCAepzTB6AVojHwLbHOI3qu2XMJ2tuJI5jqQeEdK8fexcSmW2CjEkRwPj/U1L7E3ds4qy7Xe6qFxnaFDQoEsBzU+MDWONcbC3Qs4RmvObNy2R9kyMG90agngSePCmalZRx2KYu27mFxHUjlyIPEf161oNrHJdtC4hlW18uoPiKid6tkWLwDmUEDhAk8v9PGq9uht0C+9kGLd1iUB/GoAPwYfMCoyK1ZENnRd7d1W1EHykVDb5vGDPjcUfU/pUwqDiVAI6f6VX9/7kYVB1uj5K1IHImPYfa1xL/ur8prV6zX2HWv9lvN+K79BWlVllyPCiiioA8ZoBPSobAYhe0uNoX04cus8hy0p3t3Fdnh7j8IFZ5Z3vsrnVQQzn3hE6mToekDz+FaMWNyTaEzmouh9gMa7O6r9o0lClxlVCJiQeIPHh4Ujc3+s4dsuW2rLp9mWvEHn3jAA8pNVDal66q3XV5UtqR1YDNl/LB94RxFVYgkgCBJgk8AOulRmel0joPSPTMXVYZZ8rdJ1S58+H5LNvPvucRchc62wCEJI94j32jmTrHLQU72RvJYw91nUuQxkpGgPNh1+PCqRexaq2UyeUgaH1pVyY0idBrw1IFL92SVHqY/ROgnqmsjaW/a1zzt9jQn9pl58RbyXBbt5hmDARHOfP61oWN3zw1m2HvXEAbVQveLDwA1+PCsM2psO7h8vaFDm1BQz0+POmM1SUm+xOH0LpeoSyYcktHfz+2yr/TNM29vvg8QpS2962GhSPcESTIidZ8vOqPszaNrDYkue2vLPcMrIPIvI4KeY1PKq/wDtjLJdCAPw60vh7qsMyiJ46QZGmtMjmlFCv8F0efIo48kl5T5peLSrf4ZeMFvXbUZUY2swMnJmXOecHmeZ4c4qpYrbfZ4jFBHzILbqDAGYkrlMDQc9YmBUY+NdWOa2cvIrLetJ4mz2qm6EbJb0Zm0BPJRr3mme6KvHPLuYuv8ASujxwbxZGpJ8S2v6bJ/N72WjezbJTBYRDPaOmd9fIpPQkCY6RVX2eXH2gOtvvL5gz8yK42piLz4jPiQAzsr9BGSEAAOigBR4RTbAXTMliSYnp8fHT51qjK3uctJVwbZh8QLiK68GUMPIiarHtGuRasDq7H0AH60nsHfLD27FtLrMhUFcxUlTDGIIn0qO372zZv8AYdjcW4FVycvIkjjPDQUngajUvYzZjZwP4rjH6Ve6qPsrsZdmWfGT86t1ZGPCiiigCC33aMFd8h9RWJ2rN0X/ALL7SBIJUEeRB01NbrvNge2wt1OZXTzGtZBswdkpbK14B0LdmCzWwTo2UjUHUdQY6ivR6Zr239TDnT91fQY7RwVx7l9bl+zYIygrDhWaJKodTC+POeAqAw+HuM+QKHaCRlI1A4+E1dd7dpbPxQa5bZluL3jo6kExI7MiCYiZ9etJ7XLDaqJgPqAT4N18ONZc7bq1sdZ6E4RjL282nJ4daWu3P2dnty2QYYEEcQRBFcXGABJiOc0XL5bUBrhJgkAnU9T1rjtAxCDvMSAAAZPeFZjsJdXijjlc4uaW+/Lrj+j29tQECXLRwGrelNzeue9kJH4eg8+tXnb/ALOb1i0uITJ3VlgASc0c50iqZevG2ftBlB1DcRH6Rwprx0rW5znTesfqsix5Je0lxVU34d39l/wTwm0luaCQeh/nXt9XUg21zSYZZgec8jXq3rQ1BXU8uZ+HOl7Nu42c9m4VBLE6EA8CRxAPLnoaXV8HtvqMccah1GaOtvZr8dfPbsN8PtBXMCZGkwYnpPXjS1/F9mEZu8qNIUkwCdMwH4hSJxtoa5k4z8f50yxV9r/dtqSAQfFjyCjjVoJ6lpMXqHUY49HOHUzjKTvTXPw633+eBr25a4zks0CBmHLhBFPMS1s3GNqchAkFcuUwBlEcTI4+dc4XDy5tBWV2hD2mkAnnp5VP7X3eGEOYsDBACgSGYfi8+NejFHzlsg//AFW7ZAUMwXXu8VOvRpB9KF2gLhy9jbLtoCgKGTzhSFPXhSGI2zdQkBiE9422AZZOugYc9KsW4ey3xF9LgtIHYFUVBlE/ecydB92RpoelZZyqzTCNn0Tu/g1tYayiCFFtf7on51IVxZt5VC9AB6CK7rOMCiioXfDbVzC4V7tpBcuaKoJhQToC3gOnPwoAg/aT7RbezrWRYuYhx3bfJR+N/DoOZ+NUa5iXKC/hyyggG4UY8CAQYQg5dYnUAzWc7fGJe613EBy7GWZtZPmNI6DhU3ultRygVGK3rBlD1tnlHAwZBHQ1u6fZ6fJlz7q/Apt3bdy5dDgujhCHOYFTplGURPDSDPAdKVxd27fyJa7S49wKbqe6puBR3oIy5iBxHEile5mzlUVtA1tllGBPEAkQJ1IJj4VbdgbUuWrRw4sC0r3WK3AwOQ5QCBxyg65WMgTpMU6argXB3yMtnWbuEwlu3dtSS5zC4pzazGSZ73HlzPWaebIQLcXNIYDuae8FjKCY1JUkETxI11rmxtHE38RcR7nYMVJWSSpcEDMGPDu5uYgCdaQ3t3mfDLh7LXFuFs+fKbXunukMqqSJIPeB86TxsPstl/b7G/lVSLT5gSw0PIkmO6ykBWHQqaqON3PFxzbud3NbNzM6kZNDoQsyJAg8YqxYvGWrOFwpzEszyjs2W5lPeKqQQHaCZk6/GmG1saLlns7d7L9+4zIW7gEQwthmXvR3tYAPSoi6WxLVlTw2zrOHCPh7i37qe8hH3vvOMpIUxovQcZNVvfDboe9dW0ptW2fMyEalwI1nhzgcpbrVl3L2xasKyrazXWItBWg2u8wzXlZhmmAoA6RTq39qzYbEW7OIW2HL3DILXTHfF0AFrsyPIEa1dp9hd+TOHUXW4onLNBA5aR9IpzYCqrNPfnuOCQZ55cvAkc/hpVkx3s2di1xbuGS0QCpL5DHMKpJzH49OHCp/bm6eEw+DV1ADNALXSbbQO9IBMgmBwGuh0qFRDsr+zsCr20xF49kIyiUyhsp0J9TqOlIbybX/AGm4WErb0VV8RxY/Wu9pbcV2ULmewsZbDSBmOsZpkCdTw6RUHtDFG3bkKrEkoAdRLA5jEz5GmyemNlYq3Q3Cvib62VuZ7YMgwYAA8RICjlwmK+gvZju0tq12+WMy5LY6Wxz8yf8AOtZT7ONz+3e3bJKm5DuRxFlSCf7Ry+q19G2rQVQqiABAA5AV5knbNyVI7oooqCApDHYRbttrbcGEf1+HGl6KAMy2nuPdSe5nHW3r6qdfrVUO7CJdFxF7N1PFe6fEMOEfCt4ppjtk2r3+8RW8eB+BGtXU2gaT5MmxWw7V9Q3ut04D+n0qBvbExCKUViy9DPLpHMVrGL3IGptOR+V9R8CNRVd2psy7aYK6xPMcz1UjSY5VqjlcheiPDM5xu2L6rlvKLmshjoY8QNPiRTAbdt5mJw+ZiQ2ZmGbNGpzRwNaZiMOtwE9hJ6RBPDkefHWagTu3aJJC5QRw5eR6Gj3GM/TauGRuydv3btqb6Ncsq4QM0FQdMqiRpE9fd4U/XEdm5IY2mjQKWmRoIPXU/PWo/aG6kAhCYmegny4TFNMJmwwylhcZtLdscSJ1JnQKOZ+VWi0xc8cobMj9pbvKJazdIdZYIGjT8uujcfPwqBwN3KdFlZ1DMwnjHunXjOlX69sDFAG5bdEDaqDbWCpPUGYPKZMVU9obDxVqXKdzMTNsyPGBxUVC5KzjStDGw6rqO6wM5hy11IB/yKmcGLm0MSDfusSRqza5VGgA5DSmBlxlS2GLEHMe83CI+uvlTrBF8OCc2QnQtx+A6nSnqNc8Ga74Jbehrdt8qQUUe8ecCOXHwnrVZwuCXEYlnyt2SgHKSGIX8MrxLNPwmuNoY1rzSST0B1JPj41pvss3QzXBm1VO/d00Zj7qz4foetZM+W9kasOOt2aTuLu5+y4eXH2tzvOeY6L8By6k1ZKKKyjXuFFFFABRRRQAUUUUAFJYjDLcUq6hlPEGlaKAKzjN2Lig9g4Zf+Vd1AP5W4iq7fw9+SLlko0zMwhH72up6HjWkV4RTo5WuVZTS07Tox7a2JIENaKNyYFXHxCmoTBbLRZfiSZJOs+On0rc72y7T+9bRvNRUbi9zsMw7qC0eqAfMHSnLNCuCumd29zNUs3MkxA4AsQPHQamP6UzxbWbfeuX+zMHRe7M+B96rptLcu+uqFboHCIRv8/GqhtXYU926hnpcX6T+lHvxXCB45y5ZV9vb42n0tJJmTcIy5jESYAnTyqq38SzmWMn5Dy8Kte0Ny14pNv+IfP+dQOI3duowGjBjlBHjzIqssjlyQsenhDrdjZZuXA0EhSAo/E50EeU+pr6R3X2GMLh1t8XPec9WPH4DgPKqL7Ld1QCLpHctaJP3rnNvhPqfCtRrLduzQ9lQUUUUFQooooAKKKKACiiigAooooAKKKKACiiigApLEYZXGV1DDowB+tK0UAVzH7i4d9Um0fy6j0P6EVV9pezy/mUKEcZh3gYjxIPTwmtLoosmxrsvZy2LSWk91RHmeZPiTJp1RRQQFFFFABRRRQB/9k="/>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atin typeface="Verdana" pitchFamily="34" charset="0"/>
            </a:endParaRPr>
          </a:p>
        </p:txBody>
      </p:sp>
      <p:sp>
        <p:nvSpPr>
          <p:cNvPr id="3" name="2 Título"/>
          <p:cNvSpPr>
            <a:spLocks noGrp="1"/>
          </p:cNvSpPr>
          <p:nvPr>
            <p:ph type="title"/>
          </p:nvPr>
        </p:nvSpPr>
        <p:spPr/>
        <p:txBody>
          <a:bodyPr/>
          <a:lstStyle/>
          <a:p>
            <a:pPr eaLnBrk="1" hangingPunct="1">
              <a:defRPr/>
            </a:pPr>
            <a:endParaRPr lang="es-AR" dirty="0"/>
          </a:p>
        </p:txBody>
      </p:sp>
      <p:pic>
        <p:nvPicPr>
          <p:cNvPr id="348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6" t="13206" r="30336" b="4924"/>
          <a:stretch/>
        </p:blipFill>
        <p:spPr bwMode="auto">
          <a:xfrm>
            <a:off x="493984" y="908720"/>
            <a:ext cx="6310466" cy="47216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redondeada"/>
          <p:cNvSpPr/>
          <p:nvPr/>
        </p:nvSpPr>
        <p:spPr>
          <a:xfrm>
            <a:off x="6989763" y="1341438"/>
            <a:ext cx="1655762" cy="1079500"/>
          </a:xfrm>
          <a:prstGeom prst="wedgeRoundRectCallout">
            <a:avLst>
              <a:gd name="adj1" fmla="val -139624"/>
              <a:gd name="adj2" fmla="val 34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Página oficial ATLAS ti</a:t>
            </a:r>
          </a:p>
        </p:txBody>
      </p:sp>
      <p:sp>
        <p:nvSpPr>
          <p:cNvPr id="18" name="17 Llamada rectangular redondeada"/>
          <p:cNvSpPr/>
          <p:nvPr/>
        </p:nvSpPr>
        <p:spPr>
          <a:xfrm>
            <a:off x="6989763" y="4797425"/>
            <a:ext cx="1655762" cy="1079500"/>
          </a:xfrm>
          <a:prstGeom prst="wedgeRoundRectCallout">
            <a:avLst>
              <a:gd name="adj1" fmla="val -130539"/>
              <a:gd name="adj2" fmla="val -167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ATLAS ti - </a:t>
            </a:r>
            <a:r>
              <a:rPr lang="es-AR" dirty="0" err="1"/>
              <a:t>Wikilibros</a:t>
            </a:r>
            <a:endParaRPr lang="es-AR" dirty="0"/>
          </a:p>
        </p:txBody>
      </p:sp>
      <p:sp>
        <p:nvSpPr>
          <p:cNvPr id="19" name="18 Llamada rectangular redondeada"/>
          <p:cNvSpPr/>
          <p:nvPr/>
        </p:nvSpPr>
        <p:spPr>
          <a:xfrm>
            <a:off x="6989763" y="3105150"/>
            <a:ext cx="1655762" cy="1079500"/>
          </a:xfrm>
          <a:prstGeom prst="wedgeRoundRectCallout">
            <a:avLst>
              <a:gd name="adj1" fmla="val -116108"/>
              <a:gd name="adj2" fmla="val 786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ATLAS ti-Demo</a:t>
            </a:r>
          </a:p>
        </p:txBody>
      </p:sp>
      <p:pic>
        <p:nvPicPr>
          <p:cNvPr id="348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194" t="13103" r="34020" b="32697"/>
          <a:stretch/>
        </p:blipFill>
        <p:spPr bwMode="auto">
          <a:xfrm>
            <a:off x="439663" y="831682"/>
            <a:ext cx="6478715" cy="454656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Llamada rectangular redondeada"/>
          <p:cNvSpPr/>
          <p:nvPr/>
        </p:nvSpPr>
        <p:spPr>
          <a:xfrm>
            <a:off x="6989763" y="1341438"/>
            <a:ext cx="1655762" cy="1079500"/>
          </a:xfrm>
          <a:prstGeom prst="wedgeRoundRectCallout">
            <a:avLst>
              <a:gd name="adj1" fmla="val -120198"/>
              <a:gd name="adj2" fmla="val -458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Página de descarga ATLAS ti</a:t>
            </a:r>
          </a:p>
        </p:txBody>
      </p:sp>
      <p:sp>
        <p:nvSpPr>
          <p:cNvPr id="22" name="21 Llamada rectangular redondeada"/>
          <p:cNvSpPr/>
          <p:nvPr/>
        </p:nvSpPr>
        <p:spPr>
          <a:xfrm>
            <a:off x="6989763" y="3105150"/>
            <a:ext cx="1655762" cy="1079500"/>
          </a:xfrm>
          <a:prstGeom prst="wedgeRoundRectCallout">
            <a:avLst>
              <a:gd name="adj1" fmla="val -121220"/>
              <a:gd name="adj2" fmla="val -295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Artículos/experiencias de uso </a:t>
            </a:r>
          </a:p>
        </p:txBody>
      </p:sp>
      <p:sp>
        <p:nvSpPr>
          <p:cNvPr id="23" name="22 Llamada rectangular redondeada"/>
          <p:cNvSpPr/>
          <p:nvPr/>
        </p:nvSpPr>
        <p:spPr>
          <a:xfrm>
            <a:off x="6989763" y="4838700"/>
            <a:ext cx="1655762" cy="1079500"/>
          </a:xfrm>
          <a:prstGeom prst="wedgeRoundRectCallout">
            <a:avLst>
              <a:gd name="adj1" fmla="val -130539"/>
              <a:gd name="adj2" fmla="val -167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ATLAS ti – guías multimedia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1000"/>
                                  </p:stCondLst>
                                  <p:childTnLst>
                                    <p:set>
                                      <p:cBhvr>
                                        <p:cTn id="14" dur="1" fill="hold">
                                          <p:stCondLst>
                                            <p:cond delay="999"/>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4819"/>
                                        </p:tgtEl>
                                        <p:attrNameLst>
                                          <p:attrName>style.visibility</p:attrName>
                                        </p:attrNameLst>
                                      </p:cBhvr>
                                      <p:to>
                                        <p:strVal val="visible"/>
                                      </p:to>
                                    </p:set>
                                    <p:animEffect transition="in" filter="fade">
                                      <p:cBhvr>
                                        <p:cTn id="19" dur="1000"/>
                                        <p:tgtEl>
                                          <p:spTgt spid="34819"/>
                                        </p:tgtEl>
                                      </p:cBhvr>
                                    </p:animEffect>
                                    <p:anim calcmode="lin" valueType="num">
                                      <p:cBhvr>
                                        <p:cTn id="20" dur="1000" fill="hold"/>
                                        <p:tgtEl>
                                          <p:spTgt spid="34819"/>
                                        </p:tgtEl>
                                        <p:attrNameLst>
                                          <p:attrName>ppt_x</p:attrName>
                                        </p:attrNameLst>
                                      </p:cBhvr>
                                      <p:tavLst>
                                        <p:tav tm="0">
                                          <p:val>
                                            <p:strVal val="#ppt_x"/>
                                          </p:val>
                                        </p:tav>
                                        <p:tav tm="100000">
                                          <p:val>
                                            <p:strVal val="#ppt_x"/>
                                          </p:val>
                                        </p:tav>
                                      </p:tavLst>
                                    </p:anim>
                                    <p:anim calcmode="lin" valueType="num">
                                      <p:cBhvr>
                                        <p:cTn id="21" dur="1000" fill="hold"/>
                                        <p:tgtEl>
                                          <p:spTgt spid="3481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249"/>
                                          </p:stCondLst>
                                        </p:cTn>
                                        <p:tgtEl>
                                          <p:spTgt spid="2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100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1000"/>
                                  </p:stCondLst>
                                  <p:childTnLst>
                                    <p:set>
                                      <p:cBhvr>
                                        <p:cTn id="33" dur="1" fill="hold">
                                          <p:stCondLst>
                                            <p:cond delay="9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CuadroTexto"/>
          <p:cNvSpPr txBox="1">
            <a:spLocks noChangeArrowheads="1"/>
          </p:cNvSpPr>
          <p:nvPr/>
        </p:nvSpPr>
        <p:spPr bwMode="auto">
          <a:xfrm>
            <a:off x="3924300" y="841375"/>
            <a:ext cx="4727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dirty="0">
                <a:latin typeface="Verdana" pitchFamily="34" charset="0"/>
              </a:rPr>
              <a:t>… la dimensión </a:t>
            </a:r>
            <a:r>
              <a:rPr lang="es-AR" dirty="0" smtClean="0">
                <a:latin typeface="Verdana" pitchFamily="34" charset="0"/>
              </a:rPr>
              <a:t>social de </a:t>
            </a:r>
            <a:r>
              <a:rPr lang="es-AR" dirty="0">
                <a:latin typeface="Verdana" pitchFamily="34" charset="0"/>
              </a:rPr>
              <a:t>la labor científica </a:t>
            </a:r>
          </a:p>
        </p:txBody>
      </p:sp>
      <p:pic>
        <p:nvPicPr>
          <p:cNvPr id="4" name="3 Imagen"/>
          <p:cNvPicPr>
            <a:picLocks noChangeAspect="1"/>
          </p:cNvPicPr>
          <p:nvPr/>
        </p:nvPicPr>
        <p:blipFill>
          <a:blip r:embed="rId3">
            <a:extLst/>
          </a:blip>
          <a:stretch>
            <a:fillRect/>
          </a:stretch>
        </p:blipFill>
        <p:spPr>
          <a:xfrm>
            <a:off x="1322952" y="4149080"/>
            <a:ext cx="3393064" cy="1866185"/>
          </a:xfrm>
          <a:prstGeom prst="roundRect">
            <a:avLst/>
          </a:prstGeom>
          <a:ln>
            <a:solidFill>
              <a:schemeClr val="bg1"/>
            </a:solidFill>
          </a:ln>
        </p:spPr>
      </p:pic>
      <p:sp>
        <p:nvSpPr>
          <p:cNvPr id="7" name="1 Título"/>
          <p:cNvSpPr txBox="1">
            <a:spLocks/>
          </p:cNvSpPr>
          <p:nvPr/>
        </p:nvSpPr>
        <p:spPr>
          <a:xfrm>
            <a:off x="434975" y="269875"/>
            <a:ext cx="8183563" cy="863600"/>
          </a:xfrm>
          <a:prstGeom prst="rect">
            <a:avLst/>
          </a:prstGeom>
        </p:spPr>
        <p:txBody>
          <a:bodyPr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defRPr/>
            </a:pPr>
            <a:r>
              <a:rPr lang="es-AR" sz="3200" dirty="0" smtClean="0"/>
              <a:t>Las TIC en…  </a:t>
            </a:r>
            <a:endParaRPr lang="es-AR" sz="3200" dirty="0"/>
          </a:p>
        </p:txBody>
      </p:sp>
      <p:pic>
        <p:nvPicPr>
          <p:cNvPr id="2051" name="Picture 3"/>
          <p:cNvPicPr>
            <a:picLocks noChangeAspect="1" noChangeArrowheads="1"/>
          </p:cNvPicPr>
          <p:nvPr/>
        </p:nvPicPr>
        <p:blipFill rotWithShape="1">
          <a:blip r:embed="rId4">
            <a:extLst/>
          </a:blip>
          <a:srcRect l="2362" t="6827" r="41814" b="42428"/>
          <a:stretch/>
        </p:blipFill>
        <p:spPr bwMode="auto">
          <a:xfrm>
            <a:off x="513039" y="1778948"/>
            <a:ext cx="3672409" cy="2086398"/>
          </a:xfrm>
          <a:prstGeom prst="roundRect">
            <a:avLst/>
          </a:prstGeom>
          <a:noFill/>
          <a:ln w="9525">
            <a:solidFill>
              <a:schemeClr val="bg1"/>
            </a:solidFill>
            <a:miter lim="800000"/>
            <a:headEnd/>
            <a:tailEnd/>
          </a:ln>
          <a:effectLst/>
          <a:extLst/>
        </p:spPr>
      </p:pic>
      <p:pic>
        <p:nvPicPr>
          <p:cNvPr id="2052" name="Picture 4"/>
          <p:cNvPicPr>
            <a:picLocks noChangeAspect="1" noChangeArrowheads="1"/>
          </p:cNvPicPr>
          <p:nvPr/>
        </p:nvPicPr>
        <p:blipFill rotWithShape="1">
          <a:blip r:embed="rId5" cstate="print">
            <a:extLst/>
          </a:blip>
          <a:srcRect l="8254" t="3644" r="24082" b="23624"/>
          <a:stretch/>
        </p:blipFill>
        <p:spPr bwMode="auto">
          <a:xfrm>
            <a:off x="5148064" y="1340768"/>
            <a:ext cx="3503360" cy="2353632"/>
          </a:xfrm>
          <a:prstGeom prst="roundRect">
            <a:avLst/>
          </a:prstGeom>
          <a:noFill/>
          <a:ln>
            <a:noFill/>
          </a:ln>
          <a:effectLst/>
          <a:extLst/>
        </p:spPr>
      </p:pic>
      <p:pic>
        <p:nvPicPr>
          <p:cNvPr id="2054" name="Picture 6"/>
          <p:cNvPicPr>
            <a:picLocks noChangeAspect="1" noChangeArrowheads="1"/>
          </p:cNvPicPr>
          <p:nvPr/>
        </p:nvPicPr>
        <p:blipFill rotWithShape="1">
          <a:blip r:embed="rId6">
            <a:extLst/>
          </a:blip>
          <a:srcRect l="42198" t="33412" r="23970" b="24275"/>
          <a:stretch/>
        </p:blipFill>
        <p:spPr bwMode="auto">
          <a:xfrm>
            <a:off x="4932040" y="3845378"/>
            <a:ext cx="3378242" cy="2640629"/>
          </a:xfrm>
          <a:prstGeom prst="roundRect">
            <a:avLst/>
          </a:prstGeom>
          <a:noFill/>
          <a:ln>
            <a:noFill/>
          </a:ln>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100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100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1000"/>
                                  </p:stCondLst>
                                  <p:childTnLst>
                                    <p:set>
                                      <p:cBhvr>
                                        <p:cTn id="16" dur="1" fill="hold">
                                          <p:stCondLst>
                                            <p:cond delay="0"/>
                                          </p:stCondLst>
                                        </p:cTn>
                                        <p:tgtEl>
                                          <p:spTgt spid="2054"/>
                                        </p:tgtEl>
                                        <p:attrNameLst>
                                          <p:attrName>style.visibility</p:attrName>
                                        </p:attrNameLst>
                                      </p:cBhvr>
                                      <p:to>
                                        <p:strVal val="visible"/>
                                      </p:to>
                                    </p:set>
                                    <p:animEffect transition="in" filter="wipe(down)">
                                      <p:cBhvr>
                                        <p:cTn id="17" dur="500"/>
                                        <p:tgtEl>
                                          <p:spTgt spid="2054"/>
                                        </p:tgtEl>
                                      </p:cBhvr>
                                    </p:animEffect>
                                  </p:childTnLst>
                                </p:cTn>
                              </p:par>
                              <p:par>
                                <p:cTn id="18" presetID="22" presetClass="entr" presetSubtype="4" fill="hold" nodeType="with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CuadroTexto"/>
          <p:cNvSpPr txBox="1">
            <a:spLocks noChangeArrowheads="1"/>
          </p:cNvSpPr>
          <p:nvPr/>
        </p:nvSpPr>
        <p:spPr bwMode="auto">
          <a:xfrm>
            <a:off x="3924300" y="1133475"/>
            <a:ext cx="472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a:latin typeface="Verdana" pitchFamily="34" charset="0"/>
              </a:rPr>
              <a:t>… la construcción del estado del arte de una investigación</a:t>
            </a:r>
          </a:p>
        </p:txBody>
      </p:sp>
      <p:sp>
        <p:nvSpPr>
          <p:cNvPr id="7" name="1 Título"/>
          <p:cNvSpPr txBox="1">
            <a:spLocks/>
          </p:cNvSpPr>
          <p:nvPr/>
        </p:nvSpPr>
        <p:spPr>
          <a:xfrm>
            <a:off x="434975" y="269875"/>
            <a:ext cx="8183563" cy="863600"/>
          </a:xfrm>
          <a:prstGeom prst="rect">
            <a:avLst/>
          </a:prstGeom>
        </p:spPr>
        <p:txBody>
          <a:bodyPr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defRPr/>
            </a:pPr>
            <a:r>
              <a:rPr lang="es-AR" sz="3200" dirty="0" smtClean="0"/>
              <a:t>Las TIC en…  </a:t>
            </a:r>
            <a:endParaRPr lang="es-AR" sz="3200" dirty="0"/>
          </a:p>
        </p:txBody>
      </p:sp>
      <p:sp>
        <p:nvSpPr>
          <p:cNvPr id="12292" name="AutoShape 8" descr="data:image/jpeg;base64,/9j/4AAQSkZJRgABAQAAAQABAAD/2wCEAAkGBhQSEBUUEhQWFBUVGBoYFxcXGBQYIBgcFhcWGRcYGRkZHCYfFx0jGRccHy8gJCcpLCwtFx4xNTAqNSYrLCkBCQoKDgwOGg8PGi0kHyUsLCosLCksLywsLCwsLCwsKiwtLCwsLCwvLDEsLCwsKSksLCwsLCwsLCwsLCwsLCwsLP/AABEIALwBDAMBIgACEQEDEQH/xAAcAAACAgMBAQAAAAAAAAAAAAAFBgQHAAMIAgH/xABEEAACAQMBBgQDBgQEBAUFAQABAgMABBEhBQYSMUFRBxNhcSIygRQjQlKRoWKxwdEzQ3KSJILh8FNzorLxFmOTs8IV/8QAGgEAAgMBAQAAAAAAAAAAAAAAAgQAAwUBBv/EADQRAAICAQMCAwcCBgIDAAAAAAECAAMRBBIhMUETUWEFInGBodHwkbEUIzJCwfEV4SQzQ//aAAwDAQACEQMRAD8Are3tqKW1nWy1tKNWllUkmi1saM2thUmzsKN2ljUkkO12fRW3sKm29lQzeHeZLZWVCrSDoeQP9T6UdaNYdqwWYKMmTbnZKSqY2xkjI7jpnHbOlVyY5NmXfFg+WThx29R/3qKN7m7zw+cRNK6ySsCzyAAMQMKikZCqNcA4507b1bspdQEqAWA6dR/cVTqqHrbI6j6xW0FgLa+o+s031st5ZMU+LIyMddNcfQmq92LtRYW+yXbEQcWQejAfKjnouf1wBU/cjb7WNx9mmP3bH4Cemfw+x6U1b3eHgux5tuyqx1Kt8rZ7EfKf2pckuBYnzE2fZ2pptr2WHA6g+RjNsi3QpxIQ3FrkEEfTFQ9595Y7SPTDzN8MUYIyzNouR0GeZqq//ojaMLcKIy+qyYH7H+lM26XhxKJBLOxL9zn4c88Z1J9T3o1sd+NuJbZpqKfeNm70A/cx/wBiyFkAJyVABb8xAHEfqaJiOvNpaLGoVeQrfimJmnma+Cs4K2YrxcTqilnYKqjLMxAAA5kk8hUkmcFfOCq72743W0RK20bXBH4s8CfQkFj+laNzvFO5v7xIFt4lQ5Z2BclVUantnOAPUiu4Ma/hLdu8jA9ZZfBXzy624rMVyKwZtnYkd1A8Mq5Rxg9x2YdiDqK5t3p3aksbloZOmqN0dTyYf1HQ5rqXFLG/25a7QtiugmTJifseqn+Fv7HpRKcR7R6nwWw3QzmyNypDKSCDkEaEEciD0q/fDze9b+3w5AuIwBIPzDpIPQ9ex9xVDXVo0TtHIpV0JVlPMEcxUvYO25LS4SeI4ZDy6MDzVu4IoyMzY1OnF6cde06Vkts0pbZ8MrOcljF5bHmYjwft8v7U07u7civbdJ4jo3MdUYfMp9R++hqe8NVTzoL1nA4Mqo+DdqDkvMR24k/mFolY7l29t/hRAH8x+Jv9x5fSnuSCkDfbxBhtCYogJphzGfhTvxEdfQfWu8mWBrbjtBJmy52f6Uu7wbJDQSBhpwMfbAJB+hFGrLf2ymTiMoibGqSZBH1xhvpSjvvvtE8bQ2x4+PRpMEADqFzqSeWeWP2mJxKLN2MGVmy1P2BHmUj+E/0qMy0xbm7MLNJJjQDhHudT+wH60Rjl67VJni5taHPb602XdnQmS11oJmRisrOj9lZV5sbOj9nZ1JJ8tLKjFvaVpMqR/McenWvi7zwr8wcDvjP8jSz6qlG2swz8YYrYjIE8b1Xxt7VmQ8LMQit+XiOC30Gtfdj7p28iEFFZQcfEAS2ObMx1JPOs3ngjvLJvKYOBqcdBgg/pSpuP4gC1+4u88I0WQa6DlxY1+taldbPSHq8+cfSKswD4b5SZvp4YxrE8tvkADLJzx6r6elGPCrakklsiyEkgHU9eFiuf2qftrfW2ktpVgkWVihHw8lDAjJJ/lS5uHvlZwxIJX8plQKQVbmOZyAeZ1+tW2LdZSNwJIPlziCpRXODJXiduipjM66AanH4T39if396h7jbzXkixxkAIpGXwS0gH4QOS56t25U82+3bK+BiWWKYHBKZ1ODn5TgkZFEbTZkcWWUAdc6aVk+AUcnp6TiUAOWU8HsJItwSoLDWo93tRY5EjwSWIGeQXOcZblk40FRri/wDPjdYGIfAZSQVDrnHwt64I4ulednXCXEPlsOhyvxHgwcKGYjR9M49KujU0yXE0V0yrxShvj4DjRcYJUnkQ2mOoIo+vKtVvb8KrxHiZRjiIGT3/AFx+1bqkk+MwAydAK558R/EB76YxxsRbIcKo08wj/Mbv6A8h61a3ivtc2+y5eE4aUrED/rzxf+gMPrXOlGomz7NoBzYflMq8/BPdrybVrlx8dwfh9I0Jx/ubJ9gtIPhnuCNoSs8pKwRYDY0LsdQgPTTUn1HfI6CtbZY0VEHCqKFUDoFGAP0FRj2nfaOoGPCX5zaaqm58XPK2w8bEGzBEJI/Cyk8UoPUcRIP8Kgj1c/EDeL7FYSyr85HBH6O+gP0GW/5a5mJrijMp0OlW0Mz9Ok66RwQCCCCMgjXIPIivuKqPwd39+WxuG/8AIY//AKj/ADX9O1W7XCMRG+lqXKmVj4u7g+ehvIF+9QfeqPxoPxf6lH6j2qkK69IqhfFjcL7JL9ogX7iU6gf5bnp6K3MdtR2olPaans/Vf/J/l9oI8PN9W2fcfFkwSYEq9uzgdx+4yO1dEwyq6q6EMrAFSNQQRkEVyVVt+C2+Z4vsMpyCC0BPQjVo/bGWHsa6w7w/aGm3DxV6jrHLxHt7w2bfYThh/iBR8ZTGvlnof3I5evOLg5OefXNddkUo70eGVpesXZTFKeckeAT/AKl5N78/WhBxE9Jq1qG1hx5znAivBWrZuvAeQH7u6Qj+KNgf2JFb7DwNRTme4Lj8sa8P/qYn+VFuE0G1lGM5lVbI2HLdSiOJck8z0UfmY9BVq2m7q28KxLrw8z+Ynmx9/wC1OVhu5DbR+XBGEXrjmT3YnVj71Hu7SgJzMjUajxTx0iJe2VBZbPWni+s6rPam+OJWESKyjTiOdcdRjpXJQiM/SWpZWtELqXyoiw1OgUepOB+9bbOCtO9Vs32YlOakMPdSD/SlNXb4VRb4fU4kRdzAT7szYYlJLHi7sebHr7D0onPuihX4ND2PKtW5O0VlgGOY5jqD1BppUVH0tFle0qMGdFjqc5lU38Umz5xKuQhbEi9NetH5PDyzvFEqqYy2pCMVBPX4eQ+lEPEKyDWbnGvIepPL31qXuXGVgwehx+gx/SqvZpt05enccA8HzB5E7eFsw2IJfcuzsrZzL8MQHxc8k9MdWbPKk2z8N3ncsC0SsSVjIUsq9OMjADY/COVMm+u1uLaNvCx+BOJgp5GQJlc98ZBHse9PGybcLGD1YZJ71vePbQoCk5PP56xLw1sPI4EqPb3hVPbxGaKTiMfxZHwsuOoI51YHh/t5rm2QyfMVBP8AI/uDUjfTbQitzEnxz3AMcUY5kuMFiOigHJPpWzdTYAto1XnwoqD14Rqfqcn60F1rW1gv17fCEiBWIXpPabvcM/EpATiDjnxKRnKL0CEnJHv30NKgHIAZ1Pv3rzcXCxqXdgqqMszEAADmSTyFU1v54wtJxQ2BKJyafUM3/l9UH8XM9MdVQMx2mh7jhZdNZSV4Zb9C/t+CQj7REAHH5xyEg9+R7H3FOtcldlbVsVbrK78cYSdmoRyWdCfqkg/mR+tUNXU+9ewxeWc1udC6/CezD4kP+4CuXrq2aN2RwVdCVZT0KnBH61Yhm57NcGsr3Blz+BG0ENrNDkcay8ZHUq6KAf1QirQrlfdreGWyuUniOq6MvR1PzI3of2IB6V0vsDbkd5bpPCcq45dVP4lbsQdKFhzEfaFBSzf2M3bV2XHcwvDKvEjjDD+o7EHUH0rmnfDdWSwuWhfVecb9HXoffoR3rqGl3fnc9NoWxjOBIuWif8rdj/CeR/XpUU4gaPU+C2D0P5mczRyFSCpIIOQRoQRqCD0NdEeGm/Qv7fgkIFxEAJB+cchIB69ex9xXPt9YvDK8UqlXQlWU9CKkbC23JaXCTwnDofow6q3cEaUZGZs6rTi9OOvadW1G2js9J4nilUMjgqwPUH+R65qBuxvPFfW6zQn/AFpnVG6q39+tEb29SKNpJGCIoyzMcACqp5oqytjvOXt6diG0vJrfORG2Ae6kBlJ9eEitOwtoGC6hlHOORG/RhkfUZH1qVvftsXd9POBhXf4c/lUBVz68Kg1C2PZGa4iiXnJIiD/mYD+tXdp6sZ8P3/Ln/M6wFfCK+ivtUzyU1la1OlSCK8sKkkHyxUvbf2xBbAefIqcXyg8zjsP68qI32+FlHJ5b3UKuNCpcaHsTyH1oD4h7mLtC3DxYMyDMTAjDg6lM9QeYPf3NdlyINw8TIBlYz3W0tocc0AdIgSFVWCDToNQXbHOgGyNrpbq0csHG3Gc5AyNAOE57EGrF8Mdtq0Js3HBLEWIB04gWJYf6lYnI7Y9a37f8PILmYysWRiBxcGACR+I5HPGP0rsbd1RjW4wO2IrT7Lv7JgwaROzKxZW9MHT6Gnbc7fb7YrQXACzKOfIMOWcdOxFOzWSuhVwGU8waqvebYZstowOnJnwPUNkf9+1Z9lP9jcq3BEvFq6qs5GHUZGO+IdlspbScvF8JzkqeR/7700WW/cRX70MjddMj6EUVs7ZJ4F8xQ2R1qN/9F2/FnhpenSaij3UsyvqOZnvZW/JXmQpto/bGXhUhFOVB5s3RiOijmO5pk2dZ+VGF/WvENrHCvwgL6nH9aWNob2XObmS3WIxWjFZEfi43CgF2BGiDGcZznGetPqoqByck8mK2WhesF+KO6ssuJoEZyCCeD5lIHMDmRoOVA9ibx7YkAgjXGNDI8XDwjuSf6A1btjcCWNJACA6hgD/EM1uWMDkBWmur9wKVBx0JlXhZOQTzFvdzdIQsZZWM07jDSvqcflX8q+gplAxWZr7SzuznLS5VCjAiz4g7qm/s2iRirqeNBkhWZeSuORB79Dg1zZcW7I7I4KspKsp0IIOCCO4Ndc1VfjBuD5im9t1+NR98o/EoH+IPVRz7j214pxNXQanYfDbof3lS7D21JaXCTwnDofoR1U9wRpXTG7G8cd9bJPEdDoy9UYfMp9v3GDXLFNXh9vq2z7nJyYJMCVfTo4H5l/cZFGwzH9bpfGXcvUTpOqt8X9wfNQ3tuv3iD75R+NR+MfxKOfce1WbbXKyIrowZWAZWGoIOoIrYRVYOJhU2tS+4TkSnHw135Oz7jhkJNvKQJBz4TyEgHp17j1Aqd4q7hfY5vPhX/h5TyH+W51K+inmPqOgpAq3qJ6UFNTV6GddRyBlDKQQQCCNQQdQQeor1VPeD2/uCLG4bQ/4DHp/9on/2/UdquGqiMTzV9LUvtMrjxa3C+0xm6gX7+MfGo/zEH82Xp3GnaqKrryq2348H0uWaa0KxStqyH5HJ5nT5CfqD+9ErYmhotaEGyzp2MpWw2nLA3HDI8bd0YqfbTnW/ae8NzcgCeeSUDkHdiB645ZojtLw+v4CQ9rKcfiRfMH6pmo9puZeynCWs5942UfqwAo+Jrb6j72R8eIGq0fBbc5nm+2yLhI8iLP4nOhYeijIz3PpW/dLwRcsJL9gqjXyUOSfR3GgHouT6irftrZY0VEUKqgBVUAAAcgAOQoGaZus1qlTXX36mbRWVlRtpbQSCF5ZDhI1LMfRRnTuaCYwGeBJJpH8XdvSW2z/uiVaZxHxDmqlWZsHoSFx9TSfDvBtfa8jtZn7PAhwMMEAPMAvgs7Y1ONBnpkU/7Y3Sa72WttO/FMI1PmE5++Vfmz1HFkH0JrvSOCoUOpsI68jy+MS92vB23nsY5JZJPNmQOGQjhTjGVHDj4sAjOTzzyqLuLtibZ18dm3Z+BmxETyDHVSpP4H7dD9a+bmeIDbM47HaCOBESEIHEU68JH4kPMEd+3KLLfnbO24Xt42WKDg4nI1CRuXLNjQEn4VGe3rgvjHCtjFxbyvUH9sQn4k7mSLMt9ZA+arDjVBkk5wHAHPsw6j601WQkaJGmQRyFQXQEHhPUZFMsqVAki1oZltaXUKe3eSbc/pSZt5VvL5ODDR2oILDUGVuSA9eEHJ7ad6BbL8Pb75JLhxH1RHcAjtroP0qwdlbCFtDhEDFFJSMaZIGcZ7k9T3qnl+oxLW8OjO1txIx0456wxs238uJV7CoO3dpRriLzxFM+DGvEis+D8oLA8IYjh4sdTihO0d8W+zsLcwvdouXh4ieHA+8CY/xGXsD0PsQVhsf7SRlpLuC8jH35wz28kYJ+I/hAJOnrj3Frey/n59JmPb/avP5+fCfbraP2uaOW4tnmjjVoZ7dQXaCXi+fgGOIMAAG9/qe2Tugkw8+7iCyuTmNSyKUDZiWVFbhchcZzn1zRbYW7wgxJIRJcGNUklAK8YXkSucZ6Z5nFGCcV1K+7TqU935kPam1obWEyzOsca9T+wAGpJ6Aa1T+8fjhM7FbNBEnR3AZz68Pyr7a0ueI2+bX90eE/cRkrEvQ9DIfVv2GB3pTpoLPTaXQKqhrBk+XlGN/EXaJOTdy/QgD9AMUX2N4yX0LDzWW4TqHUKfoygY+oNJ0OzJXXiSKRl/MqOR+oGKjEUWBHTRS3G0Tpjc/fu32gh8o8Ei/PE2OIeo/MvqPrimMiuT9k7VktpkmhbhdDkH+YI6gjQjqDXT+7u1jc2sUzRtEZFBKMCCD158weYPUEVWwxMPWaXwDlehlJeKm4X2KbzoV/4eU8h/lOdSnop5r9R0GUGustq7LjuYXhmXiSQYYf1HYg6g9CBXNO+G6slhdNC+q/NG/R0PI+/QjoR2xRKe00dDqvEGxuo+sdvCDf7ynFnO33bn7lj+Bj+A/wseXY+9XXXIYNX54Vb+/bIfImb/iIhzP+Yg0DerDkfoe9cYd4v7Q0uP5q/P7x22ps2O4heGVeJHHCw/t2IOoPQiuad8t1JNn3TRPkqfijf869D7jkR3+ldQUvb77oJtC2MbYWRfiif8rev8J5Ef2FcU4imj1Pgtg9D+ZnMqOQQQSCNQRpgjkQeldCeGO/Yv4PLlI+0xAcf8a8hIP5HsfcVQO0LB4JXilUq6EqwPQj+fvW7Yu2ZLWdJ4W4XQ5HYjqp7gjQijIzNvU0C9OOvYzq+soRutvLHfWyzxaZ0deqMPmU/wB+oIPWi9VTzDKVODMrMVlZUnJlZXmSQKCSQABkk6AAcyT0qstueNSiUx2MBuCPxniAOPyqoLMPXSpiW10vacKJZ9A99tlNc7PuIk+d4zwjuVIYD6lcfWimz5y8UbMOFmRWZddCVBI110NSKkBSUbPlKv8ABPeOM27WjYWWNmcA6cascnHdlOhHbHrTF4g7+DZsaFVWSV20jLEfAAeJ9NRrgfX0oTvf4SpdSm4tZPs8zHibQlWP5hw6ox6kc6i7ueDQScTX032hlIIQcWCRyLsxywH5dB3yNKLiPt/Du3isfivr8Y3HYsF/BDLd20Zdo1bDDJTiAYrxaHTNEdnbHht04II0iXnhABk9z3PqanYr4aGIlyeO3lI8i1DdNanSmoj86kCbA4A1OPekTa99K11Nd2ygfYsxTqXPFMg+JsJjChcsQc5OKjb35n8k3CSRK3wvFpI0Iyx84LGTkvgICRoA3U0X3Z3LMsay3qsJcKDwyOplRcFPtCDQsMAEZ1xrSrMbDtETdmsbaB84N3V3YmcwyRurQqytHPxniEQyTCIuHCMW+Zs64PPlViWGzIoAREixhmLkKMZZjkmt8cYUAAAAcgNMV7q5Kwgl9dQQcTKXPEPaBh2Zcuuh8sqD28whM/8AqpjpZ8SbIy7KulHMJx//AI2Vz+ymrBGqceIufMTmmnnwl3SjvbtmmHFFAoYqeTMxwgPddCSOuAORpGqwfBneRLa8aKQ8K3AVQTyDqTwA9s8RHvirj0npdUWFTbOsvmOIKAFAAAwANAAOgA5VXnif4bi6jM9qgFwurKuB5q9QenGOYPXUdsWLWVTPM1WtW25ZW24XhGltwzXgWWbmqc0jP/8AbevIdM86smsrK6Tmdtte1tzGZS7vzuem0LUxnCyL8UT/AJW7H+E8iPY8wKYqyuQFYoQy9ZyVfWLwyvFKpR0JVlPQj+fv1r1szaUlvMk0TcLocqf6HuCNCPWrs8WtwftMRuoF+/jHxqOcqD+bL07jI7VRNWg5np9PeuoTP6idQbm71x7QtllTRh8MifkbqPY8we1Ha5j3I3ufZ9yJVy0bfDKn5l9P4hzB/vXSmz79J4kliYMjgMpHUH/vlQEYmHrNMaW46Hp9oheLO4P2qL7TAv38Q+JR/mIOnqy9O4yO1UXDAzsFRSzMcBVBJJPIADma65oJsvc21t7iS4iiAllJJbnw55hB+AE6nHftpUDYl2m1xqQqwz5RX8KdxJ7FWlnkKtKoBgGCBg5DOfzjUacsnU9LDrKyhiFtrWsWaZUHa+3IbWPzLiRY1yBljzJ6Acz9KHbw78WtlLFFO/C8pGAB8qkkcbn8K5GM+/Y1p353QTaNqU0Ei5aF+zY5H+FuR+h6VJ1EGRv4B7zR4mxySbJn8j4sqpPDrxRhlL4xzHDr6jNVrur4i29hYrHb2xa8ckOxxhiWPCcg8TDBACADr3yWDwr3weKQ7NvMrJGSsXF0xziP817jTtRrfLatpslo5ksonlmZgGUIhHCASc8J6kcqL0j6jw/5DLnJyMHGf+omXW9e2rIx3V3nypGx5biMA9eHhUcUZKg4PPTWrN3hsn2hs0i3laFpo1dDnGQwDcDkagEHBx/0quRZX+350aZDb2cZzyIznnw8WsjkacWMD9jclvAqIqKMKoCqB0AGAP0FQyvUsF2kABh1x09IL3U2O9pZxwyymZkGOLGMDoo6kLyBOtKe/G/bwmPy8rEJF4yPmdVYcQH5QQCPWrBljDAg8iMaac/Wljerc6OeAhVGVXAA7DoPUUtfv25WY+rNjAsp9T6wxsLa63EQkUghtRjseVT2NU3uHvC1jcm1mPwE/dk/+3+oq27qf7pmX8pIx7EijSwOu4SymwWqCsUds7ZnuHeK1YRxoxRpdSXcfMqY6Dqc0oXm4d5xZM2c65MjL+xNGtwtqoC8bkKYWkLZ7MzOG9sH9jWq+2a1/IbhpnhVjiJAD/hr8rHsWPEfYil2QWAHqTN6q1tPYycBRx0ySY5bA3f8l2lklaaZ1VC7BV+FPlUKvuSSckk1J27vVbWS8VxKqZGQvNm/0qNT78qBb/b7DZ9uCuGnkyI1PIY5uw7Dt1JHrVA7Q2jJPI0sztI7HJZjkn+w7AaCnUSKaPQ+IMnhf3lxXnjzADiK2lcd2ZE/YcVbdn+O1szYlhliHcFZAPfGD+gNUhWVZtE1P+PoxjH1nVux9uwXUfmW8iyL14TqPRgdVPoamSxhlKsMgggg9QdCK5a3a2tcW9yj2pbzSQAqgnjz+AqPmB7V09syd3hRpU8qRlBdMhuFiNRkc9aAjEydVpfAIweD+s5t353Uawu2iOTG2Wib8yE6D3Xkfb1pfBrpzfbdJNoWxibAcfFE/wCVv7HkR/aua9o7PeCV4pVKuhKsD0I/mOuaNTmbGj1IuTB6jr95enhVv79sh8iZv+IiHM/5iDQN6sOR+h6mrArkzZm0pLeZJom4XQ5U/wBD3BGhHY10tubvXHtC1WVNGHwyJ+Ruo9jzB7fWgYYmZrtL4bb16H6Q7Wi9vkhjaSV1RFGWZjgCt9CN6d24762eCXQNqrDmjD5WHt26gkUMz1xkbukqLf3xbe54obMtHDyZ+TSD0/Iv7n05U2+EO/JuovssxzNCuVY/jjGBr/EugPcEHvVJ7T2e8E0kMgw8bFG91ONPTrRLcjaht9oW0gOAJFVv9Lngb9mNWFRieht0lZp2oPUTqGqM8XNwvs8hu4F+5kP3ij/LduvorH9Dp1FXkK1XtmksbRyKHRwVZTyIPMUAOJiae80vuHznJNXJ4Hm7COGQ/ZDkozafHnXyx+JT16ZHfNSNg+CUUdy73D+bCrZij1+Icx5p645YGhxk88VZ0cYUAKAABgADAAHIAdKJmzNDWa1HXYgz6z1Uc38YlERdfMKlgmRxFQQC2OeMmpFJe1d0LWC9bak0joI1DMoLY4h8PFkakEEDgGhPvigmUiqxwfl8Y5s2Bk6Cq3348SnDxW+zOGaaXPxoBJjDMvCo5FsqxJOgAz1yGjZG2rba1m/DkxvxRyIfhZffB0yMEEd/eqm2Zb//AOFtlftA4oWDKsmP8t8ASD1XGGA9ccxnojmmqXc24e8P7fOPm2ty5No7KhFxpeonEGbhB4z8yNw6YbQehAPShPhbv5wg2F63lyRfDG0hxouhiYnky9O406a2lFIGUFSCCMgjUEHUEHqKSd9vCyG/k81XMMxwGYKGD40HEuRqBpkHlUg13KwNdvA6j0P2iP4ttHPtCH7F95cBCZPK1OU+JNV5uFDHvgLVqboXE8tnE15FwTY1Bxk9nI/ASNSOn7UH3J8MIdnuZS5mmxgORwhQefCuTgnuTnGmmuXSoTOX3KVFacgd+/8AqZisrK+E1yJzDQq83jijnSDi4pXySo/AqjJd/wAo6epIoRvFvW4LxWqNIyaO64wrY+UE6Fu/aqsG2rq0nZ3iGXPEwkU8TDPLj54/UU9To2sBPfsO8Xe4KcfWOniRugJU8+IYPPTof+p/etvhtvn5yG3nP3iaHP4hyz/ej+6m9kO0INF4dOF0PQ9R/XNV7vvu5JZXIuINCDkH8w6g/wAjWNYp075xwevpFm/8d/EX+k9Z4362DJZ3PnR4wehGVkXOeFu/Yj+9EbHxRtyg8+KQSdeEKw+hyKaN39swbTtOGRQ2mGU8wRz9iO9A7nwlt2bijlkVTqBlW/QkaiubLEOazkT1KarS6hR/EZBHcd5WviHtk3O0ZmzlY28pP9MZI0924m+tALeFnZUUFmYhVA5kk4AH1rbtdSLiYHmJHB9+NqKbiXKR7StWkwFEq5J6Z0BPsxBrR6CaSe5Vx2EtXdvwUtkiBvOKaUjLKrFUX0HDgtjuTr2qLvR4IxsvFYsUfIzHIxKkEjJDH4lIGvXPpVpLXrNV5M8+NZdu3bvt+kVtyvD2DZ6ZH3k5HxSka+oQfhX9z1pqoFtjfiytSVnuEVhzQZdh7qoJH1oPH4w7NJx5zD1MUmP5VOTBKXWneQT8o61XnixuF9ri+0QL9/ENQP8AMQdPVhzHfUdqc9kbwW90vFbzJKBz4WBI9xzH1FEKnSBW70vuHUTkOmDcje59n3QkXJjbCyp+Zc9P4hzB+nU02+L24XkObyBfunP3qgfI5/F6Kx/Q+9VjVvUT0yOmorz2M612ftBJ4kliYMjgMrDqD/3yrc7gAknAHMnpXMm7e/d3YgrBJ8BOTG44lz3APyn2IqVvD4mXt5GY5JAkZ+ZI14Q3oxySR6ZxQbTMk+zH3YBGJA302olxtC4mj1R5DwnuBhQ31xn61E2BbGS7gQc2ljUfV1qBVj+C26xmujdOPu4MhT+aRhgAf6VOfcrRngTVtYU1H0EvQV9rKyqZ5WZWVlakuVYlVZSRzAIJHuByqSRe3y39g2co8zLyMMpEuMkfmJOirnr+gOtDdyN+TtUzxyWwjjVBnLFw4k4hwkFQCCAaTrqBJd6Sl2AU4gEVvlOIgYhg6EE646n3q51UDlXY7aqVIBjLEA58pSV7by7vbSEkYZ7SbTHdc5KH+NM5U9R7tVjb0bvwbXsRwMpJHmQS/lJHXrg8mH9QK83l3Y7YimtVkEhXnhWBjYEhXHEAMhv1Gehod4XbtXtks0Vwy+TxnylByc51dfyow14TrnXTXMhvZlQ54dfrIfhDe3arLaXMThLclVkbkpB1iyfmGvECM4B7cNWRWYrK5FLbPEYtjEysr4TQzae21iPCAXfnwjp6t2qq21al3NK1BY4EJZqJtW4KQSMOaoSPfGlLFxvNcc1AX0Kf1zXm133Dkw3SeXxjhDL8pzp15GlaPaND2BDkHyIxLHocLn9pE8Or+OWNUPzRcQcHnxl2ZmPfOQc047V2NFcRlJFBHQ41U9welUvt+2n2deGeHKhvxYykg9f7aEU07G8VJ7jCC2w2NZOIlRoeQI1PpmvQW6Zw3iVsMHnOcRFLQV2sIP3J2W1vtC4VflWUJp3AYn9iP1qzdtbMWeIow6aHsapi33uls7mRuAOrvx4fKniwASSO+P2pjt/GsZ+9tvh6mN8kfRgM/rXdVobrGZtuQfzpAWyspsaA9jbmXBmbPHFHJzjBK8Y/ixyBq0LXZ5VAC2MADA0AAGABWzZW3IbqMSwsGDDn19iOlCNrbfeOUrwADTBKu2Qevw8tdMelZSVisbZfVWta4EqLxN2IYL1pAPgn+MH+L/MH66/8wpTBroDbOxI723MMvXVWHNGHJh/LHUE1S+8e6U9k+JVymfhkXJVvr0PodavUz0ei1IdQh6iOG7njVPBGsc8YuAowH4ir4HLiOCG99D3zUfenxhubpPLhH2ZD83CxLsO3HgcI9gPeq/r7XdojQ0tIbdt5n0mspp3Q8Orm/OVXyoesrg4Pog5ufbT1p3uvAQcH3V0ePpxxgKf9pyP3qbhO2aumttrGVNZX0kLiSJ2jdeTKSCPqKvPwz8Svto8i4wLhRkEaCUDmQOjAcx9R1xSW2djS2szQzLwuh1HMEHkQeoI61q2dfvBMksZw8bBlPqD/AC6fWoRmcvoTUJ69jOr7m2WRGR1DKwIZSMgg8wRVH76eD80DNJZgzQnXgGrp6Y/GPUa+nWrp2PtFbi3imX5ZUVx6cQBx9OVTKrBxMCm96G4+YnIs0RRirAqRzDAgj3Br4q5OBqewrrG72ZFL/ixRyf60Vv5ivNrseCI5jhijPdERf5Ci3zR/5QY/p+sonc/wmubtg06tbwcyWGHYdkQ6j3bT3q99lbKjtoUhhUIiDAA/ck9STqTUusoSczO1Gpe8+908plYagX23YIZYopJFWSY8MadWOD06DTGT10qfXIuQRKm313iu7/aB2bZN5arpI+SuSAC5LDUIucYGpP0qXsS0sdgM/n3ZeWZVBUJkgKSc8K5IBzzY9K+74+Gty16bzZ8wikf5wWZCCRgsrAHQjmD1zUSz8NbWzie52vMJXOSQXYDPoch5XP8A2OtFNQNUawobjHIA5Jk3fHdqLbEKXmz5FaaPQEErxhdQhzgo6nUE45+xAFt6tutH9l+zOJMcJl8lg2OWePPlg/xf/NTPAy3fzLuRAy254VUHqwZiNepVDg/6hVuYqdJXZb4DeEQGA6Z7RO8NNxjs+BjKQZ5sF8ahQueFAeuMkk9z6ZpyrKyhiNjmxizdZlfDUXaG044V4pXVF7k/y6ml9fEuw4uEzhfUo4H6laAuo4JhJTY43KpI9BGO7m4EZuwJpZ3aAnwx1yONvVm1/YafSjz3CTwkxsrqw0KkEH6ikTd3aZsrloZdEYngb3PI/rpWe16rrAj9CvHxzz/idCEocefMsVrVSMFRj2pQ3v3UVomKjpp6H+1OKSggEHINR9ouFictyCkn9KL2hpkuqLH+peQfIj/HnJVYUaKXh7tMzQeXL8RGQc6/KcGmLaCW9rE8zqFVBk/0A9Type3G2YY2JIxnLEdi5LAfQEVp8W5nFqAoyM8RHfhK6foT+taWkQ2bFby5/TMXtYLkiRINgfb5fPuY14mA4I8DESHUcX55DzJPLlRi48OLNkI8oA4+ZdCPUYrbuXtaOaDjRgSxyeWRnoR0IrTvLvtHB93ERNcNokanOD3c8lApgNcz+7kY+krwirz/ALijuPbNa3M8IOUSYoP9oz/T9afZZNaW929nFFBY8TZLu355HOWPt0HoBRaWfWq7W3OSJYgwoEiWVzReMqy8LAMDzBAIPuDzpQsbuj1pdVVCnyfw72fKctbID/AXT9lIFTNmeH9hCQyW0eRyL5fH+8kVLt7ivG2t54LOLzJ34R+Ec2c9lHU12XCy1vdBP6w+mAMDTFe81S1l45P9qZpIR9mOiouONMfi4joxPUaDt6s9z422KplBM7Y0Tg4dexYnA+mamDLG0dynG2Lfj3EnnWrD5ykgb/SrKV/dm/eqqovvTvNLf3LTy4GfhVRnCKM4UfqST1JNC4IWdlVAWZiFUDqScAD3NWjgT0GnrNVQVu06O8LGJ2RbZ/Kw+gkcD9qa6Hbu7K+zWkMH/hRqpPcgfEfq2T9aI1TPM2sGdiPMzKysrxLMqjLEKO5IA1OBqfWpK57pd2hv9aQXYtZZOCQgEkghVLYKqzHQEg57etBLjxbhiv2tp4pIUHwiVwRrk/EUxkIeja9+VLfjRsiMyW1580T4ikZCNRqysp1BJUtg+groEcp0+XC2AjI4kvxp2UyG3v4fmjYIxHoeOJvo2R/zCrJ2LtRbm3imTlIiv7ZGo+hyPpVN7Ziu9nWz282bvZ0yYjkH+XxYaNgT8hBweE/CcaU0eB212kspIWB+5f4Tg44ZPi4QeWQwY4/iFd7S66o+ADnO09fQ/wDcfBtaJpmgWRDMq8RTOSAdASPfp7VXNp4GqZOO5unlGclVXhzk5PxMzYHsKdLTci1jvXvFQ+c+ueI4UkYZlXu3XOfTFad598PIYQQL51ywyEzgIPzyH8I9OZrqqWOBE/H8H/1nrjPx9IWt4ILSAIgSGJBoMhQPcnmfU6mhcO/1k8ywpOHkbOAoYjQEn4sY5A9aT23Kur1uO6uGY9lACL6KD0+leofChobhJUkLKqtni58TEAYwOXDxftTHh0BDlst6Dj9YnvsZunH1lnrICMjWh239sra27zNrwjRfzMflUe5qZaxcKKOwpQ8U+L7GCuvC3FjuU1H9aQsbapMd09fiWqh7zRb7qm7YvdMZJD8+pCpn8CKDyHLPWom2vCGMqWt3Kt+VjkH68xTDuJthLi341OeI5PoeoPsdKZjQmlGXkS5dbqKnyrYx27fDEoHZ99cbIuRniETNiRDyHqB0Iz9RVk7T2MLqISxjiB5r1Ht39qi+Lex0eyeU44lGD6jp+h/nRLw94hbBW5hVz78IzSVmjS5TXZ25B7iMam8NtvQYLZBHqIAsdq3Nr8Ch2UfhdScexovbXVzdkeYvCoOQgGhPQuTzx2pvkiU8wKH3m3IYYfN4gyEhU8v4y7E4VUC/MSasr0gQe+5YeR6TOe4dcASVYWYjXux1JqJvBsdbqFo2PCTybGeE+x5j0pT2/tcSywG4W4is2VwdJIyJeLAMgX4sYHw9NTRfcqWT7L94XZQ7iJpAQzRZ+7LA65x3pxLSH93tFBYHJTHEr+fwmuEc8MqcJ6qGBI9RnFMOwtxVgGW1PUnUn+wp1mmobc3NOWaq2wYY8Q1qVegmmZwowNAKFS3Wter27oJNea0tLIMsbyj9le0h2d5R2yvqkkerW7qrPEvYNws7XDM00LfK3Pyh+QgaKOx69dadrO+oxBcgjBwQdCDrn3710HEvouNLbhOega9Zq6NoeG1lOeIK0LH/AMM4H+0ggfTFRIfBe3zrcTEdgIx++D/Kj3CbC+0KiOcypFGdBzNXJ4VeGzRMt3drwuNYYzzXP43HQ45DpnJ1xhn3c3Fs7MhoosyDlJIeNh7Z0X6AU0rJXC2Ypqdf4g2JwJvFZmtYel/afiBZ290ttLKFkPzHHwoTqA7fhJ/+cUEzVRm4UZhm82vDEyJLKiNIcIGYAsewzSL427NkeySZGYCFwXUE4w2AHI7q2MduI1A8cti8cEN0upjbgYj8smqn2DDH/PQi33lubO3EG0AbmwuY8RzrqQjrpgnmQD8jajGhogI/p6cBbUOT5fb5R5g2Xbba2dDJOuWZB8a4DI40fB7cQOh0NVtvVsC+2bbSW7/8RZOQUfBIjYMCrd4m6EfKeI9aZPA7bQ/4i0LBuFvNjOuoOFfGdQMhTj+I1assQZSrAMpGCCAQQeYIPOp0ka1tNaU6rnOPtEbwn2ut3ssRSAOYcwuGGQVxlMg6EcJ4f+Wna0tEiQJGioi6KqgAD2ArXs3ZcVvGI4Y1jQZIVQAMnmakmhMTtcM5K8AnMHbwbWFtbySt+BSQO56D9aUNyNlmQGSTWSbEsrHmS2qp7KCNO+a3eLsxFgVHXOfoP+tEdwJ1e34h+IKfoQMUzgrSD5k/TpFQcufSNCRgDAr1isr5mlpbMJoRvFapNH5RZQ7ZKAn5io1+mD+9aN495hblI0QyTSaqo6AHBdj0Uf0qqt5tt3MN6Lr4jjKNnqp5gdgensKZq0jXKfh+sr/iPBcMOuZDt9pTbKu28vPDn44m0/TscdetWZsvxSspUBeTyW6rICP0IyDWy0t7PatsjuiucaNyYfUajXpUFfCS0DZAY+jMzD9KzVrtrO0Hj1mzdqNLqBudSG74xgzXtXbSbTZY4gTbIwaSQgjzWX5Y0B1K5+Y/Sm/ZFn5UevNtT9aFzNbWCIX+EM4jVuEkKWzjJGiDTmaC7T3u+zzzRfHPxSfEfMCMgkQHhhXX4UTBLnAGasLBP6jzMq7Urwo4A6Q9tzehYn8mJRcXB/yFZQQOEsS2eXwjlzORSU9wbkoI2dYJnUwkKM2c8Q/wmRRgR4z9Na2bN2G75iBIkjYXFte4LCRZD8sjfiONMZ6fq52mzo4mkdFCvKQZGXI4mAxnGcD/AK1XhrOvSJ7Xt68D8/PqJF2PsiRJZJ7iRZJXVU+BSqhUzjQk5JJJPvRKWatUtxQ+4u6YAxGlUKMCbbm6oReXla7u9oJeX1dhT7e3tBJrzWvF7e0Glu9akkGWt1Rm0vaU4JDRO2lNSSOdpf0btL+ki1lNGLSY1JI7W19RSC8pNtZzRa2mNSSNcN1UpLml2CU0p+LUzCziIZl++AwCRn4WIzjngqCKksqTe4Xzjd4i3lwmzpXtnKMuC5HPy+T8J/CRnOewNBdlbEt9tbMheb4bhF8ozLjiDR6fF+cEYbB/N0qF4X7xzXsMsNyRIqAJkj4mVwQQx/Fp1xmo3gxcMsl5CD8ClWAPfLJn6gD9KKOBWrRgOGUg5HrBu0pLzZsElleqZ7OVSsci68B5oUJ5YYA+W3bT1Z/CLaSXez5LOdVkEJxwsMgxyZZefZuL20p6ubZJUZJFV0YYZWGQR6g0L3a3LtrFpGgUhpDglmLYXOQi9lzr39amYLalXrIIw2c8efnIW7XhjBZXrXMUkmMEJGTovFkMC3Nx2zy65p1zWgNXoGhij2NYcsczdmszWrNfc1IEAb97N860Ydv5EEH+lIXhZvN5EhtJjhlJCZ6jt7j+XtVtSoGUqdQRgj0Nc8b1w8N1JwkgpIQrA4PwnQ5HWtPS1jUVNUeo5EUtbw3D+c6MV8jNYTVe+Fu9E9zCRMQ3AcA4wT764/anwNWdYhrYqY0p3DIkeXZsZZmI+JscR6kLyGew7eppS8TLeM26xqAZ5DwRIMZbvnsBzzTDvDtNoLaSVACyDIDZxy64IpE3Qka5AuZmLzTFlLH8Kq2AiD8K+gpincg8bPTgfH7Sp8N/LhTw33Za1TBbPMsehY88dhTdtTbEdvGZJCQMgAAElmbQKqjVmJ5Cvkv3cZ4fwqSPoDVXpt6a6srmSZ+IpEskeFUeWzZUlCBkfCSNSTqeutI22nPPU8yWPsGB5ftC2295obto/MdxYuGSXGVKyhvhEuMkDGo6fpWvd7dwzqzyNKi4MaSowU3EGoAkUjI+EAZ0OMdq+biW6yPNNjgI4E8tNEIEaYJU5yfXPWnFnNVV17/faU117/febIgsaKijhVQAB2A5Vqmu6jTSmh9xMaZjkkXF7Qq6vq0XMxoPdTmpJN13f0EvL6vF3MaD3UpqST7d3lC5LrWvNxIaHu5zUkn/2Q=="/>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2293" name="AutoShape 10" descr="data:image/jpeg;base64,/9j/4AAQSkZJRgABAQAAAQABAAD/2wCEAAkGBhQSEBUUEhQWFBUVGBoYFxcXGBQYIBgcFhcWGRcYGRkZHCYfFx0jGRccHy8gJCcpLCwtFx4xNTAqNSYrLCkBCQoKDgwOGg8PGi0kHyUsLCosLCksLywsLCwsLCwsKiwtLCwsLCwvLDEsLCwsKSksLCwsLCwsLCwsLCwsLCwsLP/AABEIALwBDAMBIgACEQEDEQH/xAAcAAACAgMBAQAAAAAAAAAAAAAFBgQHAAMIAgH/xABEEAACAQMBBgQDBgQEBAUFAQABAgMABBEhBQYSMUFRBxNhcSIygRQjQlKRoWKxwdEzQ3KSJILh8FNzorLxFmOTs8IV/8QAGgEAAgMBAQAAAAAAAAAAAAAAAgQAAwUBBv/EADQRAAICAQMCAwcCBgIDAAAAAAECAAMRBBIhMUETUWEFInGBodHwkbEUIzJCwfEV4SQzQ//aAAwDAQACEQMRAD8Are3tqKW1nWy1tKNWllUkmi1saM2thUmzsKN2ljUkkO12fRW3sKm29lQzeHeZLZWVCrSDoeQP9T6UdaNYdqwWYKMmTbnZKSqY2xkjI7jpnHbOlVyY5NmXfFg+WThx29R/3qKN7m7zw+cRNK6ySsCzyAAMQMKikZCqNcA4507b1bspdQEqAWA6dR/cVTqqHrbI6j6xW0FgLa+o+s031st5ZMU+LIyMddNcfQmq92LtRYW+yXbEQcWQejAfKjnouf1wBU/cjb7WNx9mmP3bH4Cemfw+x6U1b3eHgux5tuyqx1Kt8rZ7EfKf2pckuBYnzE2fZ2pptr2WHA6g+RjNsi3QpxIQ3FrkEEfTFQ9595Y7SPTDzN8MUYIyzNouR0GeZqq//ojaMLcKIy+qyYH7H+lM26XhxKJBLOxL9zn4c88Z1J9T3o1sd+NuJbZpqKfeNm70A/cx/wBiyFkAJyVABb8xAHEfqaJiOvNpaLGoVeQrfimJmnma+Cs4K2YrxcTqilnYKqjLMxAAA5kk8hUkmcFfOCq72743W0RK20bXBH4s8CfQkFj+laNzvFO5v7xIFt4lQ5Z2BclVUantnOAPUiu4Ma/hLdu8jA9ZZfBXzy624rMVyKwZtnYkd1A8Mq5Rxg9x2YdiDqK5t3p3aksbloZOmqN0dTyYf1HQ5rqXFLG/25a7QtiugmTJifseqn+Fv7HpRKcR7R6nwWw3QzmyNypDKSCDkEaEEciD0q/fDze9b+3w5AuIwBIPzDpIPQ9ex9xVDXVo0TtHIpV0JVlPMEcxUvYO25LS4SeI4ZDy6MDzVu4IoyMzY1OnF6cde06Vkts0pbZ8MrOcljF5bHmYjwft8v7U07u7civbdJ4jo3MdUYfMp9R++hqe8NVTzoL1nA4Mqo+DdqDkvMR24k/mFolY7l29t/hRAH8x+Jv9x5fSnuSCkDfbxBhtCYogJphzGfhTvxEdfQfWu8mWBrbjtBJmy52f6Uu7wbJDQSBhpwMfbAJB+hFGrLf2ymTiMoibGqSZBH1xhvpSjvvvtE8bQ2x4+PRpMEADqFzqSeWeWP2mJxKLN2MGVmy1P2BHmUj+E/0qMy0xbm7MLNJJjQDhHudT+wH60Rjl67VJni5taHPb602XdnQmS11oJmRisrOj9lZV5sbOj9nZ1JJ8tLKjFvaVpMqR/McenWvi7zwr8wcDvjP8jSz6qlG2swz8YYrYjIE8b1Xxt7VmQ8LMQit+XiOC30Gtfdj7p28iEFFZQcfEAS2ObMx1JPOs3ngjvLJvKYOBqcdBgg/pSpuP4gC1+4u88I0WQa6DlxY1+taldbPSHq8+cfSKswD4b5SZvp4YxrE8tvkADLJzx6r6elGPCrakklsiyEkgHU9eFiuf2qftrfW2ktpVgkWVihHw8lDAjJJ/lS5uHvlZwxIJX8plQKQVbmOZyAeZ1+tW2LdZSNwJIPlziCpRXODJXiduipjM66AanH4T39if396h7jbzXkixxkAIpGXwS0gH4QOS56t25U82+3bK+BiWWKYHBKZ1ODn5TgkZFEbTZkcWWUAdc6aVk+AUcnp6TiUAOWU8HsJItwSoLDWo93tRY5EjwSWIGeQXOcZblk40FRri/wDPjdYGIfAZSQVDrnHwt64I4ulednXCXEPlsOhyvxHgwcKGYjR9M49KujU0yXE0V0yrxShvj4DjRcYJUnkQ2mOoIo+vKtVvb8KrxHiZRjiIGT3/AFx+1bqkk+MwAydAK558R/EB76YxxsRbIcKo08wj/Mbv6A8h61a3ivtc2+y5eE4aUrED/rzxf+gMPrXOlGomz7NoBzYflMq8/BPdrybVrlx8dwfh9I0Jx/ubJ9gtIPhnuCNoSs8pKwRYDY0LsdQgPTTUn1HfI6CtbZY0VEHCqKFUDoFGAP0FRj2nfaOoGPCX5zaaqm58XPK2w8bEGzBEJI/Cyk8UoPUcRIP8Kgj1c/EDeL7FYSyr85HBH6O+gP0GW/5a5mJrijMp0OlW0Mz9Ok66RwQCCCCMgjXIPIivuKqPwd39+WxuG/8AIY//AKj/ADX9O1W7XCMRG+lqXKmVj4u7g+ehvIF+9QfeqPxoPxf6lH6j2qkK69IqhfFjcL7JL9ogX7iU6gf5bnp6K3MdtR2olPaans/Vf/J/l9oI8PN9W2fcfFkwSYEq9uzgdx+4yO1dEwyq6q6EMrAFSNQQRkEVyVVt+C2+Z4vsMpyCC0BPQjVo/bGWHsa6w7w/aGm3DxV6jrHLxHt7w2bfYThh/iBR8ZTGvlnof3I5evOLg5OefXNddkUo70eGVpesXZTFKeckeAT/AKl5N78/WhBxE9Jq1qG1hx5znAivBWrZuvAeQH7u6Qj+KNgf2JFb7DwNRTme4Lj8sa8P/qYn+VFuE0G1lGM5lVbI2HLdSiOJck8z0UfmY9BVq2m7q28KxLrw8z+Ynmx9/wC1OVhu5DbR+XBGEXrjmT3YnVj71Hu7SgJzMjUajxTx0iJe2VBZbPWni+s6rPam+OJWESKyjTiOdcdRjpXJQiM/SWpZWtELqXyoiw1OgUepOB+9bbOCtO9Vs32YlOakMPdSD/SlNXb4VRb4fU4kRdzAT7szYYlJLHi7sebHr7D0onPuihX4ND2PKtW5O0VlgGOY5jqD1BppUVH0tFle0qMGdFjqc5lU38Umz5xKuQhbEi9NetH5PDyzvFEqqYy2pCMVBPX4eQ+lEPEKyDWbnGvIepPL31qXuXGVgwehx+gx/SqvZpt05enccA8HzB5E7eFsw2IJfcuzsrZzL8MQHxc8k9MdWbPKk2z8N3ncsC0SsSVjIUsq9OMjADY/COVMm+u1uLaNvCx+BOJgp5GQJlc98ZBHse9PGybcLGD1YZJ71vePbQoCk5PP56xLw1sPI4EqPb3hVPbxGaKTiMfxZHwsuOoI51YHh/t5rm2QyfMVBP8AI/uDUjfTbQitzEnxz3AMcUY5kuMFiOigHJPpWzdTYAto1XnwoqD14Rqfqcn60F1rW1gv17fCEiBWIXpPabvcM/EpATiDjnxKRnKL0CEnJHv30NKgHIAZ1Pv3rzcXCxqXdgqqMszEAADmSTyFU1v54wtJxQ2BKJyafUM3/l9UH8XM9MdVQMx2mh7jhZdNZSV4Zb9C/t+CQj7REAHH5xyEg9+R7H3FOtcldlbVsVbrK78cYSdmoRyWdCfqkg/mR+tUNXU+9ewxeWc1udC6/CezD4kP+4CuXrq2aN2RwVdCVZT0KnBH61Yhm57NcGsr3Blz+BG0ENrNDkcay8ZHUq6KAf1QirQrlfdreGWyuUniOq6MvR1PzI3of2IB6V0vsDbkd5bpPCcq45dVP4lbsQdKFhzEfaFBSzf2M3bV2XHcwvDKvEjjDD+o7EHUH0rmnfDdWSwuWhfVecb9HXoffoR3rqGl3fnc9NoWxjOBIuWif8rdj/CeR/XpUU4gaPU+C2D0P5mczRyFSCpIIOQRoQRqCD0NdEeGm/Qv7fgkIFxEAJB+cchIB69ex9xXPt9YvDK8UqlXQlWU9CKkbC23JaXCTwnDofow6q3cEaUZGZs6rTi9OOvadW1G2js9J4nilUMjgqwPUH+R65qBuxvPFfW6zQn/AFpnVG6q39+tEb29SKNpJGCIoyzMcACqp5oqytjvOXt6diG0vJrfORG2Ae6kBlJ9eEitOwtoGC6hlHOORG/RhkfUZH1qVvftsXd9POBhXf4c/lUBVz68Kg1C2PZGa4iiXnJIiD/mYD+tXdp6sZ8P3/Ln/M6wFfCK+ivtUzyU1la1OlSCK8sKkkHyxUvbf2xBbAefIqcXyg8zjsP68qI32+FlHJ5b3UKuNCpcaHsTyH1oD4h7mLtC3DxYMyDMTAjDg6lM9QeYPf3NdlyINw8TIBlYz3W0tocc0AdIgSFVWCDToNQXbHOgGyNrpbq0csHG3Gc5AyNAOE57EGrF8Mdtq0Js3HBLEWIB04gWJYf6lYnI7Y9a37f8PILmYysWRiBxcGACR+I5HPGP0rsbd1RjW4wO2IrT7Lv7JgwaROzKxZW9MHT6Gnbc7fb7YrQXACzKOfIMOWcdOxFOzWSuhVwGU8waqvebYZstowOnJnwPUNkf9+1Z9lP9jcq3BEvFq6qs5GHUZGO+IdlspbScvF8JzkqeR/7700WW/cRX70MjddMj6EUVs7ZJ4F8xQ2R1qN/9F2/FnhpenSaij3UsyvqOZnvZW/JXmQpto/bGXhUhFOVB5s3RiOijmO5pk2dZ+VGF/WvENrHCvwgL6nH9aWNob2XObmS3WIxWjFZEfi43CgF2BGiDGcZznGetPqoqByck8mK2WhesF+KO6ssuJoEZyCCeD5lIHMDmRoOVA9ibx7YkAgjXGNDI8XDwjuSf6A1btjcCWNJACA6hgD/EM1uWMDkBWmur9wKVBx0JlXhZOQTzFvdzdIQsZZWM07jDSvqcflX8q+gplAxWZr7SzuznLS5VCjAiz4g7qm/s2iRirqeNBkhWZeSuORB79Dg1zZcW7I7I4KspKsp0IIOCCO4Ndc1VfjBuD5im9t1+NR98o/EoH+IPVRz7j214pxNXQanYfDbof3lS7D21JaXCTwnDofoR1U9wRpXTG7G8cd9bJPEdDoy9UYfMp9v3GDXLFNXh9vq2z7nJyYJMCVfTo4H5l/cZFGwzH9bpfGXcvUTpOqt8X9wfNQ3tuv3iD75R+NR+MfxKOfce1WbbXKyIrowZWAZWGoIOoIrYRVYOJhU2tS+4TkSnHw135Oz7jhkJNvKQJBz4TyEgHp17j1Aqd4q7hfY5vPhX/h5TyH+W51K+inmPqOgpAq3qJ6UFNTV6GddRyBlDKQQQCCNQQdQQeor1VPeD2/uCLG4bQ/4DHp/9on/2/UdquGqiMTzV9LUvtMrjxa3C+0xm6gX7+MfGo/zEH82Xp3GnaqKrryq2348H0uWaa0KxStqyH5HJ5nT5CfqD+9ErYmhotaEGyzp2MpWw2nLA3HDI8bd0YqfbTnW/ae8NzcgCeeSUDkHdiB645ZojtLw+v4CQ9rKcfiRfMH6pmo9puZeynCWs5942UfqwAo+Jrb6j72R8eIGq0fBbc5nm+2yLhI8iLP4nOhYeijIz3PpW/dLwRcsJL9gqjXyUOSfR3GgHouT6irftrZY0VEUKqgBVUAAAcgAOQoGaZus1qlTXX36mbRWVlRtpbQSCF5ZDhI1LMfRRnTuaCYwGeBJJpH8XdvSW2z/uiVaZxHxDmqlWZsHoSFx9TSfDvBtfa8jtZn7PAhwMMEAPMAvgs7Y1ONBnpkU/7Y3Sa72WttO/FMI1PmE5++Vfmz1HFkH0JrvSOCoUOpsI68jy+MS92vB23nsY5JZJPNmQOGQjhTjGVHDj4sAjOTzzyqLuLtibZ18dm3Z+BmxETyDHVSpP4H7dD9a+bmeIDbM47HaCOBESEIHEU68JH4kPMEd+3KLLfnbO24Xt42WKDg4nI1CRuXLNjQEn4VGe3rgvjHCtjFxbyvUH9sQn4k7mSLMt9ZA+arDjVBkk5wHAHPsw6j601WQkaJGmQRyFQXQEHhPUZFMsqVAki1oZltaXUKe3eSbc/pSZt5VvL5ODDR2oILDUGVuSA9eEHJ7ad6BbL8Pb75JLhxH1RHcAjtroP0qwdlbCFtDhEDFFJSMaZIGcZ7k9T3qnl+oxLW8OjO1txIx0456wxs238uJV7CoO3dpRriLzxFM+DGvEis+D8oLA8IYjh4sdTihO0d8W+zsLcwvdouXh4ieHA+8CY/xGXsD0PsQVhsf7SRlpLuC8jH35wz28kYJ+I/hAJOnrj3Frey/n59JmPb/avP5+fCfbraP2uaOW4tnmjjVoZ7dQXaCXi+fgGOIMAAG9/qe2Tugkw8+7iCyuTmNSyKUDZiWVFbhchcZzn1zRbYW7wgxJIRJcGNUklAK8YXkSucZ6Z5nFGCcV1K+7TqU935kPam1obWEyzOsca9T+wAGpJ6Aa1T+8fjhM7FbNBEnR3AZz68Pyr7a0ueI2+bX90eE/cRkrEvQ9DIfVv2GB3pTpoLPTaXQKqhrBk+XlGN/EXaJOTdy/QgD9AMUX2N4yX0LDzWW4TqHUKfoygY+oNJ0OzJXXiSKRl/MqOR+oGKjEUWBHTRS3G0Tpjc/fu32gh8o8Ei/PE2OIeo/MvqPrimMiuT9k7VktpkmhbhdDkH+YI6gjQjqDXT+7u1jc2sUzRtEZFBKMCCD158weYPUEVWwxMPWaXwDlehlJeKm4X2KbzoV/4eU8h/lOdSnop5r9R0GUGustq7LjuYXhmXiSQYYf1HYg6g9CBXNO+G6slhdNC+q/NG/R0PI+/QjoR2xRKe00dDqvEGxuo+sdvCDf7ynFnO33bn7lj+Bj+A/wseXY+9XXXIYNX54Vb+/bIfImb/iIhzP+Yg0DerDkfoe9cYd4v7Q0uP5q/P7x22ps2O4heGVeJHHCw/t2IOoPQiuad8t1JNn3TRPkqfijf869D7jkR3+ldQUvb77oJtC2MbYWRfiif8rev8J5Ef2FcU4imj1Pgtg9D+ZnMqOQQQSCNQRpgjkQeldCeGO/Yv4PLlI+0xAcf8a8hIP5HsfcVQO0LB4JXilUq6EqwPQj+fvW7Yu2ZLWdJ4W4XQ5HYjqp7gjQijIzNvU0C9OOvYzq+soRutvLHfWyzxaZ0deqMPmU/wB+oIPWi9VTzDKVODMrMVlZUnJlZXmSQKCSQABkk6AAcyT0qstueNSiUx2MBuCPxniAOPyqoLMPXSpiW10vacKJZ9A99tlNc7PuIk+d4zwjuVIYD6lcfWimz5y8UbMOFmRWZddCVBI110NSKkBSUbPlKv8ABPeOM27WjYWWNmcA6cascnHdlOhHbHrTF4g7+DZsaFVWSV20jLEfAAeJ9NRrgfX0oTvf4SpdSm4tZPs8zHibQlWP5hw6ox6kc6i7ueDQScTX032hlIIQcWCRyLsxywH5dB3yNKLiPt/Du3isfivr8Y3HYsF/BDLd20Zdo1bDDJTiAYrxaHTNEdnbHht04II0iXnhABk9z3PqanYr4aGIlyeO3lI8i1DdNanSmoj86kCbA4A1OPekTa99K11Nd2ygfYsxTqXPFMg+JsJjChcsQc5OKjb35n8k3CSRK3wvFpI0Iyx84LGTkvgICRoA3U0X3Z3LMsay3qsJcKDwyOplRcFPtCDQsMAEZ1xrSrMbDtETdmsbaB84N3V3YmcwyRurQqytHPxniEQyTCIuHCMW+Zs64PPlViWGzIoAREixhmLkKMZZjkmt8cYUAAAAcgNMV7q5Kwgl9dQQcTKXPEPaBh2Zcuuh8sqD28whM/8AqpjpZ8SbIy7KulHMJx//AI2Vz+ymrBGqceIufMTmmnnwl3SjvbtmmHFFAoYqeTMxwgPddCSOuAORpGqwfBneRLa8aKQ8K3AVQTyDqTwA9s8RHvirj0npdUWFTbOsvmOIKAFAAAwANAAOgA5VXnif4bi6jM9qgFwurKuB5q9QenGOYPXUdsWLWVTPM1WtW25ZW24XhGltwzXgWWbmqc0jP/8AbevIdM86smsrK6Tmdtte1tzGZS7vzuem0LUxnCyL8UT/AJW7H+E8iPY8wKYqyuQFYoQy9ZyVfWLwyvFKpR0JVlPQj+fv1r1szaUlvMk0TcLocqf6HuCNCPWrs8WtwftMRuoF+/jHxqOcqD+bL07jI7VRNWg5np9PeuoTP6idQbm71x7QtllTRh8MifkbqPY8we1Ha5j3I3ufZ9yJVy0bfDKn5l9P4hzB/vXSmz79J4kliYMjgMpHUH/vlQEYmHrNMaW46Hp9oheLO4P2qL7TAv38Q+JR/mIOnqy9O4yO1UXDAzsFRSzMcBVBJJPIADma65oJsvc21t7iS4iiAllJJbnw55hB+AE6nHftpUDYl2m1xqQqwz5RX8KdxJ7FWlnkKtKoBgGCBg5DOfzjUacsnU9LDrKyhiFtrWsWaZUHa+3IbWPzLiRY1yBljzJ6Acz9KHbw78WtlLFFO/C8pGAB8qkkcbn8K5GM+/Y1p353QTaNqU0Ei5aF+zY5H+FuR+h6VJ1EGRv4B7zR4mxySbJn8j4sqpPDrxRhlL4xzHDr6jNVrur4i29hYrHb2xa8ckOxxhiWPCcg8TDBACADr3yWDwr3weKQ7NvMrJGSsXF0xziP817jTtRrfLatpslo5ksonlmZgGUIhHCASc8J6kcqL0j6jw/5DLnJyMHGf+omXW9e2rIx3V3nypGx5biMA9eHhUcUZKg4PPTWrN3hsn2hs0i3laFpo1dDnGQwDcDkagEHBx/0quRZX+350aZDb2cZzyIznnw8WsjkacWMD9jclvAqIqKMKoCqB0AGAP0FQyvUsF2kABh1x09IL3U2O9pZxwyymZkGOLGMDoo6kLyBOtKe/G/bwmPy8rEJF4yPmdVYcQH5QQCPWrBljDAg8iMaac/Wljerc6OeAhVGVXAA7DoPUUtfv25WY+rNjAsp9T6wxsLa63EQkUghtRjseVT2NU3uHvC1jcm1mPwE/dk/+3+oq27qf7pmX8pIx7EijSwOu4SymwWqCsUds7ZnuHeK1YRxoxRpdSXcfMqY6Dqc0oXm4d5xZM2c65MjL+xNGtwtqoC8bkKYWkLZ7MzOG9sH9jWq+2a1/IbhpnhVjiJAD/hr8rHsWPEfYil2QWAHqTN6q1tPYycBRx0ySY5bA3f8l2lklaaZ1VC7BV+FPlUKvuSSckk1J27vVbWS8VxKqZGQvNm/0qNT78qBb/b7DZ9uCuGnkyI1PIY5uw7Dt1JHrVA7Q2jJPI0sztI7HJZjkn+w7AaCnUSKaPQ+IMnhf3lxXnjzADiK2lcd2ZE/YcVbdn+O1szYlhliHcFZAPfGD+gNUhWVZtE1P+PoxjH1nVux9uwXUfmW8iyL14TqPRgdVPoamSxhlKsMgggg9QdCK5a3a2tcW9yj2pbzSQAqgnjz+AqPmB7V09syd3hRpU8qRlBdMhuFiNRkc9aAjEydVpfAIweD+s5t353Uawu2iOTG2Wib8yE6D3Xkfb1pfBrpzfbdJNoWxibAcfFE/wCVv7HkR/aua9o7PeCV4pVKuhKsD0I/mOuaNTmbGj1IuTB6jr95enhVv79sh8iZv+IiHM/5iDQN6sOR+h6mrArkzZm0pLeZJom4XQ5U/wBD3BGhHY10tubvXHtC1WVNGHwyJ+Ruo9jzB7fWgYYmZrtL4bb16H6Q7Wi9vkhjaSV1RFGWZjgCt9CN6d24762eCXQNqrDmjD5WHt26gkUMz1xkbukqLf3xbe54obMtHDyZ+TSD0/Iv7n05U2+EO/JuovssxzNCuVY/jjGBr/EugPcEHvVJ7T2e8E0kMgw8bFG91ONPTrRLcjaht9oW0gOAJFVv9Lngb9mNWFRieht0lZp2oPUTqGqM8XNwvs8hu4F+5kP3ij/LduvorH9Dp1FXkK1XtmksbRyKHRwVZTyIPMUAOJiae80vuHznJNXJ4Hm7COGQ/ZDkozafHnXyx+JT16ZHfNSNg+CUUdy73D+bCrZij1+Icx5p645YGhxk88VZ0cYUAKAABgADAAHIAdKJmzNDWa1HXYgz6z1Uc38YlERdfMKlgmRxFQQC2OeMmpFJe1d0LWC9bak0joI1DMoLY4h8PFkakEEDgGhPvigmUiqxwfl8Y5s2Bk6Cq3348SnDxW+zOGaaXPxoBJjDMvCo5FsqxJOgAz1yGjZG2rba1m/DkxvxRyIfhZffB0yMEEd/eqm2Zb//AOFtlftA4oWDKsmP8t8ASD1XGGA9ccxnojmmqXc24e8P7fOPm2ty5No7KhFxpeonEGbhB4z8yNw6YbQehAPShPhbv5wg2F63lyRfDG0hxouhiYnky9O406a2lFIGUFSCCMgjUEHUEHqKSd9vCyG/k81XMMxwGYKGD40HEuRqBpkHlUg13KwNdvA6j0P2iP4ttHPtCH7F95cBCZPK1OU+JNV5uFDHvgLVqboXE8tnE15FwTY1Bxk9nI/ASNSOn7UH3J8MIdnuZS5mmxgORwhQefCuTgnuTnGmmuXSoTOX3KVFacgd+/8AqZisrK+E1yJzDQq83jijnSDi4pXySo/AqjJd/wAo6epIoRvFvW4LxWqNIyaO64wrY+UE6Fu/aqsG2rq0nZ3iGXPEwkU8TDPLj54/UU9To2sBPfsO8Xe4KcfWOniRugJU8+IYPPTof+p/etvhtvn5yG3nP3iaHP4hyz/ej+6m9kO0INF4dOF0PQ9R/XNV7vvu5JZXIuINCDkH8w6g/wAjWNYp075xwevpFm/8d/EX+k9Z4362DJZ3PnR4wehGVkXOeFu/Yj+9EbHxRtyg8+KQSdeEKw+hyKaN39swbTtOGRQ2mGU8wRz9iO9A7nwlt2bijlkVTqBlW/QkaiubLEOazkT1KarS6hR/EZBHcd5WviHtk3O0ZmzlY28pP9MZI0924m+tALeFnZUUFmYhVA5kk4AH1rbtdSLiYHmJHB9+NqKbiXKR7StWkwFEq5J6Z0BPsxBrR6CaSe5Vx2EtXdvwUtkiBvOKaUjLKrFUX0HDgtjuTr2qLvR4IxsvFYsUfIzHIxKkEjJDH4lIGvXPpVpLXrNV5M8+NZdu3bvt+kVtyvD2DZ6ZH3k5HxSka+oQfhX9z1pqoFtjfiytSVnuEVhzQZdh7qoJH1oPH4w7NJx5zD1MUmP5VOTBKXWneQT8o61XnixuF9ri+0QL9/ENQP8AMQdPVhzHfUdqc9kbwW90vFbzJKBz4WBI9xzH1FEKnSBW70vuHUTkOmDcje59n3QkXJjbCyp+Zc9P4hzB+nU02+L24XkObyBfunP3qgfI5/F6Kx/Q+9VjVvUT0yOmorz2M612ftBJ4kliYMjgMrDqD/3yrc7gAknAHMnpXMm7e/d3YgrBJ8BOTG44lz3APyn2IqVvD4mXt5GY5JAkZ+ZI14Q3oxySR6ZxQbTMk+zH3YBGJA302olxtC4mj1R5DwnuBhQ31xn61E2BbGS7gQc2ljUfV1qBVj+C26xmujdOPu4MhT+aRhgAf6VOfcrRngTVtYU1H0EvQV9rKyqZ5WZWVlakuVYlVZSRzAIJHuByqSRe3y39g2co8zLyMMpEuMkfmJOirnr+gOtDdyN+TtUzxyWwjjVBnLFw4k4hwkFQCCAaTrqBJd6Sl2AU4gEVvlOIgYhg6EE646n3q51UDlXY7aqVIBjLEA58pSV7by7vbSEkYZ7SbTHdc5KH+NM5U9R7tVjb0bvwbXsRwMpJHmQS/lJHXrg8mH9QK83l3Y7YimtVkEhXnhWBjYEhXHEAMhv1Gehod4XbtXtks0Vwy+TxnylByc51dfyow14TrnXTXMhvZlQ54dfrIfhDe3arLaXMThLclVkbkpB1iyfmGvECM4B7cNWRWYrK5FLbPEYtjEysr4TQzae21iPCAXfnwjp6t2qq21al3NK1BY4EJZqJtW4KQSMOaoSPfGlLFxvNcc1AX0Kf1zXm133Dkw3SeXxjhDL8pzp15GlaPaND2BDkHyIxLHocLn9pE8Or+OWNUPzRcQcHnxl2ZmPfOQc047V2NFcRlJFBHQ41U9welUvt+2n2deGeHKhvxYykg9f7aEU07G8VJ7jCC2w2NZOIlRoeQI1PpmvQW6Zw3iVsMHnOcRFLQV2sIP3J2W1vtC4VflWUJp3AYn9iP1qzdtbMWeIow6aHsapi33uls7mRuAOrvx4fKniwASSO+P2pjt/GsZ+9tvh6mN8kfRgM/rXdVobrGZtuQfzpAWyspsaA9jbmXBmbPHFHJzjBK8Y/ixyBq0LXZ5VAC2MADA0AAGABWzZW3IbqMSwsGDDn19iOlCNrbfeOUrwADTBKu2Qevw8tdMelZSVisbZfVWta4EqLxN2IYL1pAPgn+MH+L/MH66/8wpTBroDbOxI723MMvXVWHNGHJh/LHUE1S+8e6U9k+JVymfhkXJVvr0PodavUz0ei1IdQh6iOG7njVPBGsc8YuAowH4ir4HLiOCG99D3zUfenxhubpPLhH2ZD83CxLsO3HgcI9gPeq/r7XdojQ0tIbdt5n0mspp3Q8Orm/OVXyoesrg4Pog5ufbT1p3uvAQcH3V0ePpxxgKf9pyP3qbhO2aumttrGVNZX0kLiSJ2jdeTKSCPqKvPwz8Svto8i4wLhRkEaCUDmQOjAcx9R1xSW2djS2szQzLwuh1HMEHkQeoI61q2dfvBMksZw8bBlPqD/AC6fWoRmcvoTUJ69jOr7m2WRGR1DKwIZSMgg8wRVH76eD80DNJZgzQnXgGrp6Y/GPUa+nWrp2PtFbi3imX5ZUVx6cQBx9OVTKrBxMCm96G4+YnIs0RRirAqRzDAgj3Br4q5OBqewrrG72ZFL/ixRyf60Vv5ivNrseCI5jhijPdERf5Ci3zR/5QY/p+sonc/wmubtg06tbwcyWGHYdkQ6j3bT3q99lbKjtoUhhUIiDAA/ck9STqTUusoSczO1Gpe8+908plYagX23YIZYopJFWSY8MadWOD06DTGT10qfXIuQRKm313iu7/aB2bZN5arpI+SuSAC5LDUIucYGpP0qXsS0sdgM/n3ZeWZVBUJkgKSc8K5IBzzY9K+74+Gty16bzZ8wikf5wWZCCRgsrAHQjmD1zUSz8NbWzie52vMJXOSQXYDPoch5XP8A2OtFNQNUawobjHIA5Jk3fHdqLbEKXmz5FaaPQEErxhdQhzgo6nUE45+xAFt6tutH9l+zOJMcJl8lg2OWePPlg/xf/NTPAy3fzLuRAy254VUHqwZiNepVDg/6hVuYqdJXZb4DeEQGA6Z7RO8NNxjs+BjKQZ5sF8ahQueFAeuMkk9z6ZpyrKyhiNjmxizdZlfDUXaG044V4pXVF7k/y6ml9fEuw4uEzhfUo4H6laAuo4JhJTY43KpI9BGO7m4EZuwJpZ3aAnwx1yONvVm1/YafSjz3CTwkxsrqw0KkEH6ikTd3aZsrloZdEYngb3PI/rpWe16rrAj9CvHxzz/idCEocefMsVrVSMFRj2pQ3v3UVomKjpp6H+1OKSggEHINR9ouFictyCkn9KL2hpkuqLH+peQfIj/HnJVYUaKXh7tMzQeXL8RGQc6/KcGmLaCW9rE8zqFVBk/0A9Type3G2YY2JIxnLEdi5LAfQEVp8W5nFqAoyM8RHfhK6foT+taWkQ2bFby5/TMXtYLkiRINgfb5fPuY14mA4I8DESHUcX55DzJPLlRi48OLNkI8oA4+ZdCPUYrbuXtaOaDjRgSxyeWRnoR0IrTvLvtHB93ERNcNokanOD3c8lApgNcz+7kY+krwirz/ALijuPbNa3M8IOUSYoP9oz/T9afZZNaW929nFFBY8TZLu355HOWPt0HoBRaWfWq7W3OSJYgwoEiWVzReMqy8LAMDzBAIPuDzpQsbuj1pdVVCnyfw72fKctbID/AXT9lIFTNmeH9hCQyW0eRyL5fH+8kVLt7ivG2t54LOLzJ34R+Ec2c9lHU12XCy1vdBP6w+mAMDTFe81S1l45P9qZpIR9mOiouONMfi4joxPUaDt6s9z422KplBM7Y0Tg4dexYnA+mamDLG0dynG2Lfj3EnnWrD5ykgb/SrKV/dm/eqqovvTvNLf3LTy4GfhVRnCKM4UfqST1JNC4IWdlVAWZiFUDqScAD3NWjgT0GnrNVQVu06O8LGJ2RbZ/Kw+gkcD9qa6Hbu7K+zWkMH/hRqpPcgfEfq2T9aI1TPM2sGdiPMzKysrxLMqjLEKO5IA1OBqfWpK57pd2hv9aQXYtZZOCQgEkghVLYKqzHQEg57etBLjxbhiv2tp4pIUHwiVwRrk/EUxkIeja9+VLfjRsiMyW1580T4ikZCNRqysp1BJUtg+groEcp0+XC2AjI4kvxp2UyG3v4fmjYIxHoeOJvo2R/zCrJ2LtRbm3imTlIiv7ZGo+hyPpVN7Ziu9nWz282bvZ0yYjkH+XxYaNgT8hBweE/CcaU0eB212kspIWB+5f4Tg44ZPi4QeWQwY4/iFd7S66o+ADnO09fQ/wDcfBtaJpmgWRDMq8RTOSAdASPfp7VXNp4GqZOO5unlGclVXhzk5PxMzYHsKdLTci1jvXvFQ+c+ueI4UkYZlXu3XOfTFad598PIYQQL51ywyEzgIPzyH8I9OZrqqWOBE/H8H/1nrjPx9IWt4ILSAIgSGJBoMhQPcnmfU6mhcO/1k8ywpOHkbOAoYjQEn4sY5A9aT23Kur1uO6uGY9lACL6KD0+leofChobhJUkLKqtni58TEAYwOXDxftTHh0BDlst6Dj9YnvsZunH1lnrICMjWh239sra27zNrwjRfzMflUe5qZaxcKKOwpQ8U+L7GCuvC3FjuU1H9aQsbapMd09fiWqh7zRb7qm7YvdMZJD8+pCpn8CKDyHLPWom2vCGMqWt3Kt+VjkH68xTDuJthLi341OeI5PoeoPsdKZjQmlGXkS5dbqKnyrYx27fDEoHZ99cbIuRniETNiRDyHqB0Iz9RVk7T2MLqISxjiB5r1Ht39qi+Lex0eyeU44lGD6jp+h/nRLw94hbBW5hVz78IzSVmjS5TXZ25B7iMam8NtvQYLZBHqIAsdq3Nr8Ch2UfhdScexovbXVzdkeYvCoOQgGhPQuTzx2pvkiU8wKH3m3IYYfN4gyEhU8v4y7E4VUC/MSasr0gQe+5YeR6TOe4dcASVYWYjXux1JqJvBsdbqFo2PCTybGeE+x5j0pT2/tcSywG4W4is2VwdJIyJeLAMgX4sYHw9NTRfcqWT7L94XZQ7iJpAQzRZ+7LA65x3pxLSH93tFBYHJTHEr+fwmuEc8MqcJ6qGBI9RnFMOwtxVgGW1PUnUn+wp1mmobc3NOWaq2wYY8Q1qVegmmZwowNAKFS3Wter27oJNea0tLIMsbyj9le0h2d5R2yvqkkerW7qrPEvYNws7XDM00LfK3Pyh+QgaKOx69dadrO+oxBcgjBwQdCDrn3710HEvouNLbhOega9Zq6NoeG1lOeIK0LH/AMM4H+0ggfTFRIfBe3zrcTEdgIx++D/Kj3CbC+0KiOcypFGdBzNXJ4VeGzRMt3drwuNYYzzXP43HQ45DpnJ1xhn3c3Fs7MhoosyDlJIeNh7Z0X6AU0rJXC2Ypqdf4g2JwJvFZmtYel/afiBZ290ttLKFkPzHHwoTqA7fhJ/+cUEzVRm4UZhm82vDEyJLKiNIcIGYAsewzSL427NkeySZGYCFwXUE4w2AHI7q2MduI1A8cti8cEN0upjbgYj8smqn2DDH/PQi33lubO3EG0AbmwuY8RzrqQjrpgnmQD8jajGhogI/p6cBbUOT5fb5R5g2Xbba2dDJOuWZB8a4DI40fB7cQOh0NVtvVsC+2bbSW7/8RZOQUfBIjYMCrd4m6EfKeI9aZPA7bQ/4i0LBuFvNjOuoOFfGdQMhTj+I1assQZSrAMpGCCAQQeYIPOp0ka1tNaU6rnOPtEbwn2ut3ssRSAOYcwuGGQVxlMg6EcJ4f+Wna0tEiQJGioi6KqgAD2ArXs3ZcVvGI4Y1jQZIVQAMnmakmhMTtcM5K8AnMHbwbWFtbySt+BSQO56D9aUNyNlmQGSTWSbEsrHmS2qp7KCNO+a3eLsxFgVHXOfoP+tEdwJ1e34h+IKfoQMUzgrSD5k/TpFQcufSNCRgDAr1isr5mlpbMJoRvFapNH5RZQ7ZKAn5io1+mD+9aN495hblI0QyTSaqo6AHBdj0Uf0qqt5tt3MN6Lr4jjKNnqp5gdgensKZq0jXKfh+sr/iPBcMOuZDt9pTbKu28vPDn44m0/TscdetWZsvxSspUBeTyW6rICP0IyDWy0t7PatsjuiucaNyYfUajXpUFfCS0DZAY+jMzD9KzVrtrO0Hj1mzdqNLqBudSG74xgzXtXbSbTZY4gTbIwaSQgjzWX5Y0B1K5+Y/Sm/ZFn5UevNtT9aFzNbWCIX+EM4jVuEkKWzjJGiDTmaC7T3u+zzzRfHPxSfEfMCMgkQHhhXX4UTBLnAGasLBP6jzMq7Urwo4A6Q9tzehYn8mJRcXB/yFZQQOEsS2eXwjlzORSU9wbkoI2dYJnUwkKM2c8Q/wmRRgR4z9Na2bN2G75iBIkjYXFte4LCRZD8sjfiONMZ6fq52mzo4mkdFCvKQZGXI4mAxnGcD/AK1XhrOvSJ7Xt68D8/PqJF2PsiRJZJ7iRZJXVU+BSqhUzjQk5JJJPvRKWatUtxQ+4u6YAxGlUKMCbbm6oReXla7u9oJeX1dhT7e3tBJrzWvF7e0Glu9akkGWt1Rm0vaU4JDRO2lNSSOdpf0btL+ki1lNGLSY1JI7W19RSC8pNtZzRa2mNSSNcN1UpLml2CU0p+LUzCziIZl++AwCRn4WIzjngqCKksqTe4Xzjd4i3lwmzpXtnKMuC5HPy+T8J/CRnOewNBdlbEt9tbMheb4bhF8ozLjiDR6fF+cEYbB/N0qF4X7xzXsMsNyRIqAJkj4mVwQQx/Fp1xmo3gxcMsl5CD8ClWAPfLJn6gD9KKOBWrRgOGUg5HrBu0pLzZsElleqZ7OVSsci68B5oUJ5YYA+W3bT1Z/CLaSXez5LOdVkEJxwsMgxyZZefZuL20p6ubZJUZJFV0YYZWGQR6g0L3a3LtrFpGgUhpDglmLYXOQi9lzr39amYLalXrIIw2c8efnIW7XhjBZXrXMUkmMEJGTovFkMC3Nx2zy65p1zWgNXoGhij2NYcsczdmszWrNfc1IEAb97N860Ydv5EEH+lIXhZvN5EhtJjhlJCZ6jt7j+XtVtSoGUqdQRgj0Nc8b1w8N1JwkgpIQrA4PwnQ5HWtPS1jUVNUeo5EUtbw3D+c6MV8jNYTVe+Fu9E9zCRMQ3AcA4wT764/anwNWdYhrYqY0p3DIkeXZsZZmI+JscR6kLyGew7eppS8TLeM26xqAZ5DwRIMZbvnsBzzTDvDtNoLaSVACyDIDZxy64IpE3Qka5AuZmLzTFlLH8Kq2AiD8K+gpincg8bPTgfH7Sp8N/LhTw33Za1TBbPMsehY88dhTdtTbEdvGZJCQMgAAElmbQKqjVmJ5Cvkv3cZ4fwqSPoDVXpt6a6srmSZ+IpEskeFUeWzZUlCBkfCSNSTqeutI22nPPU8yWPsGB5ftC2295obto/MdxYuGSXGVKyhvhEuMkDGo6fpWvd7dwzqzyNKi4MaSowU3EGoAkUjI+EAZ0OMdq+biW6yPNNjgI4E8tNEIEaYJU5yfXPWnFnNVV17/faU117/febIgsaKijhVQAB2A5Vqmu6jTSmh9xMaZjkkXF7Qq6vq0XMxoPdTmpJN13f0EvL6vF3MaD3UpqST7d3lC5LrWvNxIaHu5zUkn/2Q=="/>
          <p:cNvSpPr>
            <a:spLocks noChangeAspect="1" noChangeArrowheads="1"/>
          </p:cNvSpPr>
          <p:nvPr/>
        </p:nvSpPr>
        <p:spPr bwMode="auto">
          <a:xfrm>
            <a:off x="3254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1276" name="Picture 12" descr="https://encrypted-tbn0.google.com/images?q=tbn:ANd9GcQIvKpAYx5lph8yfsDQP4aHIZKKOH4dq-S7b7-nfk6mjEO4P_zY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876" y="2225635"/>
            <a:ext cx="2896227" cy="1920326"/>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277"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21005" t="8920" r="61543" b="80636"/>
          <a:stretch/>
        </p:blipFill>
        <p:spPr bwMode="auto">
          <a:xfrm>
            <a:off x="485561" y="2204864"/>
            <a:ext cx="3220089" cy="1204454"/>
          </a:xfrm>
          <a:prstGeom prst="round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https://encrypted-tbn3.google.com/images?q=tbn:ANd9GcTdg9oNZmAZnfhHkU-tsWIcqGNi9pN-hbpdPqCEqCuevvRve4TJH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3676283"/>
            <a:ext cx="2778060" cy="2072861"/>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1000"/>
                                  </p:stCondLst>
                                  <p:childTnLst>
                                    <p:set>
                                      <p:cBhvr>
                                        <p:cTn id="6" dur="1" fill="hold">
                                          <p:stCondLst>
                                            <p:cond delay="0"/>
                                          </p:stCondLst>
                                        </p:cTn>
                                        <p:tgtEl>
                                          <p:spTgt spid="11277"/>
                                        </p:tgtEl>
                                        <p:attrNameLst>
                                          <p:attrName>style.visibility</p:attrName>
                                        </p:attrNameLst>
                                      </p:cBhvr>
                                      <p:to>
                                        <p:strVal val="visible"/>
                                      </p:to>
                                    </p:set>
                                    <p:animEffect transition="in" filter="randombar(horizontal)">
                                      <p:cBhvr>
                                        <p:cTn id="7" dur="500"/>
                                        <p:tgtEl>
                                          <p:spTgt spid="11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1000"/>
                                  </p:stCondLst>
                                  <p:childTnLst>
                                    <p:set>
                                      <p:cBhvr>
                                        <p:cTn id="11" dur="1" fill="hold">
                                          <p:stCondLst>
                                            <p:cond delay="0"/>
                                          </p:stCondLst>
                                        </p:cTn>
                                        <p:tgtEl>
                                          <p:spTgt spid="11276"/>
                                        </p:tgtEl>
                                        <p:attrNameLst>
                                          <p:attrName>style.visibility</p:attrName>
                                        </p:attrNameLst>
                                      </p:cBhvr>
                                      <p:to>
                                        <p:strVal val="visible"/>
                                      </p:to>
                                    </p:set>
                                    <p:animEffect transition="in" filter="randombar(horizontal)">
                                      <p:cBhvr>
                                        <p:cTn id="12" dur="500"/>
                                        <p:tgtEl>
                                          <p:spTgt spid="11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CuadroTexto"/>
          <p:cNvSpPr txBox="1">
            <a:spLocks noChangeArrowheads="1"/>
          </p:cNvSpPr>
          <p:nvPr/>
        </p:nvSpPr>
        <p:spPr bwMode="auto">
          <a:xfrm>
            <a:off x="3924300" y="1133475"/>
            <a:ext cx="472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a:latin typeface="Verdana" pitchFamily="34" charset="0"/>
              </a:rPr>
              <a:t>… la socialización  y validación del conocimiento producido</a:t>
            </a:r>
          </a:p>
        </p:txBody>
      </p:sp>
      <p:sp>
        <p:nvSpPr>
          <p:cNvPr id="7" name="1 Título"/>
          <p:cNvSpPr txBox="1">
            <a:spLocks/>
          </p:cNvSpPr>
          <p:nvPr/>
        </p:nvSpPr>
        <p:spPr>
          <a:xfrm>
            <a:off x="434975" y="269875"/>
            <a:ext cx="8183563" cy="863600"/>
          </a:xfrm>
          <a:prstGeom prst="rect">
            <a:avLst/>
          </a:prstGeom>
        </p:spPr>
        <p:txBody>
          <a:bodyPr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defRPr/>
            </a:pPr>
            <a:r>
              <a:rPr lang="es-AR" sz="3200" dirty="0" smtClean="0"/>
              <a:t>Las TIC en…  </a:t>
            </a:r>
            <a:endParaRPr lang="es-AR" sz="3200" dirty="0"/>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l="16309" t="21249" r="43408" b="46249"/>
          <a:stretch>
            <a:fillRect/>
          </a:stretch>
        </p:blipFill>
        <p:spPr bwMode="auto">
          <a:xfrm>
            <a:off x="2114488" y="2348880"/>
            <a:ext cx="4824536" cy="228068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300" t="11250" r="11708" b="71249"/>
          <a:stretch/>
        </p:blipFill>
        <p:spPr bwMode="auto">
          <a:xfrm>
            <a:off x="745067" y="4857750"/>
            <a:ext cx="7704666" cy="1000125"/>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100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1000"/>
                                  </p:stCondLst>
                                  <p:childTnLst>
                                    <p:set>
                                      <p:cBhvr>
                                        <p:cTn id="11" dur="1" fill="hold">
                                          <p:stCondLst>
                                            <p:cond delay="0"/>
                                          </p:stCondLst>
                                        </p:cTn>
                                        <p:tgtEl>
                                          <p:spTgt spid="12293"/>
                                        </p:tgtEl>
                                        <p:attrNameLst>
                                          <p:attrName>style.visibility</p:attrName>
                                        </p:attrNameLst>
                                      </p:cBhvr>
                                      <p:to>
                                        <p:strVal val="visible"/>
                                      </p:to>
                                    </p:set>
                                    <p:animEffect transition="in" filter="barn(inVertical)">
                                      <p:cBhvr>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38" y="785813"/>
            <a:ext cx="8183562" cy="863600"/>
          </a:xfrm>
          <a:prstGeom prst="rect">
            <a:avLst/>
          </a:prstGeom>
        </p:spPr>
        <p:txBody>
          <a:bodyPr anchor="b"/>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defRPr/>
            </a:pPr>
            <a:r>
              <a:rPr lang="es-AR" sz="3200" dirty="0" smtClean="0"/>
              <a:t>Los nuevos conocimientos “tácitos”…  </a:t>
            </a:r>
            <a:endParaRPr lang="es-AR" sz="3200" dirty="0"/>
          </a:p>
        </p:txBody>
      </p:sp>
      <p:sp>
        <p:nvSpPr>
          <p:cNvPr id="2" name="1 CuadroTexto"/>
          <p:cNvSpPr txBox="1"/>
          <p:nvPr/>
        </p:nvSpPr>
        <p:spPr>
          <a:xfrm>
            <a:off x="468313" y="2009775"/>
            <a:ext cx="8358187" cy="5170488"/>
          </a:xfrm>
          <a:prstGeom prst="rect">
            <a:avLst/>
          </a:prstGeom>
          <a:noFill/>
        </p:spPr>
        <p:txBody>
          <a:bodyPr>
            <a:spAutoFit/>
          </a:bodyPr>
          <a:lstStyle/>
          <a:p>
            <a:pPr marL="342900" indent="-342900">
              <a:buFont typeface="Arial" pitchFamily="34" charset="0"/>
              <a:buChar char="•"/>
              <a:defRPr/>
            </a:pPr>
            <a:r>
              <a:rPr lang="es-AR" sz="2200" dirty="0">
                <a:solidFill>
                  <a:srgbClr val="FF0000"/>
                </a:solidFill>
              </a:rPr>
              <a:t>Flexibilidad y capacidad de trabajo </a:t>
            </a:r>
            <a:r>
              <a:rPr lang="es-AR" sz="2200" dirty="0"/>
              <a:t>en equipo con individuos geográficamente dispersos y culturalmente heterogéneos</a:t>
            </a:r>
          </a:p>
          <a:p>
            <a:pPr marL="342900" indent="-342900">
              <a:buFont typeface="Arial" pitchFamily="34" charset="0"/>
              <a:buChar char="•"/>
              <a:defRPr/>
            </a:pPr>
            <a:r>
              <a:rPr lang="es-AR" sz="2200" dirty="0"/>
              <a:t>Las habilidades necesarias para ser un usuario </a:t>
            </a:r>
            <a:r>
              <a:rPr lang="es-AR" sz="2200" dirty="0">
                <a:solidFill>
                  <a:srgbClr val="FF0000"/>
                </a:solidFill>
              </a:rPr>
              <a:t>partícipe y estratégico</a:t>
            </a:r>
            <a:r>
              <a:rPr lang="es-AR" sz="2200" dirty="0"/>
              <a:t> de las redes sociales y académicas</a:t>
            </a:r>
          </a:p>
          <a:p>
            <a:pPr marL="342900" indent="-342900">
              <a:buFont typeface="Arial" pitchFamily="34" charset="0"/>
              <a:buChar char="•"/>
              <a:defRPr/>
            </a:pPr>
            <a:r>
              <a:rPr lang="es-AR" sz="2200" dirty="0"/>
              <a:t>El desarrollo de </a:t>
            </a:r>
            <a:r>
              <a:rPr lang="es-AR" sz="2200" dirty="0">
                <a:solidFill>
                  <a:srgbClr val="FF0000"/>
                </a:solidFill>
              </a:rPr>
              <a:t>estrategias de búsqueda </a:t>
            </a:r>
            <a:r>
              <a:rPr lang="es-AR" sz="2200" dirty="0"/>
              <a:t>eficaz de información en los buscadores académicos comerciales y en los sistemas de documentación universitaria, de </a:t>
            </a:r>
            <a:r>
              <a:rPr lang="es-AR" sz="2200" dirty="0">
                <a:solidFill>
                  <a:srgbClr val="FF0000"/>
                </a:solidFill>
              </a:rPr>
              <a:t>comprensión</a:t>
            </a:r>
            <a:r>
              <a:rPr lang="es-AR" sz="2200" dirty="0"/>
              <a:t> de sus </a:t>
            </a:r>
            <a:r>
              <a:rPr lang="es-AR" sz="2200" dirty="0" err="1"/>
              <a:t>interfases</a:t>
            </a:r>
            <a:r>
              <a:rPr lang="es-AR" sz="2200" dirty="0"/>
              <a:t>, de </a:t>
            </a:r>
            <a:r>
              <a:rPr lang="es-AR" sz="2200" dirty="0">
                <a:solidFill>
                  <a:srgbClr val="FF0000"/>
                </a:solidFill>
              </a:rPr>
              <a:t>interpretación</a:t>
            </a:r>
            <a:r>
              <a:rPr lang="es-AR" sz="2200" dirty="0"/>
              <a:t> y </a:t>
            </a:r>
            <a:r>
              <a:rPr lang="es-AR" sz="2200" dirty="0">
                <a:solidFill>
                  <a:srgbClr val="FF0000"/>
                </a:solidFill>
              </a:rPr>
              <a:t>valoración</a:t>
            </a:r>
            <a:r>
              <a:rPr lang="es-AR" sz="2200" dirty="0"/>
              <a:t> de sus resultados</a:t>
            </a:r>
          </a:p>
          <a:p>
            <a:pPr marL="342900" indent="-342900">
              <a:buFont typeface="Arial" pitchFamily="34" charset="0"/>
              <a:buChar char="•"/>
              <a:defRPr/>
            </a:pPr>
            <a:r>
              <a:rPr lang="es-AR" sz="2200" dirty="0"/>
              <a:t>La comprensión de los modos de funcionamiento, sus </a:t>
            </a:r>
            <a:r>
              <a:rPr lang="es-AR" sz="2200" dirty="0">
                <a:solidFill>
                  <a:srgbClr val="FF0000"/>
                </a:solidFill>
              </a:rPr>
              <a:t>alcances y limitaciones</a:t>
            </a:r>
            <a:r>
              <a:rPr lang="es-AR" sz="2200" dirty="0"/>
              <a:t>… lo que muestran… y lo que ocultan.</a:t>
            </a:r>
          </a:p>
          <a:p>
            <a:pPr marL="342900" indent="-342900">
              <a:buFont typeface="Arial" pitchFamily="34" charset="0"/>
              <a:buChar char="•"/>
              <a:defRPr/>
            </a:pPr>
            <a:r>
              <a:rPr lang="es-AR" sz="2200" dirty="0"/>
              <a:t>El uso de los diversos mecanismos y canales que la Web 2.0 ofrece para </a:t>
            </a:r>
            <a:r>
              <a:rPr lang="es-AR" sz="2200" dirty="0">
                <a:solidFill>
                  <a:srgbClr val="FF0000"/>
                </a:solidFill>
              </a:rPr>
              <a:t>tornar visible </a:t>
            </a:r>
            <a:r>
              <a:rPr lang="es-AR" sz="2200" dirty="0"/>
              <a:t>la producción científica propia y de sus pares.</a:t>
            </a:r>
          </a:p>
          <a:p>
            <a:pPr>
              <a:defRPr/>
            </a:pPr>
            <a:endParaRPr lang="es-AR" sz="2200" dirty="0"/>
          </a:p>
          <a:p>
            <a:pPr>
              <a:defRPr/>
            </a:pPr>
            <a:endParaRPr lang="es-AR" sz="2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882</TotalTime>
  <Words>1770</Words>
  <Application>Microsoft Office PowerPoint</Application>
  <PresentationFormat>Presentación en pantalla (4:3)</PresentationFormat>
  <Paragraphs>86</Paragraphs>
  <Slides>10</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Verdana</vt:lpstr>
      <vt:lpstr>Wingdings 2</vt:lpstr>
      <vt:lpstr>Calibri</vt:lpstr>
      <vt:lpstr>Aspecto</vt:lpstr>
      <vt:lpstr>El oficio de investigar en los inicios del nuevo siglo</vt:lpstr>
      <vt:lpstr>Investigación científica…  </vt:lpstr>
      <vt:lpstr>Presentación de PowerPoint</vt:lpstr>
      <vt:lpstr>Las TIC en…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oficio de investigar en los inicios del nuevo siglo</dc:title>
  <dc:creator>Luffi</dc:creator>
  <cp:lastModifiedBy>Luffi</cp:lastModifiedBy>
  <cp:revision>73</cp:revision>
  <dcterms:created xsi:type="dcterms:W3CDTF">2012-08-22T11:13:05Z</dcterms:created>
  <dcterms:modified xsi:type="dcterms:W3CDTF">2012-08-23T12:32:31Z</dcterms:modified>
</cp:coreProperties>
</file>